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4"/>
  </p:notesMasterIdLst>
  <p:sldIdLst>
    <p:sldId id="257" r:id="rId2"/>
    <p:sldId id="311" r:id="rId3"/>
    <p:sldId id="333" r:id="rId4"/>
    <p:sldId id="309" r:id="rId5"/>
    <p:sldId id="310" r:id="rId6"/>
    <p:sldId id="312" r:id="rId7"/>
    <p:sldId id="313" r:id="rId8"/>
    <p:sldId id="315" r:id="rId9"/>
    <p:sldId id="317" r:id="rId10"/>
    <p:sldId id="318" r:id="rId11"/>
    <p:sldId id="325" r:id="rId12"/>
    <p:sldId id="327" r:id="rId13"/>
    <p:sldId id="355" r:id="rId14"/>
    <p:sldId id="353" r:id="rId15"/>
    <p:sldId id="267" r:id="rId16"/>
    <p:sldId id="286" r:id="rId17"/>
    <p:sldId id="338" r:id="rId18"/>
    <p:sldId id="259" r:id="rId19"/>
    <p:sldId id="260" r:id="rId20"/>
    <p:sldId id="262" r:id="rId21"/>
    <p:sldId id="386" r:id="rId22"/>
    <p:sldId id="358" r:id="rId23"/>
    <p:sldId id="359" r:id="rId24"/>
    <p:sldId id="360" r:id="rId25"/>
    <p:sldId id="361" r:id="rId26"/>
    <p:sldId id="362" r:id="rId27"/>
    <p:sldId id="363" r:id="rId28"/>
    <p:sldId id="364" r:id="rId29"/>
    <p:sldId id="365" r:id="rId30"/>
    <p:sldId id="366" r:id="rId31"/>
    <p:sldId id="367" r:id="rId32"/>
    <p:sldId id="368" r:id="rId33"/>
    <p:sldId id="369" r:id="rId34"/>
    <p:sldId id="370" r:id="rId35"/>
    <p:sldId id="371" r:id="rId36"/>
    <p:sldId id="372" r:id="rId37"/>
    <p:sldId id="373" r:id="rId38"/>
    <p:sldId id="374" r:id="rId39"/>
    <p:sldId id="375" r:id="rId40"/>
    <p:sldId id="376" r:id="rId41"/>
    <p:sldId id="377" r:id="rId42"/>
    <p:sldId id="378" r:id="rId43"/>
    <p:sldId id="379" r:id="rId44"/>
    <p:sldId id="380" r:id="rId45"/>
    <p:sldId id="381" r:id="rId46"/>
    <p:sldId id="382" r:id="rId47"/>
    <p:sldId id="383" r:id="rId48"/>
    <p:sldId id="384" r:id="rId49"/>
    <p:sldId id="385" r:id="rId50"/>
    <p:sldId id="387" r:id="rId51"/>
    <p:sldId id="335" r:id="rId52"/>
    <p:sldId id="285" r:id="rId5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4688" autoAdjust="0"/>
  </p:normalViewPr>
  <p:slideViewPr>
    <p:cSldViewPr snapToGrid="0">
      <p:cViewPr varScale="1">
        <p:scale>
          <a:sx n="106" d="100"/>
          <a:sy n="106" d="100"/>
        </p:scale>
        <p:origin x="1710" y="102"/>
      </p:cViewPr>
      <p:guideLst>
        <p:guide orient="horz" pos="2160"/>
        <p:guide pos="2880"/>
      </p:guideLst>
    </p:cSldViewPr>
  </p:slideViewPr>
  <p:outlineViewPr>
    <p:cViewPr>
      <p:scale>
        <a:sx n="33" d="100"/>
        <a:sy n="33" d="100"/>
      </p:scale>
      <p:origin x="0" y="-69872"/>
    </p:cViewPr>
  </p:outlineViewPr>
  <p:notesTextViewPr>
    <p:cViewPr>
      <p:scale>
        <a:sx n="1" d="1"/>
        <a:sy n="1" d="1"/>
      </p:scale>
      <p:origin x="0" y="0"/>
    </p:cViewPr>
  </p:notesTextViewPr>
  <p:sorterViewPr>
    <p:cViewPr varScale="1">
      <p:scale>
        <a:sx n="1" d="1"/>
        <a:sy n="1" d="1"/>
      </p:scale>
      <p:origin x="0" y="-50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698CEB2-E997-413A-A14B-3328FF92D31F}" type="datetimeFigureOut">
              <a:rPr lang="ru-RU"/>
              <a:pPr>
                <a:defRPr/>
              </a:pPr>
              <a:t>24.01.2020</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52DE016-8D86-4ED6-A010-F84EF2E32C21}" type="slidenum">
              <a:rPr lang="ru-RU"/>
              <a:pPr>
                <a:defRPr/>
              </a:pPr>
              <a:t>‹#›</a:t>
            </a:fld>
            <a:endParaRPr lang="ru-RU"/>
          </a:p>
        </p:txBody>
      </p:sp>
    </p:spTree>
    <p:extLst>
      <p:ext uri="{BB962C8B-B14F-4D97-AF65-F5344CB8AC3E}">
        <p14:creationId xmlns:p14="http://schemas.microsoft.com/office/powerpoint/2010/main" val="11696598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Образ слайда 1"/>
          <p:cNvSpPr>
            <a:spLocks noGrp="1" noRot="1" noChangeAspect="1"/>
          </p:cNvSpPr>
          <p:nvPr>
            <p:ph type="sldImg"/>
          </p:nvPr>
        </p:nvSpPr>
        <p:spPr bwMode="auto">
          <a:noFill/>
          <a:ln>
            <a:solidFill>
              <a:srgbClr val="000000"/>
            </a:solidFill>
            <a:miter lim="800000"/>
            <a:headEnd/>
            <a:tailEnd/>
          </a:ln>
        </p:spPr>
      </p:sp>
      <p:sp>
        <p:nvSpPr>
          <p:cNvPr id="1536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
        <p:nvSpPr>
          <p:cNvPr id="1536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907420-C681-4735-BF27-62CDF84F6668}" type="slidenum">
              <a:rPr lang="en-US">
                <a:cs typeface="Arial" charset="0"/>
              </a:rPr>
              <a:pPr fontAlgn="base">
                <a:spcBef>
                  <a:spcPct val="0"/>
                </a:spcBef>
                <a:spcAft>
                  <a:spcPct val="0"/>
                </a:spcAft>
                <a:defRPr/>
              </a:pPr>
              <a:t>1</a:t>
            </a:fld>
            <a:endParaRPr lang="en-US">
              <a:cs typeface="Arial" charset="0"/>
            </a:endParaRPr>
          </a:p>
        </p:txBody>
      </p:sp>
    </p:spTree>
    <p:extLst>
      <p:ext uri="{BB962C8B-B14F-4D97-AF65-F5344CB8AC3E}">
        <p14:creationId xmlns:p14="http://schemas.microsoft.com/office/powerpoint/2010/main" val="3555508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Образ слайда 1"/>
          <p:cNvSpPr>
            <a:spLocks noGrp="1" noRot="1" noChangeAspect="1"/>
          </p:cNvSpPr>
          <p:nvPr>
            <p:ph type="sldImg"/>
          </p:nvPr>
        </p:nvSpPr>
        <p:spPr bwMode="auto">
          <a:noFill/>
          <a:ln>
            <a:solidFill>
              <a:srgbClr val="000000"/>
            </a:solidFill>
            <a:miter lim="800000"/>
            <a:headEnd/>
            <a:tailEnd/>
          </a:ln>
        </p:spPr>
      </p:sp>
      <p:sp>
        <p:nvSpPr>
          <p:cNvPr id="2048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
        <p:nvSpPr>
          <p:cNvPr id="2048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41EBB3-30D6-47EF-866B-67BF47FE06AE}" type="slidenum">
              <a:rPr lang="ru-RU">
                <a:cs typeface="Arial" charset="0"/>
              </a:rPr>
              <a:pPr fontAlgn="base">
                <a:spcBef>
                  <a:spcPct val="0"/>
                </a:spcBef>
                <a:spcAft>
                  <a:spcPct val="0"/>
                </a:spcAft>
                <a:defRPr/>
              </a:pPr>
              <a:t>4</a:t>
            </a:fld>
            <a:endParaRPr lang="ru-RU">
              <a:cs typeface="Arial" charset="0"/>
            </a:endParaRPr>
          </a:p>
        </p:txBody>
      </p:sp>
    </p:spTree>
    <p:extLst>
      <p:ext uri="{BB962C8B-B14F-4D97-AF65-F5344CB8AC3E}">
        <p14:creationId xmlns:p14="http://schemas.microsoft.com/office/powerpoint/2010/main" val="888696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Образ слайда 1"/>
          <p:cNvSpPr>
            <a:spLocks noGrp="1" noRot="1" noChangeAspect="1"/>
          </p:cNvSpPr>
          <p:nvPr>
            <p:ph type="sldImg"/>
          </p:nvPr>
        </p:nvSpPr>
        <p:spPr bwMode="auto">
          <a:noFill/>
          <a:ln>
            <a:solidFill>
              <a:srgbClr val="000000"/>
            </a:solidFill>
            <a:miter lim="800000"/>
            <a:headEnd/>
            <a:tailEnd/>
          </a:ln>
        </p:spPr>
      </p:sp>
      <p:sp>
        <p:nvSpPr>
          <p:cNvPr id="33794"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
        <p:nvSpPr>
          <p:cNvPr id="33795"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63E27E-BB4C-4C24-975C-AF53A1A82426}" type="slidenum">
              <a:rPr lang="ru-RU">
                <a:cs typeface="Arial" charset="0"/>
              </a:rPr>
              <a:pPr fontAlgn="base">
                <a:spcBef>
                  <a:spcPct val="0"/>
                </a:spcBef>
                <a:spcAft>
                  <a:spcPct val="0"/>
                </a:spcAft>
                <a:defRPr/>
              </a:pPr>
              <a:t>11</a:t>
            </a:fld>
            <a:endParaRPr lang="ru-RU">
              <a:cs typeface="Arial" charset="0"/>
            </a:endParaRPr>
          </a:p>
        </p:txBody>
      </p:sp>
    </p:spTree>
    <p:extLst>
      <p:ext uri="{BB962C8B-B14F-4D97-AF65-F5344CB8AC3E}">
        <p14:creationId xmlns:p14="http://schemas.microsoft.com/office/powerpoint/2010/main" val="1794442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Образ слайда 1"/>
          <p:cNvSpPr>
            <a:spLocks noGrp="1" noRot="1" noChangeAspect="1"/>
          </p:cNvSpPr>
          <p:nvPr>
            <p:ph type="sldImg"/>
          </p:nvPr>
        </p:nvSpPr>
        <p:spPr bwMode="auto">
          <a:noFill/>
          <a:ln>
            <a:solidFill>
              <a:srgbClr val="000000"/>
            </a:solidFill>
            <a:miter lim="800000"/>
            <a:headEnd/>
            <a:tailEnd/>
          </a:ln>
        </p:spPr>
      </p:sp>
      <p:sp>
        <p:nvSpPr>
          <p:cNvPr id="4608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
        <p:nvSpPr>
          <p:cNvPr id="4608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A4266A-A1D8-4F7A-901E-35BB78742263}" type="slidenum">
              <a:rPr lang="ru-RU">
                <a:cs typeface="Arial" charset="0"/>
              </a:rPr>
              <a:pPr fontAlgn="base">
                <a:spcBef>
                  <a:spcPct val="0"/>
                </a:spcBef>
                <a:spcAft>
                  <a:spcPct val="0"/>
                </a:spcAft>
                <a:defRPr/>
              </a:pPr>
              <a:t>15</a:t>
            </a:fld>
            <a:endParaRPr lang="ru-RU">
              <a:cs typeface="Arial" charset="0"/>
            </a:endParaRPr>
          </a:p>
        </p:txBody>
      </p:sp>
    </p:spTree>
    <p:extLst>
      <p:ext uri="{BB962C8B-B14F-4D97-AF65-F5344CB8AC3E}">
        <p14:creationId xmlns:p14="http://schemas.microsoft.com/office/powerpoint/2010/main" val="2243600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Образ слайда 1"/>
          <p:cNvSpPr>
            <a:spLocks noGrp="1" noRot="1" noChangeAspect="1"/>
          </p:cNvSpPr>
          <p:nvPr>
            <p:ph type="sldImg"/>
          </p:nvPr>
        </p:nvSpPr>
        <p:spPr bwMode="auto">
          <a:noFill/>
          <a:ln>
            <a:solidFill>
              <a:srgbClr val="000000"/>
            </a:solidFill>
            <a:miter lim="800000"/>
            <a:headEnd/>
            <a:tailEnd/>
          </a:ln>
        </p:spPr>
      </p:sp>
      <p:sp>
        <p:nvSpPr>
          <p:cNvPr id="4813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
        <p:nvSpPr>
          <p:cNvPr id="4813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925591-8552-4B08-824A-67E1577F889F}" type="slidenum">
              <a:rPr lang="ru-RU">
                <a:cs typeface="Arial" charset="0"/>
              </a:rPr>
              <a:pPr fontAlgn="base">
                <a:spcBef>
                  <a:spcPct val="0"/>
                </a:spcBef>
                <a:spcAft>
                  <a:spcPct val="0"/>
                </a:spcAft>
                <a:defRPr/>
              </a:pPr>
              <a:t>16</a:t>
            </a:fld>
            <a:endParaRPr lang="ru-RU">
              <a:cs typeface="Arial" charset="0"/>
            </a:endParaRPr>
          </a:p>
        </p:txBody>
      </p:sp>
    </p:spTree>
    <p:extLst>
      <p:ext uri="{BB962C8B-B14F-4D97-AF65-F5344CB8AC3E}">
        <p14:creationId xmlns:p14="http://schemas.microsoft.com/office/powerpoint/2010/main" val="2152152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8BAD742-DD81-461B-A715-507F01746A39}" type="slidenum">
              <a:rPr lang="ru-RU" smtClean="0"/>
              <a:t>36</a:t>
            </a:fld>
            <a:endParaRPr lang="ru-RU"/>
          </a:p>
        </p:txBody>
      </p:sp>
    </p:spTree>
    <p:extLst>
      <p:ext uri="{BB962C8B-B14F-4D97-AF65-F5344CB8AC3E}">
        <p14:creationId xmlns:p14="http://schemas.microsoft.com/office/powerpoint/2010/main" val="12635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8BAD742-DD81-461B-A715-507F01746A39}" type="slidenum">
              <a:rPr lang="ru-RU" smtClean="0"/>
              <a:t>39</a:t>
            </a:fld>
            <a:endParaRPr lang="ru-RU"/>
          </a:p>
        </p:txBody>
      </p:sp>
    </p:spTree>
    <p:extLst>
      <p:ext uri="{BB962C8B-B14F-4D97-AF65-F5344CB8AC3E}">
        <p14:creationId xmlns:p14="http://schemas.microsoft.com/office/powerpoint/2010/main" val="2237967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752DE016-8D86-4ED6-A010-F84EF2E32C21}" type="slidenum">
              <a:rPr lang="ru-RU" smtClean="0"/>
              <a:pPr>
                <a:defRPr/>
              </a:pPr>
              <a:t>51</a:t>
            </a:fld>
            <a:endParaRPr lang="ru-RU"/>
          </a:p>
        </p:txBody>
      </p:sp>
    </p:spTree>
    <p:extLst>
      <p:ext uri="{BB962C8B-B14F-4D97-AF65-F5344CB8AC3E}">
        <p14:creationId xmlns:p14="http://schemas.microsoft.com/office/powerpoint/2010/main" val="1488600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r>
              <a:rPr lang="ru-RU"/>
              <a:t>4.04.2017</a:t>
            </a:r>
          </a:p>
        </p:txBody>
      </p:sp>
      <p:sp>
        <p:nvSpPr>
          <p:cNvPr id="5" name="Footer Placeholder 4"/>
          <p:cNvSpPr>
            <a:spLocks noGrp="1"/>
          </p:cNvSpPr>
          <p:nvPr>
            <p:ph type="ftr" sz="quarter" idx="11"/>
          </p:nvPr>
        </p:nvSpPr>
        <p:spPr/>
        <p:txBody>
          <a:bodyPr/>
          <a:lstStyle>
            <a:lvl1pPr>
              <a:defRPr/>
            </a:lvl1pPr>
          </a:lstStyle>
          <a:p>
            <a:pPr>
              <a:defRPr/>
            </a:pPr>
            <a:r>
              <a:rPr lang="en-US"/>
              <a:t>ICAO Cyber Summit 2017 Dubai</a:t>
            </a:r>
            <a:endParaRPr lang="ru-RU"/>
          </a:p>
        </p:txBody>
      </p:sp>
      <p:sp>
        <p:nvSpPr>
          <p:cNvPr id="6" name="Slide Number Placeholder 5"/>
          <p:cNvSpPr>
            <a:spLocks noGrp="1"/>
          </p:cNvSpPr>
          <p:nvPr>
            <p:ph type="sldNum" sz="quarter" idx="12"/>
          </p:nvPr>
        </p:nvSpPr>
        <p:spPr/>
        <p:txBody>
          <a:bodyPr/>
          <a:lstStyle>
            <a:lvl1pPr>
              <a:defRPr/>
            </a:lvl1pPr>
          </a:lstStyle>
          <a:p>
            <a:pPr>
              <a:defRPr/>
            </a:pPr>
            <a:fld id="{0D40E9DD-69F3-408C-BBAD-1BF07FBA986E}"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r>
              <a:rPr lang="ru-RU"/>
              <a:t>4.04.2017</a:t>
            </a:r>
          </a:p>
        </p:txBody>
      </p:sp>
      <p:sp>
        <p:nvSpPr>
          <p:cNvPr id="5" name="Footer Placeholder 4"/>
          <p:cNvSpPr>
            <a:spLocks noGrp="1"/>
          </p:cNvSpPr>
          <p:nvPr>
            <p:ph type="ftr" sz="quarter" idx="11"/>
          </p:nvPr>
        </p:nvSpPr>
        <p:spPr/>
        <p:txBody>
          <a:bodyPr/>
          <a:lstStyle>
            <a:lvl1pPr>
              <a:defRPr/>
            </a:lvl1pPr>
          </a:lstStyle>
          <a:p>
            <a:pPr>
              <a:defRPr/>
            </a:pPr>
            <a:r>
              <a:rPr lang="en-US"/>
              <a:t>ICAO Cyber Summit 2017 Dubai</a:t>
            </a:r>
            <a:endParaRPr lang="ru-RU"/>
          </a:p>
        </p:txBody>
      </p:sp>
      <p:sp>
        <p:nvSpPr>
          <p:cNvPr id="6" name="Slide Number Placeholder 5"/>
          <p:cNvSpPr>
            <a:spLocks noGrp="1"/>
          </p:cNvSpPr>
          <p:nvPr>
            <p:ph type="sldNum" sz="quarter" idx="12"/>
          </p:nvPr>
        </p:nvSpPr>
        <p:spPr/>
        <p:txBody>
          <a:bodyPr/>
          <a:lstStyle>
            <a:lvl1pPr>
              <a:defRPr/>
            </a:lvl1pPr>
          </a:lstStyle>
          <a:p>
            <a:pPr>
              <a:defRPr/>
            </a:pPr>
            <a:fld id="{3ED9D171-C884-46A6-B7BB-54F5B9764121}"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r>
              <a:rPr lang="ru-RU"/>
              <a:t>4.04.2017</a:t>
            </a:r>
          </a:p>
        </p:txBody>
      </p:sp>
      <p:sp>
        <p:nvSpPr>
          <p:cNvPr id="5" name="Footer Placeholder 4"/>
          <p:cNvSpPr>
            <a:spLocks noGrp="1"/>
          </p:cNvSpPr>
          <p:nvPr>
            <p:ph type="ftr" sz="quarter" idx="11"/>
          </p:nvPr>
        </p:nvSpPr>
        <p:spPr/>
        <p:txBody>
          <a:bodyPr/>
          <a:lstStyle>
            <a:lvl1pPr>
              <a:defRPr/>
            </a:lvl1pPr>
          </a:lstStyle>
          <a:p>
            <a:pPr>
              <a:defRPr/>
            </a:pPr>
            <a:r>
              <a:rPr lang="en-US"/>
              <a:t>ICAO Cyber Summit 2017 Dubai</a:t>
            </a:r>
            <a:endParaRPr lang="ru-RU"/>
          </a:p>
        </p:txBody>
      </p:sp>
      <p:sp>
        <p:nvSpPr>
          <p:cNvPr id="6" name="Slide Number Placeholder 5"/>
          <p:cNvSpPr>
            <a:spLocks noGrp="1"/>
          </p:cNvSpPr>
          <p:nvPr>
            <p:ph type="sldNum" sz="quarter" idx="12"/>
          </p:nvPr>
        </p:nvSpPr>
        <p:spPr/>
        <p:txBody>
          <a:bodyPr/>
          <a:lstStyle>
            <a:lvl1pPr>
              <a:defRPr/>
            </a:lvl1pPr>
          </a:lstStyle>
          <a:p>
            <a:pPr>
              <a:defRPr/>
            </a:pPr>
            <a:fld id="{F33A70B4-95E9-41FF-B4CE-57EEAE49D63B}"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r>
              <a:rPr lang="ru-RU"/>
              <a:t>4.04.2017</a:t>
            </a:r>
          </a:p>
        </p:txBody>
      </p:sp>
      <p:sp>
        <p:nvSpPr>
          <p:cNvPr id="5" name="Footer Placeholder 4"/>
          <p:cNvSpPr>
            <a:spLocks noGrp="1"/>
          </p:cNvSpPr>
          <p:nvPr>
            <p:ph type="ftr" sz="quarter" idx="11"/>
          </p:nvPr>
        </p:nvSpPr>
        <p:spPr/>
        <p:txBody>
          <a:bodyPr/>
          <a:lstStyle>
            <a:lvl1pPr>
              <a:defRPr/>
            </a:lvl1pPr>
          </a:lstStyle>
          <a:p>
            <a:pPr>
              <a:defRPr/>
            </a:pPr>
            <a:r>
              <a:rPr lang="en-US"/>
              <a:t>ICAO Cyber Summit 2017 Dubai</a:t>
            </a:r>
            <a:endParaRPr lang="ru-RU"/>
          </a:p>
        </p:txBody>
      </p:sp>
      <p:sp>
        <p:nvSpPr>
          <p:cNvPr id="6" name="Slide Number Placeholder 5"/>
          <p:cNvSpPr>
            <a:spLocks noGrp="1"/>
          </p:cNvSpPr>
          <p:nvPr>
            <p:ph type="sldNum" sz="quarter" idx="12"/>
          </p:nvPr>
        </p:nvSpPr>
        <p:spPr/>
        <p:txBody>
          <a:bodyPr/>
          <a:lstStyle>
            <a:lvl1pPr>
              <a:defRPr/>
            </a:lvl1pPr>
          </a:lstStyle>
          <a:p>
            <a:pPr>
              <a:defRPr/>
            </a:pPr>
            <a:fld id="{6F3A92CC-C440-41E0-AE76-992C4574A2AB}"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lvl1pPr>
              <a:defRPr/>
            </a:lvl1pPr>
          </a:lstStyle>
          <a:p>
            <a:pPr>
              <a:defRPr/>
            </a:pPr>
            <a:r>
              <a:rPr lang="ru-RU"/>
              <a:t>4.04.2017</a:t>
            </a:r>
          </a:p>
        </p:txBody>
      </p:sp>
      <p:sp>
        <p:nvSpPr>
          <p:cNvPr id="5" name="Footer Placeholder 4"/>
          <p:cNvSpPr>
            <a:spLocks noGrp="1"/>
          </p:cNvSpPr>
          <p:nvPr>
            <p:ph type="ftr" sz="quarter" idx="11"/>
          </p:nvPr>
        </p:nvSpPr>
        <p:spPr/>
        <p:txBody>
          <a:bodyPr/>
          <a:lstStyle>
            <a:lvl1pPr>
              <a:defRPr/>
            </a:lvl1pPr>
          </a:lstStyle>
          <a:p>
            <a:pPr>
              <a:defRPr/>
            </a:pPr>
            <a:r>
              <a:rPr lang="en-US"/>
              <a:t>ICAO Cyber Summit 2017 Dubai</a:t>
            </a:r>
            <a:endParaRPr lang="ru-RU"/>
          </a:p>
        </p:txBody>
      </p:sp>
      <p:sp>
        <p:nvSpPr>
          <p:cNvPr id="6" name="Slide Number Placeholder 5"/>
          <p:cNvSpPr>
            <a:spLocks noGrp="1"/>
          </p:cNvSpPr>
          <p:nvPr>
            <p:ph type="sldNum" sz="quarter" idx="12"/>
          </p:nvPr>
        </p:nvSpPr>
        <p:spPr/>
        <p:txBody>
          <a:bodyPr/>
          <a:lstStyle>
            <a:lvl1pPr>
              <a:defRPr/>
            </a:lvl1pPr>
          </a:lstStyle>
          <a:p>
            <a:pPr>
              <a:defRPr/>
            </a:pPr>
            <a:fld id="{7AE82186-8987-45A9-87B1-4E56F55E70DE}"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r>
              <a:rPr lang="ru-RU"/>
              <a:t>4.04.2017</a:t>
            </a:r>
          </a:p>
        </p:txBody>
      </p:sp>
      <p:sp>
        <p:nvSpPr>
          <p:cNvPr id="6" name="Footer Placeholder 4"/>
          <p:cNvSpPr>
            <a:spLocks noGrp="1"/>
          </p:cNvSpPr>
          <p:nvPr>
            <p:ph type="ftr" sz="quarter" idx="11"/>
          </p:nvPr>
        </p:nvSpPr>
        <p:spPr/>
        <p:txBody>
          <a:bodyPr/>
          <a:lstStyle>
            <a:lvl1pPr>
              <a:defRPr/>
            </a:lvl1pPr>
          </a:lstStyle>
          <a:p>
            <a:pPr>
              <a:defRPr/>
            </a:pPr>
            <a:r>
              <a:rPr lang="en-US"/>
              <a:t>ICAO Cyber Summit 2017 Dubai</a:t>
            </a:r>
            <a:endParaRPr lang="ru-RU"/>
          </a:p>
        </p:txBody>
      </p:sp>
      <p:sp>
        <p:nvSpPr>
          <p:cNvPr id="7" name="Slide Number Placeholder 5"/>
          <p:cNvSpPr>
            <a:spLocks noGrp="1"/>
          </p:cNvSpPr>
          <p:nvPr>
            <p:ph type="sldNum" sz="quarter" idx="12"/>
          </p:nvPr>
        </p:nvSpPr>
        <p:spPr/>
        <p:txBody>
          <a:bodyPr/>
          <a:lstStyle>
            <a:lvl1pPr>
              <a:defRPr/>
            </a:lvl1pPr>
          </a:lstStyle>
          <a:p>
            <a:pPr>
              <a:defRPr/>
            </a:pPr>
            <a:fld id="{79B9B5C1-E4A4-49B5-822A-FE5CB8A5AC95}"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r>
              <a:rPr lang="ru-RU"/>
              <a:t>4.04.2017</a:t>
            </a:r>
          </a:p>
        </p:txBody>
      </p:sp>
      <p:sp>
        <p:nvSpPr>
          <p:cNvPr id="8" name="Footer Placeholder 4"/>
          <p:cNvSpPr>
            <a:spLocks noGrp="1"/>
          </p:cNvSpPr>
          <p:nvPr>
            <p:ph type="ftr" sz="quarter" idx="11"/>
          </p:nvPr>
        </p:nvSpPr>
        <p:spPr/>
        <p:txBody>
          <a:bodyPr/>
          <a:lstStyle>
            <a:lvl1pPr>
              <a:defRPr/>
            </a:lvl1pPr>
          </a:lstStyle>
          <a:p>
            <a:pPr>
              <a:defRPr/>
            </a:pPr>
            <a:r>
              <a:rPr lang="en-US"/>
              <a:t>ICAO Cyber Summit 2017 Dubai</a:t>
            </a:r>
            <a:endParaRPr lang="ru-RU"/>
          </a:p>
        </p:txBody>
      </p:sp>
      <p:sp>
        <p:nvSpPr>
          <p:cNvPr id="9" name="Slide Number Placeholder 5"/>
          <p:cNvSpPr>
            <a:spLocks noGrp="1"/>
          </p:cNvSpPr>
          <p:nvPr>
            <p:ph type="sldNum" sz="quarter" idx="12"/>
          </p:nvPr>
        </p:nvSpPr>
        <p:spPr/>
        <p:txBody>
          <a:bodyPr/>
          <a:lstStyle>
            <a:lvl1pPr>
              <a:defRPr/>
            </a:lvl1pPr>
          </a:lstStyle>
          <a:p>
            <a:pPr>
              <a:defRPr/>
            </a:pPr>
            <a:fld id="{8A9A8F1D-B5DD-4368-B0B9-C01AE95EDF09}"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r>
              <a:rPr lang="ru-RU"/>
              <a:t>4.04.2017</a:t>
            </a:r>
          </a:p>
        </p:txBody>
      </p:sp>
      <p:sp>
        <p:nvSpPr>
          <p:cNvPr id="4" name="Footer Placeholder 4"/>
          <p:cNvSpPr>
            <a:spLocks noGrp="1"/>
          </p:cNvSpPr>
          <p:nvPr>
            <p:ph type="ftr" sz="quarter" idx="11"/>
          </p:nvPr>
        </p:nvSpPr>
        <p:spPr/>
        <p:txBody>
          <a:bodyPr/>
          <a:lstStyle>
            <a:lvl1pPr>
              <a:defRPr/>
            </a:lvl1pPr>
          </a:lstStyle>
          <a:p>
            <a:pPr>
              <a:defRPr/>
            </a:pPr>
            <a:r>
              <a:rPr lang="en-US"/>
              <a:t>ICAO Cyber Summit 2017 Dubai</a:t>
            </a:r>
            <a:endParaRPr lang="ru-RU"/>
          </a:p>
        </p:txBody>
      </p:sp>
      <p:sp>
        <p:nvSpPr>
          <p:cNvPr id="5" name="Slide Number Placeholder 5"/>
          <p:cNvSpPr>
            <a:spLocks noGrp="1"/>
          </p:cNvSpPr>
          <p:nvPr>
            <p:ph type="sldNum" sz="quarter" idx="12"/>
          </p:nvPr>
        </p:nvSpPr>
        <p:spPr/>
        <p:txBody>
          <a:bodyPr/>
          <a:lstStyle>
            <a:lvl1pPr>
              <a:defRPr/>
            </a:lvl1pPr>
          </a:lstStyle>
          <a:p>
            <a:pPr>
              <a:defRPr/>
            </a:pPr>
            <a:fld id="{E9293C66-B0C8-4F79-90E7-5F27402506F9}"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ru-RU"/>
              <a:t>4.04.2017</a:t>
            </a:r>
          </a:p>
        </p:txBody>
      </p:sp>
      <p:sp>
        <p:nvSpPr>
          <p:cNvPr id="3" name="Footer Placeholder 4"/>
          <p:cNvSpPr>
            <a:spLocks noGrp="1"/>
          </p:cNvSpPr>
          <p:nvPr>
            <p:ph type="ftr" sz="quarter" idx="11"/>
          </p:nvPr>
        </p:nvSpPr>
        <p:spPr/>
        <p:txBody>
          <a:bodyPr/>
          <a:lstStyle>
            <a:lvl1pPr>
              <a:defRPr/>
            </a:lvl1pPr>
          </a:lstStyle>
          <a:p>
            <a:pPr>
              <a:defRPr/>
            </a:pPr>
            <a:r>
              <a:rPr lang="en-US"/>
              <a:t>ICAO Cyber Summit 2017 Dubai</a:t>
            </a:r>
            <a:endParaRPr lang="ru-RU"/>
          </a:p>
        </p:txBody>
      </p:sp>
      <p:sp>
        <p:nvSpPr>
          <p:cNvPr id="4" name="Slide Number Placeholder 5"/>
          <p:cNvSpPr>
            <a:spLocks noGrp="1"/>
          </p:cNvSpPr>
          <p:nvPr>
            <p:ph type="sldNum" sz="quarter" idx="12"/>
          </p:nvPr>
        </p:nvSpPr>
        <p:spPr/>
        <p:txBody>
          <a:bodyPr/>
          <a:lstStyle>
            <a:lvl1pPr>
              <a:defRPr/>
            </a:lvl1pPr>
          </a:lstStyle>
          <a:p>
            <a:pPr>
              <a:defRPr/>
            </a:pPr>
            <a:fld id="{15EF5F19-6E8E-4C02-A7E6-0C15566A2264}"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r>
              <a:rPr lang="ru-RU"/>
              <a:t>4.04.2017</a:t>
            </a:r>
          </a:p>
        </p:txBody>
      </p:sp>
      <p:sp>
        <p:nvSpPr>
          <p:cNvPr id="6" name="Footer Placeholder 4"/>
          <p:cNvSpPr>
            <a:spLocks noGrp="1"/>
          </p:cNvSpPr>
          <p:nvPr>
            <p:ph type="ftr" sz="quarter" idx="11"/>
          </p:nvPr>
        </p:nvSpPr>
        <p:spPr/>
        <p:txBody>
          <a:bodyPr/>
          <a:lstStyle>
            <a:lvl1pPr>
              <a:defRPr/>
            </a:lvl1pPr>
          </a:lstStyle>
          <a:p>
            <a:pPr>
              <a:defRPr/>
            </a:pPr>
            <a:r>
              <a:rPr lang="en-US"/>
              <a:t>ICAO Cyber Summit 2017 Dubai</a:t>
            </a:r>
            <a:endParaRPr lang="ru-RU"/>
          </a:p>
        </p:txBody>
      </p:sp>
      <p:sp>
        <p:nvSpPr>
          <p:cNvPr id="7" name="Slide Number Placeholder 5"/>
          <p:cNvSpPr>
            <a:spLocks noGrp="1"/>
          </p:cNvSpPr>
          <p:nvPr>
            <p:ph type="sldNum" sz="quarter" idx="12"/>
          </p:nvPr>
        </p:nvSpPr>
        <p:spPr/>
        <p:txBody>
          <a:bodyPr/>
          <a:lstStyle>
            <a:lvl1pPr>
              <a:defRPr/>
            </a:lvl1pPr>
          </a:lstStyle>
          <a:p>
            <a:pPr>
              <a:defRPr/>
            </a:pPr>
            <a:fld id="{25BAC828-DC66-443E-A4B7-BFDB8F592C09}"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r>
              <a:rPr lang="ru-RU"/>
              <a:t>4.04.2017</a:t>
            </a:r>
          </a:p>
        </p:txBody>
      </p:sp>
      <p:sp>
        <p:nvSpPr>
          <p:cNvPr id="6" name="Footer Placeholder 4"/>
          <p:cNvSpPr>
            <a:spLocks noGrp="1"/>
          </p:cNvSpPr>
          <p:nvPr>
            <p:ph type="ftr" sz="quarter" idx="11"/>
          </p:nvPr>
        </p:nvSpPr>
        <p:spPr/>
        <p:txBody>
          <a:bodyPr/>
          <a:lstStyle>
            <a:lvl1pPr>
              <a:defRPr/>
            </a:lvl1pPr>
          </a:lstStyle>
          <a:p>
            <a:pPr>
              <a:defRPr/>
            </a:pPr>
            <a:r>
              <a:rPr lang="en-US"/>
              <a:t>ICAO Cyber Summit 2017 Dubai</a:t>
            </a:r>
            <a:endParaRPr lang="ru-RU"/>
          </a:p>
        </p:txBody>
      </p:sp>
      <p:sp>
        <p:nvSpPr>
          <p:cNvPr id="7" name="Slide Number Placeholder 5"/>
          <p:cNvSpPr>
            <a:spLocks noGrp="1"/>
          </p:cNvSpPr>
          <p:nvPr>
            <p:ph type="sldNum" sz="quarter" idx="12"/>
          </p:nvPr>
        </p:nvSpPr>
        <p:spPr/>
        <p:txBody>
          <a:bodyPr/>
          <a:lstStyle>
            <a:lvl1pPr>
              <a:defRPr/>
            </a:lvl1pPr>
          </a:lstStyle>
          <a:p>
            <a:pPr>
              <a:defRPr/>
            </a:pPr>
            <a:fld id="{C90D8ABF-637E-4B47-A402-221B9DD80036}"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endParaRPr lang="en-US"/>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ru-RU"/>
              <a:t>4.04.2017</a:t>
            </a: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ICAO Cyber Summit 2017 Dubai</a:t>
            </a:r>
            <a:endParaRPr lang="ru-RU"/>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CC28DE6-352C-492F-871F-023955806E6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9876" y="619919"/>
            <a:ext cx="5429366" cy="584200"/>
          </a:xfrm>
        </p:spPr>
        <p:txBody>
          <a:bodyPr>
            <a:normAutofit fontScale="90000"/>
          </a:bodyPr>
          <a:lstStyle/>
          <a:p>
            <a:pPr algn="ctr" eaLnBrk="1" hangingPunct="1">
              <a:tabLst>
                <a:tab pos="4572000" algn="l"/>
              </a:tabLst>
            </a:pPr>
            <a:r>
              <a:rPr lang="en-US" sz="1600" dirty="0">
                <a:latin typeface="Tahoma" pitchFamily="34" charset="0"/>
              </a:rPr>
              <a:t/>
            </a:r>
            <a:br>
              <a:rPr lang="en-US" sz="1600" dirty="0">
                <a:latin typeface="Tahoma" pitchFamily="34" charset="0"/>
              </a:rPr>
            </a:br>
            <a:r>
              <a:rPr lang="en-US" sz="1600" dirty="0">
                <a:latin typeface="Tahoma" pitchFamily="34" charset="0"/>
              </a:rPr>
              <a:t/>
            </a:r>
            <a:br>
              <a:rPr lang="en-US" sz="1600" dirty="0">
                <a:latin typeface="Tahoma" pitchFamily="34" charset="0"/>
              </a:rPr>
            </a:br>
            <a:r>
              <a:rPr lang="en-US" sz="1600" dirty="0">
                <a:latin typeface="Tahoma" pitchFamily="34" charset="0"/>
              </a:rPr>
              <a:t/>
            </a:r>
            <a:br>
              <a:rPr lang="en-US" sz="1600" dirty="0">
                <a:latin typeface="Tahoma" pitchFamily="34" charset="0"/>
              </a:rPr>
            </a:br>
            <a:r>
              <a:rPr lang="en-US" sz="1600" dirty="0">
                <a:solidFill>
                  <a:schemeClr val="bg1"/>
                </a:solidFill>
                <a:latin typeface="Arial" charset="0"/>
              </a:rPr>
              <a:t>State Research Institute of Aviation Systems (</a:t>
            </a:r>
            <a:r>
              <a:rPr lang="en-US" sz="1600" dirty="0" err="1">
                <a:solidFill>
                  <a:schemeClr val="bg1"/>
                </a:solidFill>
                <a:latin typeface="Arial" charset="0"/>
              </a:rPr>
              <a:t>GosNIIAS</a:t>
            </a:r>
            <a:r>
              <a:rPr lang="ru-RU" sz="1600" dirty="0">
                <a:solidFill>
                  <a:schemeClr val="bg1"/>
                </a:solidFill>
                <a:latin typeface="Tahoma" pitchFamily="34" charset="0"/>
              </a:rPr>
              <a:t>)</a:t>
            </a:r>
            <a:r>
              <a:rPr lang="en-US" sz="1600" dirty="0">
                <a:solidFill>
                  <a:schemeClr val="bg1"/>
                </a:solidFill>
                <a:latin typeface="Tahoma" pitchFamily="34" charset="0"/>
              </a:rPr>
              <a:t>, Moscow</a:t>
            </a:r>
            <a:r>
              <a:rPr lang="en-GB" sz="3200" i="1" dirty="0">
                <a:solidFill>
                  <a:schemeClr val="bg1"/>
                </a:solidFill>
              </a:rPr>
              <a:t/>
            </a:r>
            <a:br>
              <a:rPr lang="en-GB" sz="3200" i="1" dirty="0">
                <a:solidFill>
                  <a:schemeClr val="bg1"/>
                </a:solidFill>
              </a:rPr>
            </a:br>
            <a:endParaRPr lang="ru-RU" sz="4000" dirty="0">
              <a:solidFill>
                <a:schemeClr val="bg1"/>
              </a:solidFill>
            </a:endParaRPr>
          </a:p>
        </p:txBody>
      </p:sp>
      <p:sp>
        <p:nvSpPr>
          <p:cNvPr id="14338" name="Содержимое 2"/>
          <p:cNvSpPr>
            <a:spLocks noGrp="1"/>
          </p:cNvSpPr>
          <p:nvPr>
            <p:ph idx="1"/>
          </p:nvPr>
        </p:nvSpPr>
        <p:spPr>
          <a:xfrm>
            <a:off x="628650" y="2017483"/>
            <a:ext cx="7886700" cy="3673475"/>
          </a:xfrm>
        </p:spPr>
        <p:txBody>
          <a:bodyPr/>
          <a:lstStyle/>
          <a:p>
            <a:pPr marL="0" indent="0" algn="ctr" eaLnBrk="1" hangingPunct="1">
              <a:buFont typeface="Arial" charset="0"/>
              <a:buNone/>
            </a:pPr>
            <a:r>
              <a:rPr lang="ru-RU" sz="3000" dirty="0">
                <a:solidFill>
                  <a:schemeClr val="bg1"/>
                </a:solidFill>
              </a:rPr>
              <a:t>                                                </a:t>
            </a:r>
            <a:r>
              <a:rPr lang="en-US" sz="3000" dirty="0">
                <a:solidFill>
                  <a:schemeClr val="bg1"/>
                </a:solidFill>
              </a:rPr>
              <a:t>E. Falkov</a:t>
            </a:r>
            <a:endParaRPr lang="ru-RU" sz="3200" i="1" dirty="0">
              <a:solidFill>
                <a:schemeClr val="bg1"/>
              </a:solidFill>
              <a:latin typeface="Times New Roman" pitchFamily="18" charset="0"/>
            </a:endParaRPr>
          </a:p>
          <a:p>
            <a:pPr marL="0" indent="0" algn="ctr" eaLnBrk="1" hangingPunct="1">
              <a:buFont typeface="Arial" charset="0"/>
              <a:buNone/>
            </a:pPr>
            <a:r>
              <a:rPr lang="en-US" sz="4400" dirty="0">
                <a:solidFill>
                  <a:srgbClr val="FFFF00"/>
                </a:solidFill>
              </a:rPr>
              <a:t>Taxonomy of aviation cyber threats and relevant protection methods: state-of-the-art and candidate solution paths</a:t>
            </a:r>
            <a:endParaRPr lang="ru-RU" sz="4400" dirty="0">
              <a:solidFill>
                <a:srgbClr val="FFFF00"/>
              </a:solidFill>
            </a:endParaRPr>
          </a:p>
        </p:txBody>
      </p:sp>
      <p:sp>
        <p:nvSpPr>
          <p:cNvPr id="7" name="Дата 6"/>
          <p:cNvSpPr>
            <a:spLocks noGrp="1"/>
          </p:cNvSpPr>
          <p:nvPr>
            <p:ph type="dt" sz="quarter" idx="10"/>
          </p:nvPr>
        </p:nvSpPr>
        <p:spPr/>
        <p:txBody>
          <a:bodyPr/>
          <a:lstStyle/>
          <a:p>
            <a:pPr>
              <a:defRPr/>
            </a:pPr>
            <a:r>
              <a:rPr lang="ru-RU"/>
              <a:t>4.04.2017</a:t>
            </a:r>
            <a:endParaRPr lang="ru-RU" dirty="0"/>
          </a:p>
        </p:txBody>
      </p:sp>
      <p:sp>
        <p:nvSpPr>
          <p:cNvPr id="6" name="Номер слайда 5"/>
          <p:cNvSpPr>
            <a:spLocks noGrp="1"/>
          </p:cNvSpPr>
          <p:nvPr>
            <p:ph type="sldNum" sz="quarter" idx="12"/>
          </p:nvPr>
        </p:nvSpPr>
        <p:spPr/>
        <p:txBody>
          <a:bodyPr/>
          <a:lstStyle/>
          <a:p>
            <a:pPr>
              <a:defRPr/>
            </a:pPr>
            <a:fld id="{FA91D285-F8A4-4E99-8C9D-6B81FD89F52F}" type="slidenum">
              <a:rPr lang="en-US"/>
              <a:pPr>
                <a:defRPr/>
              </a:pPr>
              <a:t>1</a:t>
            </a:fld>
            <a:endParaRPr lang="en-US" dirty="0"/>
          </a:p>
        </p:txBody>
      </p:sp>
      <p:pic>
        <p:nvPicPr>
          <p:cNvPr id="9" name="Picture 3"/>
          <p:cNvPicPr>
            <a:picLocks noChangeArrowheads="1"/>
          </p:cNvPicPr>
          <p:nvPr/>
        </p:nvPicPr>
        <p:blipFill>
          <a:blip r:embed="rId3"/>
          <a:srcRect/>
          <a:stretch>
            <a:fillRect/>
          </a:stretch>
        </p:blipFill>
        <p:spPr bwMode="auto">
          <a:xfrm>
            <a:off x="485775" y="468313"/>
            <a:ext cx="1466850" cy="887412"/>
          </a:xfrm>
          <a:prstGeom prst="rect">
            <a:avLst/>
          </a:prstGeom>
          <a:noFill/>
          <a:ln w="12700">
            <a:solidFill>
              <a:srgbClr val="000000"/>
            </a:solidFill>
            <a:miter lim="800000"/>
            <a:headEnd/>
            <a:tailEnd/>
          </a:ln>
          <a:effectLst>
            <a:outerShdw dist="107763" dir="13500000" algn="ctr" rotWithShape="0">
              <a:srgbClr val="B2B2B2">
                <a:alpha val="50000"/>
              </a:srgbClr>
            </a:outerShdw>
          </a:effectLst>
        </p:spPr>
      </p:pic>
      <p:sp>
        <p:nvSpPr>
          <p:cNvPr id="3" name="Нижний колонтитул 2"/>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Заголовок 1"/>
          <p:cNvSpPr>
            <a:spLocks noGrp="1"/>
          </p:cNvSpPr>
          <p:nvPr>
            <p:ph type="title"/>
          </p:nvPr>
        </p:nvSpPr>
        <p:spPr/>
        <p:txBody>
          <a:bodyPr/>
          <a:lstStyle/>
          <a:p>
            <a:pPr algn="ctr" eaLnBrk="1" hangingPunct="1"/>
            <a:r>
              <a:rPr lang="en-US" dirty="0">
                <a:solidFill>
                  <a:srgbClr val="FFFF00"/>
                </a:solidFill>
              </a:rPr>
              <a:t>Variety of Cyber Attacks</a:t>
            </a:r>
            <a:endParaRPr lang="ru-RU" dirty="0">
              <a:solidFill>
                <a:srgbClr val="FFFF00"/>
              </a:solidFill>
            </a:endParaRPr>
          </a:p>
        </p:txBody>
      </p:sp>
      <p:sp>
        <p:nvSpPr>
          <p:cNvPr id="3" name="Объект 2"/>
          <p:cNvSpPr>
            <a:spLocks noGrp="1"/>
          </p:cNvSpPr>
          <p:nvPr>
            <p:ph idx="1"/>
          </p:nvPr>
        </p:nvSpPr>
        <p:spPr>
          <a:xfrm>
            <a:off x="628650" y="1825625"/>
            <a:ext cx="7886700" cy="4763434"/>
          </a:xfrm>
        </p:spPr>
        <p:txBody>
          <a:bodyPr>
            <a:normAutofit/>
          </a:bodyPr>
          <a:lstStyle/>
          <a:p>
            <a:pPr eaLnBrk="1" hangingPunct="1">
              <a:lnSpc>
                <a:spcPct val="70000"/>
              </a:lnSpc>
            </a:pPr>
            <a:r>
              <a:rPr lang="en-US" sz="3000" dirty="0">
                <a:solidFill>
                  <a:schemeClr val="bg1"/>
                </a:solidFill>
              </a:rPr>
              <a:t>An attack scenario consist of intruders’ intentions to forge the true air situation by the throw in false messages about positions of non-existing aircraft</a:t>
            </a:r>
            <a:r>
              <a:rPr lang="ru-RU" sz="3000" dirty="0">
                <a:solidFill>
                  <a:schemeClr val="bg1"/>
                </a:solidFill>
              </a:rPr>
              <a:t>. </a:t>
            </a:r>
          </a:p>
          <a:p>
            <a:pPr eaLnBrk="1" hangingPunct="1">
              <a:lnSpc>
                <a:spcPct val="70000"/>
              </a:lnSpc>
            </a:pPr>
            <a:r>
              <a:rPr lang="en-US" sz="3000" dirty="0">
                <a:solidFill>
                  <a:schemeClr val="bg1"/>
                </a:solidFill>
              </a:rPr>
              <a:t>Such a throw in is the softest method of attack. It makes no difficulties to establish signals when an arbitrary large set of various trajectories  will comply with one and the same selected ID of a real aircraft</a:t>
            </a:r>
            <a:r>
              <a:rPr lang="ru-RU" sz="3000" dirty="0">
                <a:solidFill>
                  <a:schemeClr val="bg1"/>
                </a:solidFill>
              </a:rPr>
              <a:t>. </a:t>
            </a:r>
          </a:p>
          <a:p>
            <a:pPr eaLnBrk="1" hangingPunct="1">
              <a:lnSpc>
                <a:spcPct val="70000"/>
              </a:lnSpc>
            </a:pPr>
            <a:r>
              <a:rPr lang="en-US" sz="3000" dirty="0">
                <a:solidFill>
                  <a:schemeClr val="bg1"/>
                </a:solidFill>
              </a:rPr>
              <a:t>An attacker might be fixed, mobile and is capable to move on the ground or in the air.</a:t>
            </a:r>
            <a:endParaRPr lang="ru-RU" sz="3000" dirty="0">
              <a:solidFill>
                <a:schemeClr val="bg1"/>
              </a:solidFill>
            </a:endParaRPr>
          </a:p>
        </p:txBody>
      </p:sp>
      <p:sp>
        <p:nvSpPr>
          <p:cNvPr id="4" name="Дата 3"/>
          <p:cNvSpPr>
            <a:spLocks noGrp="1"/>
          </p:cNvSpPr>
          <p:nvPr>
            <p:ph type="dt" sz="quarter" idx="10"/>
          </p:nvPr>
        </p:nvSpPr>
        <p:spPr/>
        <p:txBody>
          <a:bodyPr/>
          <a:lstStyle/>
          <a:p>
            <a:pPr>
              <a:defRPr/>
            </a:pPr>
            <a:r>
              <a:rPr lang="ru-RU"/>
              <a:t>4.04.2017</a:t>
            </a:r>
            <a:endParaRPr lang="ru-RU" dirty="0"/>
          </a:p>
        </p:txBody>
      </p:sp>
      <p:sp>
        <p:nvSpPr>
          <p:cNvPr id="6" name="Номер слайда 5"/>
          <p:cNvSpPr>
            <a:spLocks noGrp="1"/>
          </p:cNvSpPr>
          <p:nvPr>
            <p:ph type="sldNum" sz="quarter" idx="12"/>
          </p:nvPr>
        </p:nvSpPr>
        <p:spPr/>
        <p:txBody>
          <a:bodyPr/>
          <a:lstStyle/>
          <a:p>
            <a:pPr>
              <a:defRPr/>
            </a:pPr>
            <a:fld id="{B5EB519C-D319-4966-9FC3-7D471D4C728B}" type="slidenum">
              <a:rPr lang="ru-RU"/>
              <a:pPr>
                <a:defRPr/>
              </a:pPr>
              <a:t>10</a:t>
            </a:fld>
            <a:endParaRPr lang="ru-RU"/>
          </a:p>
        </p:txBody>
      </p:sp>
      <p:sp>
        <p:nvSpPr>
          <p:cNvPr id="2" name="Нижний колонтитул 1"/>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Заголовок 1"/>
          <p:cNvSpPr>
            <a:spLocks noGrp="1"/>
          </p:cNvSpPr>
          <p:nvPr>
            <p:ph type="title"/>
          </p:nvPr>
        </p:nvSpPr>
        <p:spPr>
          <a:xfrm>
            <a:off x="628650" y="176866"/>
            <a:ext cx="7886700" cy="1325563"/>
          </a:xfrm>
        </p:spPr>
        <p:txBody>
          <a:bodyPr/>
          <a:lstStyle/>
          <a:p>
            <a:pPr algn="ctr" eaLnBrk="1" hangingPunct="1"/>
            <a:r>
              <a:rPr lang="en-US" sz="3600" dirty="0">
                <a:solidFill>
                  <a:srgbClr val="FFFF00"/>
                </a:solidFill>
              </a:rPr>
              <a:t>Efforts and results must be balanced</a:t>
            </a:r>
            <a:endParaRPr lang="ru-RU" sz="3600" dirty="0">
              <a:solidFill>
                <a:srgbClr val="FFFF00"/>
              </a:solidFill>
            </a:endParaRPr>
          </a:p>
        </p:txBody>
      </p:sp>
      <p:sp>
        <p:nvSpPr>
          <p:cNvPr id="3" name="Объект 2"/>
          <p:cNvSpPr>
            <a:spLocks noGrp="1"/>
          </p:cNvSpPr>
          <p:nvPr>
            <p:ph idx="1"/>
          </p:nvPr>
        </p:nvSpPr>
        <p:spPr>
          <a:xfrm>
            <a:off x="628650" y="1502429"/>
            <a:ext cx="7886700" cy="4674534"/>
          </a:xfrm>
        </p:spPr>
        <p:txBody>
          <a:bodyPr rtlCol="0">
            <a:normAutofit fontScale="92500" lnSpcReduction="20000"/>
          </a:bodyPr>
          <a:lstStyle/>
          <a:p>
            <a:pPr eaLnBrk="1" fontAlgn="auto" hangingPunct="1">
              <a:spcAft>
                <a:spcPts val="0"/>
              </a:spcAft>
              <a:buFont typeface="Arial" panose="020B0604020202020204" pitchFamily="34" charset="0"/>
              <a:buChar char="•"/>
              <a:defRPr/>
            </a:pPr>
            <a:r>
              <a:rPr lang="en-US" sz="3100" dirty="0">
                <a:solidFill>
                  <a:schemeClr val="bg1"/>
                </a:solidFill>
              </a:rPr>
              <a:t>It is important to investigate both technical and non-technical approaches. </a:t>
            </a:r>
          </a:p>
          <a:p>
            <a:pPr eaLnBrk="1" fontAlgn="auto" hangingPunct="1">
              <a:spcAft>
                <a:spcPts val="0"/>
              </a:spcAft>
              <a:buFont typeface="Arial" panose="020B0604020202020204" pitchFamily="34" charset="0"/>
              <a:buChar char="•"/>
              <a:defRPr/>
            </a:pPr>
            <a:r>
              <a:rPr lang="en-US" dirty="0">
                <a:solidFill>
                  <a:schemeClr val="bg1"/>
                </a:solidFill>
              </a:rPr>
              <a:t>For instance, ADS-B is vulnerable to attacks when messages are being transmitted mainly due to absence of message encryption. Spoofing (false messages insertion) might be excluded with the help of authenticity schemes. </a:t>
            </a:r>
            <a:r>
              <a:rPr lang="ru-RU" dirty="0">
                <a:solidFill>
                  <a:schemeClr val="bg1"/>
                </a:solidFill>
              </a:rPr>
              <a:t> </a:t>
            </a:r>
            <a:r>
              <a:rPr lang="en-US" dirty="0">
                <a:solidFill>
                  <a:schemeClr val="bg1"/>
                </a:solidFill>
              </a:rPr>
              <a:t>But there was anxiety that distribution and management of keys would overload aviation. The issue demands to be studied. </a:t>
            </a:r>
          </a:p>
          <a:p>
            <a:pPr eaLnBrk="1" fontAlgn="auto" hangingPunct="1">
              <a:spcAft>
                <a:spcPts val="0"/>
              </a:spcAft>
              <a:buFont typeface="Arial" panose="020B0604020202020204" pitchFamily="34" charset="0"/>
              <a:buChar char="•"/>
              <a:defRPr/>
            </a:pPr>
            <a:r>
              <a:rPr lang="en-US" dirty="0">
                <a:solidFill>
                  <a:schemeClr val="bg1"/>
                </a:solidFill>
              </a:rPr>
              <a:t>In any case it is important to develop complex models that include technologies, strategy and regulation which all together would establish (like following ARP 4754A) the right balance between protection and functional capabilities. </a:t>
            </a:r>
            <a:endParaRPr lang="ru-RU" dirty="0"/>
          </a:p>
        </p:txBody>
      </p:sp>
      <p:sp>
        <p:nvSpPr>
          <p:cNvPr id="4" name="Дата 3"/>
          <p:cNvSpPr>
            <a:spLocks noGrp="1"/>
          </p:cNvSpPr>
          <p:nvPr>
            <p:ph type="dt" sz="quarter" idx="10"/>
          </p:nvPr>
        </p:nvSpPr>
        <p:spPr/>
        <p:txBody>
          <a:bodyPr/>
          <a:lstStyle/>
          <a:p>
            <a:pPr>
              <a:defRPr/>
            </a:pPr>
            <a:r>
              <a:rPr lang="ru-RU"/>
              <a:t>4.04.2017</a:t>
            </a:r>
          </a:p>
        </p:txBody>
      </p:sp>
      <p:sp>
        <p:nvSpPr>
          <p:cNvPr id="6" name="Номер слайда 5"/>
          <p:cNvSpPr>
            <a:spLocks noGrp="1"/>
          </p:cNvSpPr>
          <p:nvPr>
            <p:ph type="sldNum" sz="quarter" idx="12"/>
          </p:nvPr>
        </p:nvSpPr>
        <p:spPr/>
        <p:txBody>
          <a:bodyPr/>
          <a:lstStyle/>
          <a:p>
            <a:pPr>
              <a:defRPr/>
            </a:pPr>
            <a:fld id="{815163E8-B17D-4619-8A2C-FDBBB7A40D8A}" type="slidenum">
              <a:rPr lang="ru-RU"/>
              <a:pPr>
                <a:defRPr/>
              </a:pPr>
              <a:t>11</a:t>
            </a:fld>
            <a:endParaRPr lang="ru-RU"/>
          </a:p>
        </p:txBody>
      </p:sp>
      <p:sp>
        <p:nvSpPr>
          <p:cNvPr id="2" name="Нижний колонтитул 1"/>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Заголовок 1"/>
          <p:cNvSpPr>
            <a:spLocks noGrp="1"/>
          </p:cNvSpPr>
          <p:nvPr>
            <p:ph type="title"/>
          </p:nvPr>
        </p:nvSpPr>
        <p:spPr/>
        <p:txBody>
          <a:bodyPr/>
          <a:lstStyle/>
          <a:p>
            <a:pPr algn="ctr" eaLnBrk="1" hangingPunct="1"/>
            <a:r>
              <a:rPr lang="en-US" sz="3200" dirty="0">
                <a:solidFill>
                  <a:srgbClr val="FFFF00"/>
                </a:solidFill>
              </a:rPr>
              <a:t>Not only technics but also psychology factors</a:t>
            </a:r>
            <a:endParaRPr lang="ru-RU" sz="3200" dirty="0">
              <a:solidFill>
                <a:srgbClr val="FFFF00"/>
              </a:solidFill>
            </a:endParaRPr>
          </a:p>
        </p:txBody>
      </p:sp>
      <p:sp>
        <p:nvSpPr>
          <p:cNvPr id="3" name="Объект 2"/>
          <p:cNvSpPr>
            <a:spLocks noGrp="1"/>
          </p:cNvSpPr>
          <p:nvPr>
            <p:ph idx="1"/>
          </p:nvPr>
        </p:nvSpPr>
        <p:spPr/>
        <p:txBody>
          <a:bodyPr rtlCol="0">
            <a:normAutofit fontScale="92500" lnSpcReduction="20000"/>
          </a:bodyPr>
          <a:lstStyle/>
          <a:p>
            <a:pPr eaLnBrk="1" fontAlgn="auto" hangingPunct="1">
              <a:spcAft>
                <a:spcPts val="0"/>
              </a:spcAft>
              <a:defRPr/>
            </a:pPr>
            <a:r>
              <a:rPr lang="en-US" dirty="0">
                <a:solidFill>
                  <a:schemeClr val="bg1"/>
                </a:solidFill>
              </a:rPr>
              <a:t>When pilots or/and ATC staff are not able to get accurate and well-timing information the loss of situation awareness occurs. </a:t>
            </a:r>
          </a:p>
          <a:p>
            <a:pPr eaLnBrk="1" fontAlgn="auto" hangingPunct="1">
              <a:spcAft>
                <a:spcPts val="0"/>
              </a:spcAft>
              <a:defRPr/>
            </a:pPr>
            <a:r>
              <a:rPr lang="en-US" dirty="0">
                <a:solidFill>
                  <a:schemeClr val="bg1"/>
                </a:solidFill>
              </a:rPr>
              <a:t>For an intruder it might be enough merely to decrease the trust to the system. The carefully developed attack might initiate multiple consequences having transformed a pilot or a controller uncertain in getting trustworthy information.</a:t>
            </a:r>
          </a:p>
          <a:p>
            <a:pPr eaLnBrk="1" fontAlgn="auto" hangingPunct="1">
              <a:spcAft>
                <a:spcPts val="0"/>
              </a:spcAft>
              <a:defRPr/>
            </a:pPr>
            <a:r>
              <a:rPr lang="en-US" dirty="0">
                <a:solidFill>
                  <a:schemeClr val="bg1"/>
                </a:solidFill>
              </a:rPr>
              <a:t>The most dangerous attacks lead to the loss of control. In this case the intruder</a:t>
            </a:r>
            <a:r>
              <a:rPr lang="ru-RU" dirty="0">
                <a:solidFill>
                  <a:schemeClr val="bg1"/>
                </a:solidFill>
              </a:rPr>
              <a:t> </a:t>
            </a:r>
            <a:r>
              <a:rPr lang="en-US" dirty="0">
                <a:solidFill>
                  <a:schemeClr val="bg1"/>
                </a:solidFill>
              </a:rPr>
              <a:t>imposes on ATC staff and pilots the execution of unplanned and invalid actions. For instance, the insertion of false targets may force the pilot to “correct” the route with heavy consequences.</a:t>
            </a:r>
            <a:endParaRPr lang="ru-RU" dirty="0">
              <a:solidFill>
                <a:schemeClr val="bg1"/>
              </a:solidFill>
            </a:endParaRPr>
          </a:p>
        </p:txBody>
      </p:sp>
      <p:sp>
        <p:nvSpPr>
          <p:cNvPr id="4" name="Дата 3"/>
          <p:cNvSpPr>
            <a:spLocks noGrp="1"/>
          </p:cNvSpPr>
          <p:nvPr>
            <p:ph type="dt" sz="quarter" idx="10"/>
          </p:nvPr>
        </p:nvSpPr>
        <p:spPr/>
        <p:txBody>
          <a:bodyPr/>
          <a:lstStyle/>
          <a:p>
            <a:pPr>
              <a:defRPr/>
            </a:pPr>
            <a:r>
              <a:rPr lang="ru-RU"/>
              <a:t>4.04.2017</a:t>
            </a:r>
          </a:p>
        </p:txBody>
      </p:sp>
      <p:sp>
        <p:nvSpPr>
          <p:cNvPr id="6" name="Номер слайда 5"/>
          <p:cNvSpPr>
            <a:spLocks noGrp="1"/>
          </p:cNvSpPr>
          <p:nvPr>
            <p:ph type="sldNum" sz="quarter" idx="12"/>
          </p:nvPr>
        </p:nvSpPr>
        <p:spPr/>
        <p:txBody>
          <a:bodyPr/>
          <a:lstStyle/>
          <a:p>
            <a:pPr>
              <a:defRPr/>
            </a:pPr>
            <a:fld id="{BD8B7BF4-3FCF-4A8B-AB54-508A8BED6403}" type="slidenum">
              <a:rPr lang="ru-RU"/>
              <a:pPr>
                <a:defRPr/>
              </a:pPr>
              <a:t>12</a:t>
            </a:fld>
            <a:endParaRPr lang="ru-RU"/>
          </a:p>
        </p:txBody>
      </p:sp>
      <p:sp>
        <p:nvSpPr>
          <p:cNvPr id="2" name="Нижний колонтитул 1"/>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p:cNvSpPr>
            <a:spLocks noGrp="1"/>
          </p:cNvSpPr>
          <p:nvPr>
            <p:ph type="dt" sz="quarter" idx="10"/>
          </p:nvPr>
        </p:nvSpPr>
        <p:spPr/>
        <p:txBody>
          <a:bodyPr/>
          <a:lstStyle/>
          <a:p>
            <a:pPr>
              <a:defRPr/>
            </a:pPr>
            <a:r>
              <a:rPr lang="ru-RU"/>
              <a:t>15.02.2017</a:t>
            </a:r>
          </a:p>
        </p:txBody>
      </p:sp>
      <p:grpSp>
        <p:nvGrpSpPr>
          <p:cNvPr id="15" name="Группа 14"/>
          <p:cNvGrpSpPr/>
          <p:nvPr/>
        </p:nvGrpSpPr>
        <p:grpSpPr>
          <a:xfrm>
            <a:off x="4945849" y="2884779"/>
            <a:ext cx="519139" cy="1028700"/>
            <a:chOff x="4567211" y="2051050"/>
            <a:chExt cx="519139" cy="1028700"/>
          </a:xfrm>
        </p:grpSpPr>
        <p:sp>
          <p:nvSpPr>
            <p:cNvPr id="30756" name="Line 38"/>
            <p:cNvSpPr>
              <a:spLocks noChangeShapeType="1"/>
            </p:cNvSpPr>
            <p:nvPr/>
          </p:nvSpPr>
          <p:spPr bwMode="auto">
            <a:xfrm>
              <a:off x="4838700" y="2051050"/>
              <a:ext cx="0" cy="1028700"/>
            </a:xfrm>
            <a:prstGeom prst="line">
              <a:avLst/>
            </a:prstGeom>
            <a:noFill/>
            <a:ln w="38100">
              <a:solidFill>
                <a:schemeClr val="bg1"/>
              </a:solidFill>
              <a:round/>
              <a:headEnd/>
              <a:tailEnd/>
            </a:ln>
          </p:spPr>
          <p:txBody>
            <a:bodyPr/>
            <a:lstStyle/>
            <a:p>
              <a:endParaRPr lang="ru-RU"/>
            </a:p>
          </p:txBody>
        </p:sp>
        <p:sp>
          <p:nvSpPr>
            <p:cNvPr id="30757" name="Line 39"/>
            <p:cNvSpPr>
              <a:spLocks noChangeShapeType="1"/>
            </p:cNvSpPr>
            <p:nvPr/>
          </p:nvSpPr>
          <p:spPr bwMode="auto">
            <a:xfrm>
              <a:off x="4567211" y="2074863"/>
              <a:ext cx="284163" cy="354012"/>
            </a:xfrm>
            <a:prstGeom prst="line">
              <a:avLst/>
            </a:prstGeom>
            <a:noFill/>
            <a:ln w="38100">
              <a:solidFill>
                <a:schemeClr val="bg1"/>
              </a:solidFill>
              <a:round/>
              <a:headEnd/>
              <a:tailEnd/>
            </a:ln>
          </p:spPr>
          <p:txBody>
            <a:bodyPr/>
            <a:lstStyle/>
            <a:p>
              <a:endParaRPr lang="ru-RU"/>
            </a:p>
          </p:txBody>
        </p:sp>
        <p:sp>
          <p:nvSpPr>
            <p:cNvPr id="30758" name="Line 40"/>
            <p:cNvSpPr>
              <a:spLocks noChangeShapeType="1"/>
            </p:cNvSpPr>
            <p:nvPr/>
          </p:nvSpPr>
          <p:spPr bwMode="auto">
            <a:xfrm flipH="1">
              <a:off x="4835525" y="2066925"/>
              <a:ext cx="250825" cy="368300"/>
            </a:xfrm>
            <a:prstGeom prst="line">
              <a:avLst/>
            </a:prstGeom>
            <a:noFill/>
            <a:ln w="38100">
              <a:solidFill>
                <a:schemeClr val="bg1"/>
              </a:solidFill>
              <a:round/>
              <a:headEnd/>
              <a:tailEnd/>
            </a:ln>
          </p:spPr>
          <p:txBody>
            <a:bodyPr/>
            <a:lstStyle/>
            <a:p>
              <a:endParaRPr lang="ru-RU"/>
            </a:p>
          </p:txBody>
        </p:sp>
      </p:grpSp>
      <p:sp>
        <p:nvSpPr>
          <p:cNvPr id="30761" name="Freeform 43"/>
          <p:cNvSpPr>
            <a:spLocks/>
          </p:cNvSpPr>
          <p:nvPr/>
        </p:nvSpPr>
        <p:spPr bwMode="auto">
          <a:xfrm>
            <a:off x="3942525" y="3247908"/>
            <a:ext cx="1015997" cy="127732"/>
          </a:xfrm>
          <a:custGeom>
            <a:avLst/>
            <a:gdLst>
              <a:gd name="T0" fmla="*/ 0 w 718"/>
              <a:gd name="T1" fmla="*/ 2147483647 h 136"/>
              <a:gd name="T2" fmla="*/ 2147483647 w 718"/>
              <a:gd name="T3" fmla="*/ 0 h 136"/>
              <a:gd name="T4" fmla="*/ 2147483647 w 718"/>
              <a:gd name="T5" fmla="*/ 2147483647 h 136"/>
              <a:gd name="T6" fmla="*/ 2147483647 w 718"/>
              <a:gd name="T7" fmla="*/ 2147483647 h 136"/>
              <a:gd name="T8" fmla="*/ 0 60000 65536"/>
              <a:gd name="T9" fmla="*/ 0 60000 65536"/>
              <a:gd name="T10" fmla="*/ 0 60000 65536"/>
              <a:gd name="T11" fmla="*/ 0 60000 65536"/>
              <a:gd name="T12" fmla="*/ 0 w 718"/>
              <a:gd name="T13" fmla="*/ 0 h 136"/>
              <a:gd name="T14" fmla="*/ 718 w 718"/>
              <a:gd name="T15" fmla="*/ 136 h 136"/>
            </a:gdLst>
            <a:ahLst/>
            <a:cxnLst>
              <a:cxn ang="T8">
                <a:pos x="T0" y="T1"/>
              </a:cxn>
              <a:cxn ang="T9">
                <a:pos x="T2" y="T3"/>
              </a:cxn>
              <a:cxn ang="T10">
                <a:pos x="T4" y="T5"/>
              </a:cxn>
              <a:cxn ang="T11">
                <a:pos x="T6" y="T7"/>
              </a:cxn>
            </a:cxnLst>
            <a:rect l="T12" t="T13" r="T14" b="T15"/>
            <a:pathLst>
              <a:path w="718" h="136">
                <a:moveTo>
                  <a:pt x="0" y="136"/>
                </a:moveTo>
                <a:lnTo>
                  <a:pt x="433" y="0"/>
                </a:lnTo>
                <a:lnTo>
                  <a:pt x="344" y="136"/>
                </a:lnTo>
                <a:lnTo>
                  <a:pt x="718" y="65"/>
                </a:lnTo>
              </a:path>
            </a:pathLst>
          </a:custGeom>
          <a:noFill/>
          <a:ln w="19050" cmpd="sng">
            <a:solidFill>
              <a:schemeClr val="bg1"/>
            </a:solidFill>
            <a:round/>
            <a:headEnd type="none" w="med" len="med"/>
            <a:tailEnd type="arrow" w="med" len="med"/>
          </a:ln>
        </p:spPr>
        <p:txBody>
          <a:bodyPr/>
          <a:lstStyle/>
          <a:p>
            <a:endParaRPr lang="ru-RU"/>
          </a:p>
        </p:txBody>
      </p:sp>
      <p:sp>
        <p:nvSpPr>
          <p:cNvPr id="30762" name="Freeform 45"/>
          <p:cNvSpPr>
            <a:spLocks/>
          </p:cNvSpPr>
          <p:nvPr/>
        </p:nvSpPr>
        <p:spPr bwMode="auto">
          <a:xfrm>
            <a:off x="2098675" y="1898328"/>
            <a:ext cx="2701925" cy="867509"/>
          </a:xfrm>
          <a:custGeom>
            <a:avLst/>
            <a:gdLst>
              <a:gd name="T0" fmla="*/ 0 w 1065"/>
              <a:gd name="T1" fmla="*/ 0 h 283"/>
              <a:gd name="T2" fmla="*/ 2147483647 w 1065"/>
              <a:gd name="T3" fmla="*/ 2147483647 h 283"/>
              <a:gd name="T4" fmla="*/ 2147483647 w 1065"/>
              <a:gd name="T5" fmla="*/ 2147483647 h 283"/>
              <a:gd name="T6" fmla="*/ 2147483647 w 1065"/>
              <a:gd name="T7" fmla="*/ 2147483647 h 283"/>
              <a:gd name="T8" fmla="*/ 0 60000 65536"/>
              <a:gd name="T9" fmla="*/ 0 60000 65536"/>
              <a:gd name="T10" fmla="*/ 0 60000 65536"/>
              <a:gd name="T11" fmla="*/ 0 60000 65536"/>
              <a:gd name="T12" fmla="*/ 0 w 1065"/>
              <a:gd name="T13" fmla="*/ 0 h 283"/>
              <a:gd name="T14" fmla="*/ 279 w 1065"/>
              <a:gd name="T15" fmla="*/ 401 h 283"/>
            </a:gdLst>
            <a:ahLst/>
            <a:cxnLst>
              <a:cxn ang="T8">
                <a:pos x="T0" y="T1"/>
              </a:cxn>
              <a:cxn ang="T9">
                <a:pos x="T2" y="T3"/>
              </a:cxn>
              <a:cxn ang="T10">
                <a:pos x="T4" y="T5"/>
              </a:cxn>
              <a:cxn ang="T11">
                <a:pos x="T6" y="T7"/>
              </a:cxn>
            </a:cxnLst>
            <a:rect l="T12" t="T13" r="T14" b="T15"/>
            <a:pathLst>
              <a:path w="1065" h="283">
                <a:moveTo>
                  <a:pt x="0" y="0"/>
                </a:moveTo>
                <a:lnTo>
                  <a:pt x="561" y="181"/>
                </a:lnTo>
                <a:lnTo>
                  <a:pt x="494" y="76"/>
                </a:lnTo>
                <a:lnTo>
                  <a:pt x="1065" y="283"/>
                </a:lnTo>
              </a:path>
            </a:pathLst>
          </a:custGeom>
          <a:noFill/>
          <a:ln w="19050" cmpd="sng">
            <a:solidFill>
              <a:schemeClr val="bg1"/>
            </a:solidFill>
            <a:round/>
            <a:headEnd type="none" w="med" len="med"/>
            <a:tailEnd type="arrow" w="med" len="med"/>
          </a:ln>
        </p:spPr>
        <p:txBody>
          <a:bodyPr/>
          <a:lstStyle/>
          <a:p>
            <a:endParaRPr lang="ru-RU"/>
          </a:p>
        </p:txBody>
      </p:sp>
      <p:sp>
        <p:nvSpPr>
          <p:cNvPr id="30763" name="Freeform 46"/>
          <p:cNvSpPr>
            <a:spLocks/>
          </p:cNvSpPr>
          <p:nvPr/>
        </p:nvSpPr>
        <p:spPr bwMode="auto">
          <a:xfrm>
            <a:off x="5575299" y="1968339"/>
            <a:ext cx="1447005" cy="797497"/>
          </a:xfrm>
          <a:custGeom>
            <a:avLst/>
            <a:gdLst>
              <a:gd name="T0" fmla="*/ 2147483647 w 394"/>
              <a:gd name="T1" fmla="*/ 0 h 338"/>
              <a:gd name="T2" fmla="*/ 2147483647 w 394"/>
              <a:gd name="T3" fmla="*/ 2147483647 h 338"/>
              <a:gd name="T4" fmla="*/ 2147483647 w 394"/>
              <a:gd name="T5" fmla="*/ 2147483647 h 338"/>
              <a:gd name="T6" fmla="*/ 0 w 394"/>
              <a:gd name="T7" fmla="*/ 2147483647 h 338"/>
              <a:gd name="T8" fmla="*/ 0 60000 65536"/>
              <a:gd name="T9" fmla="*/ 0 60000 65536"/>
              <a:gd name="T10" fmla="*/ 0 60000 65536"/>
              <a:gd name="T11" fmla="*/ 0 60000 65536"/>
              <a:gd name="T12" fmla="*/ 0 w 394"/>
              <a:gd name="T13" fmla="*/ 0 h 338"/>
              <a:gd name="T14" fmla="*/ 394 w 394"/>
              <a:gd name="T15" fmla="*/ 338 h 338"/>
            </a:gdLst>
            <a:ahLst/>
            <a:cxnLst>
              <a:cxn ang="T8">
                <a:pos x="T0" y="T1"/>
              </a:cxn>
              <a:cxn ang="T9">
                <a:pos x="T2" y="T3"/>
              </a:cxn>
              <a:cxn ang="T10">
                <a:pos x="T4" y="T5"/>
              </a:cxn>
              <a:cxn ang="T11">
                <a:pos x="T6" y="T7"/>
              </a:cxn>
            </a:cxnLst>
            <a:rect l="T12" t="T13" r="T14" b="T15"/>
            <a:pathLst>
              <a:path w="394" h="338">
                <a:moveTo>
                  <a:pt x="394" y="0"/>
                </a:moveTo>
                <a:lnTo>
                  <a:pt x="202" y="194"/>
                </a:lnTo>
                <a:lnTo>
                  <a:pt x="207" y="70"/>
                </a:lnTo>
                <a:lnTo>
                  <a:pt x="0" y="338"/>
                </a:lnTo>
              </a:path>
            </a:pathLst>
          </a:custGeom>
          <a:noFill/>
          <a:ln w="19050" cmpd="sng">
            <a:solidFill>
              <a:schemeClr val="bg1"/>
            </a:solidFill>
            <a:round/>
            <a:headEnd type="none" w="med" len="med"/>
            <a:tailEnd type="arrow" w="med" len="med"/>
          </a:ln>
        </p:spPr>
        <p:txBody>
          <a:bodyPr/>
          <a:lstStyle/>
          <a:p>
            <a:endParaRPr lang="ru-RU"/>
          </a:p>
        </p:txBody>
      </p:sp>
      <p:sp>
        <p:nvSpPr>
          <p:cNvPr id="30764" name="TextBox 42"/>
          <p:cNvSpPr txBox="1">
            <a:spLocks noChangeArrowheads="1"/>
          </p:cNvSpPr>
          <p:nvPr/>
        </p:nvSpPr>
        <p:spPr bwMode="auto">
          <a:xfrm>
            <a:off x="1695450" y="3625495"/>
            <a:ext cx="1536700" cy="498475"/>
          </a:xfrm>
          <a:prstGeom prst="rect">
            <a:avLst/>
          </a:prstGeom>
          <a:noFill/>
          <a:ln w="9525">
            <a:solidFill>
              <a:schemeClr val="bg1"/>
            </a:solidFill>
            <a:miter lim="800000"/>
            <a:headEnd/>
            <a:tailEnd/>
          </a:ln>
        </p:spPr>
        <p:txBody>
          <a:bodyPr lIns="0" tIns="0" rIns="0" bIns="0">
            <a:spAutoFit/>
          </a:bodyPr>
          <a:lstStyle/>
          <a:p>
            <a:pPr algn="ctr"/>
            <a:r>
              <a:rPr lang="en-US" altLang="ru-RU" sz="1600" dirty="0">
                <a:solidFill>
                  <a:schemeClr val="bg1"/>
                </a:solidFill>
                <a:latin typeface="Times New Roman" pitchFamily="18" charset="0"/>
              </a:rPr>
              <a:t>SMBV100A vector generator</a:t>
            </a:r>
            <a:endParaRPr lang="ru-RU" altLang="ru-RU" sz="1600" dirty="0">
              <a:solidFill>
                <a:schemeClr val="bg1"/>
              </a:solidFill>
            </a:endParaRPr>
          </a:p>
        </p:txBody>
      </p:sp>
      <p:sp>
        <p:nvSpPr>
          <p:cNvPr id="30765" name="TextBox 45"/>
          <p:cNvSpPr txBox="1">
            <a:spLocks noChangeArrowheads="1"/>
          </p:cNvSpPr>
          <p:nvPr/>
        </p:nvSpPr>
        <p:spPr bwMode="auto">
          <a:xfrm>
            <a:off x="1860550" y="4523602"/>
            <a:ext cx="1206500" cy="498475"/>
          </a:xfrm>
          <a:prstGeom prst="rect">
            <a:avLst/>
          </a:prstGeom>
          <a:noFill/>
          <a:ln w="9525">
            <a:solidFill>
              <a:schemeClr val="bg1"/>
            </a:solidFill>
            <a:miter lim="800000"/>
            <a:headEnd/>
            <a:tailEnd/>
          </a:ln>
        </p:spPr>
        <p:txBody>
          <a:bodyPr lIns="0" tIns="0" rIns="0" bIns="0">
            <a:spAutoFit/>
          </a:bodyPr>
          <a:lstStyle/>
          <a:p>
            <a:pPr algn="ctr"/>
            <a:r>
              <a:rPr lang="en-US" altLang="ru-RU" sz="1600" dirty="0">
                <a:solidFill>
                  <a:schemeClr val="bg1"/>
                </a:solidFill>
                <a:latin typeface="Times New Roman" pitchFamily="18" charset="0"/>
              </a:rPr>
              <a:t>HF signals adder</a:t>
            </a:r>
            <a:endParaRPr lang="ru-RU" altLang="ru-RU" sz="1600" dirty="0">
              <a:solidFill>
                <a:schemeClr val="bg1"/>
              </a:solidFill>
            </a:endParaRPr>
          </a:p>
        </p:txBody>
      </p:sp>
      <p:sp>
        <p:nvSpPr>
          <p:cNvPr id="30766" name="TextBox 46"/>
          <p:cNvSpPr txBox="1">
            <a:spLocks noChangeArrowheads="1"/>
          </p:cNvSpPr>
          <p:nvPr/>
        </p:nvSpPr>
        <p:spPr bwMode="auto">
          <a:xfrm>
            <a:off x="260350" y="5255600"/>
            <a:ext cx="1082675" cy="742950"/>
          </a:xfrm>
          <a:prstGeom prst="rect">
            <a:avLst/>
          </a:prstGeom>
          <a:noFill/>
          <a:ln w="9525">
            <a:solidFill>
              <a:schemeClr val="bg1"/>
            </a:solidFill>
            <a:miter lim="800000"/>
            <a:headEnd/>
            <a:tailEnd/>
          </a:ln>
        </p:spPr>
        <p:txBody>
          <a:bodyPr lIns="0" tIns="0" rIns="0" bIns="0">
            <a:spAutoFit/>
          </a:bodyPr>
          <a:lstStyle/>
          <a:p>
            <a:pPr algn="ctr"/>
            <a:r>
              <a:rPr lang="en-US" altLang="ru-RU" sz="1600" dirty="0">
                <a:solidFill>
                  <a:schemeClr val="bg1"/>
                </a:solidFill>
                <a:latin typeface="Times New Roman" pitchFamily="18" charset="0"/>
              </a:rPr>
              <a:t>1090ES signal simulator</a:t>
            </a:r>
            <a:endParaRPr lang="ru-RU" altLang="ru-RU" sz="1600" dirty="0">
              <a:solidFill>
                <a:schemeClr val="bg1"/>
              </a:solidFill>
            </a:endParaRPr>
          </a:p>
        </p:txBody>
      </p:sp>
      <p:sp>
        <p:nvSpPr>
          <p:cNvPr id="30767" name="TextBox 47"/>
          <p:cNvSpPr txBox="1">
            <a:spLocks noChangeArrowheads="1"/>
          </p:cNvSpPr>
          <p:nvPr/>
        </p:nvSpPr>
        <p:spPr bwMode="auto">
          <a:xfrm>
            <a:off x="1831975" y="5377838"/>
            <a:ext cx="1263650" cy="492443"/>
          </a:xfrm>
          <a:prstGeom prst="rect">
            <a:avLst/>
          </a:prstGeom>
          <a:noFill/>
          <a:ln w="9525">
            <a:solidFill>
              <a:schemeClr val="bg1"/>
            </a:solidFill>
            <a:miter lim="800000"/>
            <a:headEnd/>
            <a:tailEnd/>
          </a:ln>
        </p:spPr>
        <p:txBody>
          <a:bodyPr lIns="0" tIns="0" rIns="0" bIns="0">
            <a:spAutoFit/>
          </a:bodyPr>
          <a:lstStyle/>
          <a:p>
            <a:pPr algn="ctr"/>
            <a:r>
              <a:rPr lang="en-US" altLang="ru-RU" sz="1600" dirty="0">
                <a:solidFill>
                  <a:schemeClr val="bg1"/>
                </a:solidFill>
                <a:latin typeface="Times New Roman" pitchFamily="18" charset="0"/>
              </a:rPr>
              <a:t>Adjustable attenuator</a:t>
            </a:r>
            <a:endParaRPr lang="ru-RU" altLang="ru-RU" sz="1600" dirty="0">
              <a:solidFill>
                <a:schemeClr val="bg1"/>
              </a:solidFill>
            </a:endParaRPr>
          </a:p>
        </p:txBody>
      </p:sp>
      <p:sp>
        <p:nvSpPr>
          <p:cNvPr id="30768" name="TextBox 48"/>
          <p:cNvSpPr txBox="1">
            <a:spLocks noChangeArrowheads="1"/>
          </p:cNvSpPr>
          <p:nvPr/>
        </p:nvSpPr>
        <p:spPr bwMode="auto">
          <a:xfrm>
            <a:off x="197048" y="2396804"/>
            <a:ext cx="2717800" cy="498475"/>
          </a:xfrm>
          <a:prstGeom prst="rect">
            <a:avLst/>
          </a:prstGeom>
          <a:noFill/>
          <a:ln w="9525">
            <a:solidFill>
              <a:schemeClr val="bg1"/>
            </a:solidFill>
            <a:miter lim="800000"/>
            <a:headEnd/>
            <a:tailEnd/>
          </a:ln>
        </p:spPr>
        <p:txBody>
          <a:bodyPr lIns="0" tIns="0" rIns="0" bIns="0">
            <a:spAutoFit/>
          </a:bodyPr>
          <a:lstStyle/>
          <a:p>
            <a:pPr algn="ctr"/>
            <a:r>
              <a:rPr lang="en-US" altLang="ru-RU" sz="1600" dirty="0">
                <a:solidFill>
                  <a:schemeClr val="bg1"/>
                </a:solidFill>
                <a:latin typeface="Times New Roman" pitchFamily="18" charset="0"/>
              </a:rPr>
              <a:t>Laptop to control 1090 ES </a:t>
            </a:r>
          </a:p>
          <a:p>
            <a:pPr algn="ctr"/>
            <a:r>
              <a:rPr lang="en-US" altLang="ru-RU" sz="1600" dirty="0">
                <a:solidFill>
                  <a:schemeClr val="bg1"/>
                </a:solidFill>
                <a:latin typeface="Times New Roman" pitchFamily="18" charset="0"/>
              </a:rPr>
              <a:t>signal simulator</a:t>
            </a:r>
            <a:endParaRPr lang="ru-RU" altLang="ru-RU" sz="1600" dirty="0">
              <a:solidFill>
                <a:schemeClr val="bg1"/>
              </a:solidFill>
            </a:endParaRPr>
          </a:p>
        </p:txBody>
      </p:sp>
      <p:sp>
        <p:nvSpPr>
          <p:cNvPr id="30769" name="TextBox 51"/>
          <p:cNvSpPr txBox="1">
            <a:spLocks noChangeArrowheads="1"/>
          </p:cNvSpPr>
          <p:nvPr/>
        </p:nvSpPr>
        <p:spPr bwMode="auto">
          <a:xfrm>
            <a:off x="4357687" y="4523602"/>
            <a:ext cx="1074738" cy="498475"/>
          </a:xfrm>
          <a:prstGeom prst="rect">
            <a:avLst/>
          </a:prstGeom>
          <a:noFill/>
          <a:ln w="9525">
            <a:solidFill>
              <a:schemeClr val="bg1"/>
            </a:solidFill>
            <a:miter lim="800000"/>
            <a:headEnd/>
            <a:tailEnd/>
          </a:ln>
        </p:spPr>
        <p:txBody>
          <a:bodyPr lIns="0" tIns="0" rIns="0" bIns="0">
            <a:spAutoFit/>
          </a:bodyPr>
          <a:lstStyle/>
          <a:p>
            <a:pPr algn="ctr"/>
            <a:r>
              <a:rPr lang="en-US" altLang="ru-RU" sz="1600" dirty="0">
                <a:solidFill>
                  <a:schemeClr val="bg1"/>
                </a:solidFill>
                <a:latin typeface="Times New Roman" pitchFamily="18" charset="0"/>
              </a:rPr>
              <a:t>HF signals adder</a:t>
            </a:r>
            <a:endParaRPr lang="ru-RU" altLang="ru-RU" sz="1600" dirty="0">
              <a:solidFill>
                <a:schemeClr val="bg1"/>
              </a:solidFill>
            </a:endParaRPr>
          </a:p>
        </p:txBody>
      </p:sp>
      <p:sp>
        <p:nvSpPr>
          <p:cNvPr id="30770" name="TextBox 52"/>
          <p:cNvSpPr txBox="1">
            <a:spLocks noChangeArrowheads="1"/>
          </p:cNvSpPr>
          <p:nvPr/>
        </p:nvSpPr>
        <p:spPr bwMode="auto">
          <a:xfrm>
            <a:off x="3105150" y="4304806"/>
            <a:ext cx="1082675" cy="425450"/>
          </a:xfrm>
          <a:prstGeom prst="rect">
            <a:avLst/>
          </a:prstGeom>
          <a:noFill/>
          <a:ln w="9525">
            <a:noFill/>
            <a:miter lim="800000"/>
            <a:headEnd/>
            <a:tailEnd/>
          </a:ln>
        </p:spPr>
        <p:txBody>
          <a:bodyPr lIns="0" tIns="0" rIns="0" bIns="0">
            <a:spAutoFit/>
          </a:bodyPr>
          <a:lstStyle/>
          <a:p>
            <a:pPr algn="ctr"/>
            <a:r>
              <a:rPr lang="en-US" altLang="ru-RU" sz="1400" dirty="0">
                <a:solidFill>
                  <a:schemeClr val="bg1"/>
                </a:solidFill>
                <a:latin typeface="Times New Roman" pitchFamily="18" charset="0"/>
              </a:rPr>
              <a:t>Antenna or Feeder</a:t>
            </a:r>
            <a:endParaRPr lang="ru-RU" altLang="ru-RU" sz="1400" dirty="0">
              <a:solidFill>
                <a:schemeClr val="bg1"/>
              </a:solidFill>
            </a:endParaRPr>
          </a:p>
        </p:txBody>
      </p:sp>
      <p:sp>
        <p:nvSpPr>
          <p:cNvPr id="30772" name="TextBox 54"/>
          <p:cNvSpPr txBox="1">
            <a:spLocks noChangeArrowheads="1"/>
          </p:cNvSpPr>
          <p:nvPr/>
        </p:nvSpPr>
        <p:spPr bwMode="auto">
          <a:xfrm>
            <a:off x="3860014" y="5382963"/>
            <a:ext cx="2115335" cy="492443"/>
          </a:xfrm>
          <a:prstGeom prst="rect">
            <a:avLst/>
          </a:prstGeom>
          <a:noFill/>
          <a:ln w="9525">
            <a:solidFill>
              <a:schemeClr val="bg1"/>
            </a:solidFill>
            <a:miter lim="800000"/>
            <a:headEnd/>
            <a:tailEnd/>
          </a:ln>
        </p:spPr>
        <p:txBody>
          <a:bodyPr wrap="square" lIns="0" tIns="0" rIns="0" bIns="0">
            <a:spAutoFit/>
          </a:bodyPr>
          <a:lstStyle/>
          <a:p>
            <a:pPr algn="ctr"/>
            <a:r>
              <a:rPr lang="en-US" altLang="ru-RU" sz="1600" dirty="0">
                <a:solidFill>
                  <a:schemeClr val="bg1"/>
                </a:solidFill>
                <a:latin typeface="Times New Roman" pitchFamily="18" charset="0"/>
              </a:rPr>
              <a:t>Intruder’s Laptop to display air situation data</a:t>
            </a:r>
            <a:endParaRPr lang="ru-RU" altLang="ru-RU" sz="1600" dirty="0">
              <a:solidFill>
                <a:schemeClr val="bg1"/>
              </a:solidFill>
            </a:endParaRPr>
          </a:p>
        </p:txBody>
      </p:sp>
      <p:sp>
        <p:nvSpPr>
          <p:cNvPr id="30771" name="TextBox 53"/>
          <p:cNvSpPr txBox="1">
            <a:spLocks noChangeArrowheads="1"/>
          </p:cNvSpPr>
          <p:nvPr/>
        </p:nvSpPr>
        <p:spPr bwMode="auto">
          <a:xfrm>
            <a:off x="6825357" y="2451100"/>
            <a:ext cx="1862336" cy="492443"/>
          </a:xfrm>
          <a:prstGeom prst="rect">
            <a:avLst/>
          </a:prstGeom>
          <a:noFill/>
          <a:ln w="9525">
            <a:solidFill>
              <a:schemeClr val="bg1"/>
            </a:solidFill>
            <a:miter lim="800000"/>
            <a:headEnd/>
            <a:tailEnd/>
          </a:ln>
        </p:spPr>
        <p:txBody>
          <a:bodyPr wrap="square" lIns="0" tIns="0" rIns="0" bIns="0">
            <a:spAutoFit/>
          </a:bodyPr>
          <a:lstStyle/>
          <a:p>
            <a:pPr algn="ctr"/>
            <a:r>
              <a:rPr lang="en-US" altLang="ru-RU" sz="1600" dirty="0">
                <a:solidFill>
                  <a:schemeClr val="bg1"/>
                </a:solidFill>
                <a:latin typeface="Times New Roman" pitchFamily="18" charset="0"/>
              </a:rPr>
              <a:t>ATC Laptop to display air situation data</a:t>
            </a:r>
            <a:endParaRPr lang="ru-RU" altLang="ru-RU" sz="1600" dirty="0">
              <a:solidFill>
                <a:schemeClr val="bg1"/>
              </a:solidFill>
            </a:endParaRPr>
          </a:p>
        </p:txBody>
      </p:sp>
      <p:sp>
        <p:nvSpPr>
          <p:cNvPr id="30773" name="TextBox 55"/>
          <p:cNvSpPr txBox="1">
            <a:spLocks noChangeArrowheads="1"/>
          </p:cNvSpPr>
          <p:nvPr/>
        </p:nvSpPr>
        <p:spPr bwMode="auto">
          <a:xfrm>
            <a:off x="6858788" y="3625495"/>
            <a:ext cx="1795475" cy="492443"/>
          </a:xfrm>
          <a:prstGeom prst="rect">
            <a:avLst/>
          </a:prstGeom>
          <a:noFill/>
          <a:ln w="9525">
            <a:solidFill>
              <a:schemeClr val="bg1"/>
            </a:solidFill>
            <a:miter lim="800000"/>
            <a:headEnd/>
            <a:tailEnd/>
          </a:ln>
        </p:spPr>
        <p:txBody>
          <a:bodyPr wrap="square" lIns="0" tIns="0" rIns="0" bIns="0">
            <a:spAutoFit/>
          </a:bodyPr>
          <a:lstStyle/>
          <a:p>
            <a:pPr algn="ctr"/>
            <a:r>
              <a:rPr lang="en-US" altLang="ru-RU" sz="1600" dirty="0">
                <a:solidFill>
                  <a:schemeClr val="bg1"/>
                </a:solidFill>
                <a:latin typeface="Times New Roman" pitchFamily="18" charset="0"/>
              </a:rPr>
              <a:t>Certified receiver </a:t>
            </a:r>
          </a:p>
          <a:p>
            <a:pPr algn="ctr"/>
            <a:r>
              <a:rPr lang="en-US" altLang="ru-RU" sz="1600" dirty="0">
                <a:solidFill>
                  <a:schemeClr val="bg1"/>
                </a:solidFill>
                <a:latin typeface="Times New Roman" pitchFamily="18" charset="0"/>
              </a:rPr>
              <a:t>of 1090 ES signals</a:t>
            </a:r>
            <a:endParaRPr lang="ru-RU" altLang="ru-RU" sz="1600" dirty="0">
              <a:solidFill>
                <a:schemeClr val="bg1"/>
              </a:solidFill>
            </a:endParaRPr>
          </a:p>
        </p:txBody>
      </p:sp>
      <p:sp>
        <p:nvSpPr>
          <p:cNvPr id="30774" name="TextBox 56"/>
          <p:cNvSpPr txBox="1">
            <a:spLocks noChangeArrowheads="1"/>
          </p:cNvSpPr>
          <p:nvPr/>
        </p:nvSpPr>
        <p:spPr bwMode="auto">
          <a:xfrm>
            <a:off x="6769100" y="5376980"/>
            <a:ext cx="1974850" cy="492443"/>
          </a:xfrm>
          <a:prstGeom prst="rect">
            <a:avLst/>
          </a:prstGeom>
          <a:noFill/>
          <a:ln w="9525">
            <a:solidFill>
              <a:schemeClr val="bg1"/>
            </a:solidFill>
            <a:miter lim="800000"/>
            <a:headEnd/>
            <a:tailEnd/>
          </a:ln>
        </p:spPr>
        <p:txBody>
          <a:bodyPr lIns="0" tIns="0" rIns="0" bIns="0">
            <a:spAutoFit/>
          </a:bodyPr>
          <a:lstStyle/>
          <a:p>
            <a:pPr algn="ctr"/>
            <a:r>
              <a:rPr lang="en-US" altLang="ru-RU" sz="1600" dirty="0">
                <a:solidFill>
                  <a:schemeClr val="bg1"/>
                </a:solidFill>
                <a:latin typeface="Times New Roman" pitchFamily="18" charset="0"/>
              </a:rPr>
              <a:t>Non-ATC receiver of 1090ES signals</a:t>
            </a:r>
            <a:endParaRPr lang="ru-RU" altLang="ru-RU" sz="1600" dirty="0">
              <a:solidFill>
                <a:schemeClr val="bg1"/>
              </a:solidFill>
            </a:endParaRPr>
          </a:p>
        </p:txBody>
      </p:sp>
      <p:sp>
        <p:nvSpPr>
          <p:cNvPr id="30775" name="TextBox 57"/>
          <p:cNvSpPr txBox="1">
            <a:spLocks noChangeArrowheads="1"/>
          </p:cNvSpPr>
          <p:nvPr/>
        </p:nvSpPr>
        <p:spPr bwMode="auto">
          <a:xfrm>
            <a:off x="6893719" y="4645839"/>
            <a:ext cx="1725612" cy="254000"/>
          </a:xfrm>
          <a:prstGeom prst="rect">
            <a:avLst/>
          </a:prstGeom>
          <a:noFill/>
          <a:ln w="9525">
            <a:solidFill>
              <a:schemeClr val="bg1"/>
            </a:solidFill>
            <a:miter lim="800000"/>
            <a:headEnd/>
            <a:tailEnd/>
          </a:ln>
        </p:spPr>
        <p:txBody>
          <a:bodyPr lIns="0" tIns="0" rIns="0" bIns="0">
            <a:spAutoFit/>
          </a:bodyPr>
          <a:lstStyle/>
          <a:p>
            <a:pPr algn="ctr"/>
            <a:r>
              <a:rPr lang="en-US" altLang="ru-RU" sz="1600" dirty="0">
                <a:solidFill>
                  <a:schemeClr val="bg1"/>
                </a:solidFill>
                <a:latin typeface="Times New Roman" pitchFamily="18" charset="0"/>
              </a:rPr>
              <a:t>HF signal splitter</a:t>
            </a:r>
            <a:endParaRPr lang="ru-RU" altLang="ru-RU" sz="1600" dirty="0">
              <a:solidFill>
                <a:schemeClr val="bg1"/>
              </a:solidFill>
            </a:endParaRPr>
          </a:p>
        </p:txBody>
      </p:sp>
      <p:sp>
        <p:nvSpPr>
          <p:cNvPr id="30782" name="Text Box 62"/>
          <p:cNvSpPr txBox="1">
            <a:spLocks noChangeArrowheads="1"/>
          </p:cNvSpPr>
          <p:nvPr/>
        </p:nvSpPr>
        <p:spPr bwMode="auto">
          <a:xfrm>
            <a:off x="2098675" y="650875"/>
            <a:ext cx="184731" cy="1323439"/>
          </a:xfrm>
          <a:prstGeom prst="rect">
            <a:avLst/>
          </a:prstGeom>
          <a:noFill/>
          <a:ln w="9525">
            <a:noFill/>
            <a:miter lim="800000"/>
            <a:headEnd/>
            <a:tailEnd/>
          </a:ln>
          <a:effectLst/>
        </p:spPr>
        <p:txBody>
          <a:bodyPr wrap="none">
            <a:spAutoFit/>
          </a:bodyPr>
          <a:lstStyle/>
          <a:p>
            <a:endParaRPr lang="ru-RU" sz="8000" dirty="0">
              <a:solidFill>
                <a:schemeClr val="bg1"/>
              </a:solidFill>
              <a:sym typeface="WP IconicSymbolsA" pitchFamily="2" charset="2"/>
            </a:endParaRPr>
          </a:p>
        </p:txBody>
      </p:sp>
      <p:pic>
        <p:nvPicPr>
          <p:cNvPr id="42" name="Picture 3" descr="C:\Users\user\Documents\НИР Синтетика\Интерфейс АССЗ иконки На маршруте.png"/>
          <p:cNvPicPr>
            <a:picLocks noChangeAspect="1" noChangeArrowheads="1"/>
          </p:cNvPicPr>
          <p:nvPr/>
        </p:nvPicPr>
        <p:blipFill>
          <a:blip r:embed="rId2" cstate="print">
            <a:clrChange>
              <a:clrFrom>
                <a:srgbClr val="626262"/>
              </a:clrFrom>
              <a:clrTo>
                <a:srgbClr val="626262">
                  <a:alpha val="0"/>
                </a:srgbClr>
              </a:clrTo>
            </a:clrChange>
          </a:blip>
          <a:srcRect/>
          <a:stretch>
            <a:fillRect/>
          </a:stretch>
        </p:blipFill>
        <p:spPr bwMode="auto">
          <a:xfrm>
            <a:off x="720627" y="1144585"/>
            <a:ext cx="1206697" cy="1206697"/>
          </a:xfrm>
          <a:prstGeom prst="rect">
            <a:avLst/>
          </a:prstGeom>
          <a:noFill/>
        </p:spPr>
      </p:pic>
      <p:pic>
        <p:nvPicPr>
          <p:cNvPr id="43" name="Picture 3" descr="C:\Users\user\Documents\НИР Синтетика\Интерфейс АССЗ иконки На маршруте.png"/>
          <p:cNvPicPr>
            <a:picLocks noChangeAspect="1" noChangeArrowheads="1"/>
          </p:cNvPicPr>
          <p:nvPr/>
        </p:nvPicPr>
        <p:blipFill>
          <a:blip r:embed="rId2" cstate="print">
            <a:clrChange>
              <a:clrFrom>
                <a:srgbClr val="626262"/>
              </a:clrFrom>
              <a:clrTo>
                <a:srgbClr val="626262">
                  <a:alpha val="0"/>
                </a:srgbClr>
              </a:clrTo>
            </a:clrChange>
          </a:blip>
          <a:srcRect/>
          <a:stretch>
            <a:fillRect/>
          </a:stretch>
        </p:blipFill>
        <p:spPr bwMode="auto">
          <a:xfrm flipH="1">
            <a:off x="7085805" y="1244403"/>
            <a:ext cx="1206697" cy="1206697"/>
          </a:xfrm>
          <a:prstGeom prst="rect">
            <a:avLst/>
          </a:prstGeom>
          <a:noFill/>
        </p:spPr>
      </p:pic>
      <p:cxnSp>
        <p:nvCxnSpPr>
          <p:cNvPr id="9" name="Соединительная линия уступом 8"/>
          <p:cNvCxnSpPr>
            <a:stCxn id="30769" idx="3"/>
            <a:endCxn id="30775" idx="1"/>
          </p:cNvCxnSpPr>
          <p:nvPr/>
        </p:nvCxnSpPr>
        <p:spPr>
          <a:xfrm flipV="1">
            <a:off x="5432425" y="4772839"/>
            <a:ext cx="1461294" cy="1"/>
          </a:xfrm>
          <a:prstGeom prst="bentConnector3">
            <a:avLst>
              <a:gd name="adj1" fmla="val 50000"/>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a:stCxn id="30764" idx="2"/>
            <a:endCxn id="30765" idx="0"/>
          </p:cNvCxnSpPr>
          <p:nvPr/>
        </p:nvCxnSpPr>
        <p:spPr>
          <a:xfrm>
            <a:off x="2463800" y="4123970"/>
            <a:ext cx="0" cy="39963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a:stCxn id="30767" idx="0"/>
            <a:endCxn id="30765" idx="2"/>
          </p:cNvCxnSpPr>
          <p:nvPr/>
        </p:nvCxnSpPr>
        <p:spPr>
          <a:xfrm flipV="1">
            <a:off x="2463800" y="5022077"/>
            <a:ext cx="0" cy="35576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a:stCxn id="30765" idx="3"/>
            <a:endCxn id="30769" idx="1"/>
          </p:cNvCxnSpPr>
          <p:nvPr/>
        </p:nvCxnSpPr>
        <p:spPr>
          <a:xfrm>
            <a:off x="3067050" y="4772840"/>
            <a:ext cx="129063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a:stCxn id="30766" idx="3"/>
            <a:endCxn id="30767" idx="1"/>
          </p:cNvCxnSpPr>
          <p:nvPr/>
        </p:nvCxnSpPr>
        <p:spPr>
          <a:xfrm flipV="1">
            <a:off x="1343025" y="5624060"/>
            <a:ext cx="488950" cy="301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p:cNvCxnSpPr>
            <a:endCxn id="30766" idx="0"/>
          </p:cNvCxnSpPr>
          <p:nvPr/>
        </p:nvCxnSpPr>
        <p:spPr>
          <a:xfrm>
            <a:off x="800100" y="2895279"/>
            <a:ext cx="1588" cy="236032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85" name="Группа 84"/>
          <p:cNvGrpSpPr/>
          <p:nvPr/>
        </p:nvGrpSpPr>
        <p:grpSpPr>
          <a:xfrm>
            <a:off x="3340875" y="3189127"/>
            <a:ext cx="519139" cy="1028700"/>
            <a:chOff x="4567211" y="2051050"/>
            <a:chExt cx="519139" cy="1028700"/>
          </a:xfrm>
        </p:grpSpPr>
        <p:sp>
          <p:nvSpPr>
            <p:cNvPr id="86" name="Line 38"/>
            <p:cNvSpPr>
              <a:spLocks noChangeShapeType="1"/>
            </p:cNvSpPr>
            <p:nvPr/>
          </p:nvSpPr>
          <p:spPr bwMode="auto">
            <a:xfrm>
              <a:off x="4838700" y="2051050"/>
              <a:ext cx="0" cy="1028700"/>
            </a:xfrm>
            <a:prstGeom prst="line">
              <a:avLst/>
            </a:prstGeom>
            <a:noFill/>
            <a:ln w="38100">
              <a:solidFill>
                <a:schemeClr val="bg1"/>
              </a:solidFill>
              <a:round/>
              <a:headEnd/>
              <a:tailEnd/>
            </a:ln>
          </p:spPr>
          <p:txBody>
            <a:bodyPr/>
            <a:lstStyle/>
            <a:p>
              <a:endParaRPr lang="ru-RU"/>
            </a:p>
          </p:txBody>
        </p:sp>
        <p:sp>
          <p:nvSpPr>
            <p:cNvPr id="87" name="Line 39"/>
            <p:cNvSpPr>
              <a:spLocks noChangeShapeType="1"/>
            </p:cNvSpPr>
            <p:nvPr/>
          </p:nvSpPr>
          <p:spPr bwMode="auto">
            <a:xfrm>
              <a:off x="4567211" y="2074863"/>
              <a:ext cx="284163" cy="354012"/>
            </a:xfrm>
            <a:prstGeom prst="line">
              <a:avLst/>
            </a:prstGeom>
            <a:noFill/>
            <a:ln w="38100">
              <a:solidFill>
                <a:schemeClr val="bg1"/>
              </a:solidFill>
              <a:round/>
              <a:headEnd/>
              <a:tailEnd/>
            </a:ln>
          </p:spPr>
          <p:txBody>
            <a:bodyPr/>
            <a:lstStyle/>
            <a:p>
              <a:endParaRPr lang="ru-RU"/>
            </a:p>
          </p:txBody>
        </p:sp>
        <p:sp>
          <p:nvSpPr>
            <p:cNvPr id="88" name="Line 40"/>
            <p:cNvSpPr>
              <a:spLocks noChangeShapeType="1"/>
            </p:cNvSpPr>
            <p:nvPr/>
          </p:nvSpPr>
          <p:spPr bwMode="auto">
            <a:xfrm flipH="1">
              <a:off x="4835525" y="2066925"/>
              <a:ext cx="250825" cy="368300"/>
            </a:xfrm>
            <a:prstGeom prst="line">
              <a:avLst/>
            </a:prstGeom>
            <a:noFill/>
            <a:ln w="38100">
              <a:solidFill>
                <a:schemeClr val="bg1"/>
              </a:solidFill>
              <a:round/>
              <a:headEnd/>
              <a:tailEnd/>
            </a:ln>
          </p:spPr>
          <p:txBody>
            <a:bodyPr/>
            <a:lstStyle/>
            <a:p>
              <a:endParaRPr lang="ru-RU"/>
            </a:p>
          </p:txBody>
        </p:sp>
      </p:grpSp>
      <p:cxnSp>
        <p:nvCxnSpPr>
          <p:cNvPr id="47" name="Прямая со стрелкой 46"/>
          <p:cNvCxnSpPr>
            <a:stCxn id="30774" idx="1"/>
            <a:endCxn id="30772" idx="3"/>
          </p:cNvCxnSpPr>
          <p:nvPr/>
        </p:nvCxnSpPr>
        <p:spPr>
          <a:xfrm flipH="1">
            <a:off x="5975349" y="5623202"/>
            <a:ext cx="793751" cy="598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p:cNvCxnSpPr>
            <a:stCxn id="30775" idx="2"/>
            <a:endCxn id="30774" idx="0"/>
          </p:cNvCxnSpPr>
          <p:nvPr/>
        </p:nvCxnSpPr>
        <p:spPr>
          <a:xfrm>
            <a:off x="7756525" y="4899839"/>
            <a:ext cx="0" cy="47714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p:cNvCxnSpPr>
            <a:stCxn id="30775" idx="0"/>
            <a:endCxn id="30773" idx="2"/>
          </p:cNvCxnSpPr>
          <p:nvPr/>
        </p:nvCxnSpPr>
        <p:spPr>
          <a:xfrm flipV="1">
            <a:off x="7756525" y="4117938"/>
            <a:ext cx="1" cy="52790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a:stCxn id="30773" idx="0"/>
            <a:endCxn id="30771" idx="2"/>
          </p:cNvCxnSpPr>
          <p:nvPr/>
        </p:nvCxnSpPr>
        <p:spPr>
          <a:xfrm flipH="1" flipV="1">
            <a:off x="7756525" y="2943543"/>
            <a:ext cx="1" cy="68195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Прямая со стрелкой 54"/>
          <p:cNvCxnSpPr/>
          <p:nvPr/>
        </p:nvCxnSpPr>
        <p:spPr>
          <a:xfrm>
            <a:off x="5214163" y="3968750"/>
            <a:ext cx="0" cy="55485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18450" y="173063"/>
            <a:ext cx="8263672" cy="1938992"/>
          </a:xfrm>
          <a:prstGeom prst="rect">
            <a:avLst/>
          </a:prstGeom>
          <a:noFill/>
        </p:spPr>
        <p:txBody>
          <a:bodyPr wrap="none" rtlCol="0">
            <a:spAutoFit/>
          </a:bodyPr>
          <a:lstStyle/>
          <a:p>
            <a:pPr algn="ctr"/>
            <a:r>
              <a:rPr lang="en-US" sz="4000" dirty="0" err="1">
                <a:solidFill>
                  <a:srgbClr val="FFFF00"/>
                </a:solidFill>
                <a:latin typeface="+mn-lt"/>
              </a:rPr>
              <a:t>GosNIIAS</a:t>
            </a:r>
            <a:r>
              <a:rPr lang="en-US" sz="4000" dirty="0">
                <a:solidFill>
                  <a:srgbClr val="FFFF00"/>
                </a:solidFill>
                <a:latin typeface="+mn-lt"/>
              </a:rPr>
              <a:t>’</a:t>
            </a:r>
            <a:r>
              <a:rPr lang="ru-RU" sz="4000" dirty="0">
                <a:solidFill>
                  <a:srgbClr val="FFFF00"/>
                </a:solidFill>
                <a:latin typeface="+mn-lt"/>
              </a:rPr>
              <a:t> </a:t>
            </a:r>
            <a:r>
              <a:rPr lang="en-US" sz="4000" dirty="0">
                <a:solidFill>
                  <a:srgbClr val="FFFF00"/>
                </a:solidFill>
                <a:latin typeface="+mn-lt"/>
              </a:rPr>
              <a:t>spoofing tests: the scheme </a:t>
            </a:r>
          </a:p>
          <a:p>
            <a:pPr algn="ctr"/>
            <a:r>
              <a:rPr lang="en-US" sz="4000" dirty="0">
                <a:solidFill>
                  <a:srgbClr val="FFFF00"/>
                </a:solidFill>
                <a:latin typeface="+mn-lt"/>
              </a:rPr>
              <a:t>June 2016, St.-Petersburg </a:t>
            </a:r>
            <a:r>
              <a:rPr lang="en-US" sz="4000" dirty="0">
                <a:solidFill>
                  <a:srgbClr val="FFFF00"/>
                </a:solidFill>
              </a:rPr>
              <a:t/>
            </a:r>
            <a:br>
              <a:rPr lang="en-US" sz="4000" dirty="0">
                <a:solidFill>
                  <a:srgbClr val="FFFF00"/>
                </a:solidFill>
              </a:rPr>
            </a:br>
            <a:endParaRPr lang="ru-RU"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5812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Spoofing Movi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4" y="0"/>
            <a:ext cx="9144834" cy="6858000"/>
          </a:xfrm>
        </p:spPr>
      </p:pic>
      <p:sp>
        <p:nvSpPr>
          <p:cNvPr id="4" name="Дата 3"/>
          <p:cNvSpPr>
            <a:spLocks noGrp="1"/>
          </p:cNvSpPr>
          <p:nvPr>
            <p:ph type="dt" sz="half" idx="10"/>
          </p:nvPr>
        </p:nvSpPr>
        <p:spPr/>
        <p:txBody>
          <a:bodyPr/>
          <a:lstStyle/>
          <a:p>
            <a:pPr>
              <a:defRPr/>
            </a:pPr>
            <a:r>
              <a:rPr lang="ru-RU"/>
              <a:t>4.04.2017</a:t>
            </a:r>
          </a:p>
        </p:txBody>
      </p:sp>
      <p:sp>
        <p:nvSpPr>
          <p:cNvPr id="5" name="Номер слайда 4"/>
          <p:cNvSpPr>
            <a:spLocks noGrp="1"/>
          </p:cNvSpPr>
          <p:nvPr>
            <p:ph type="sldNum" sz="quarter" idx="12"/>
          </p:nvPr>
        </p:nvSpPr>
        <p:spPr/>
        <p:txBody>
          <a:bodyPr/>
          <a:lstStyle/>
          <a:p>
            <a:pPr>
              <a:defRPr/>
            </a:pPr>
            <a:fld id="{6F3A92CC-C440-41E0-AE76-992C4574A2AB}" type="slidenum">
              <a:rPr lang="ru-RU" smtClean="0"/>
              <a:pPr>
                <a:defRPr/>
              </a:pPr>
              <a:t>14</a:t>
            </a:fld>
            <a:endParaRPr lang="ru-RU"/>
          </a:p>
        </p:txBody>
      </p:sp>
      <p:sp>
        <p:nvSpPr>
          <p:cNvPr id="3" name="Нижний колонтитул 2"/>
          <p:cNvSpPr>
            <a:spLocks noGrp="1"/>
          </p:cNvSpPr>
          <p:nvPr>
            <p:ph type="ftr" sz="quarter" idx="11"/>
          </p:nvPr>
        </p:nvSpPr>
        <p:spPr/>
        <p:txBody>
          <a:bodyPr/>
          <a:lstStyle/>
          <a:p>
            <a:pPr>
              <a:defRPr/>
            </a:pPr>
            <a:r>
              <a:rPr lang="en-US"/>
              <a:t>ICAO Cyber Summit 2017 Dubai</a:t>
            </a:r>
            <a:endParaRPr lang="ru-RU"/>
          </a:p>
        </p:txBody>
      </p:sp>
    </p:spTree>
    <p:extLst>
      <p:ext uri="{BB962C8B-B14F-4D97-AF65-F5344CB8AC3E}">
        <p14:creationId xmlns:p14="http://schemas.microsoft.com/office/powerpoint/2010/main" val="310977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Заголовок 1"/>
          <p:cNvSpPr>
            <a:spLocks noGrp="1"/>
          </p:cNvSpPr>
          <p:nvPr>
            <p:ph type="title"/>
          </p:nvPr>
        </p:nvSpPr>
        <p:spPr>
          <a:xfrm>
            <a:off x="565150" y="433388"/>
            <a:ext cx="8040688" cy="857250"/>
          </a:xfrm>
        </p:spPr>
        <p:txBody>
          <a:bodyPr/>
          <a:lstStyle/>
          <a:p>
            <a:pPr algn="ctr" eaLnBrk="1" hangingPunct="1"/>
            <a:r>
              <a:rPr lang="en-US" sz="3200" dirty="0">
                <a:solidFill>
                  <a:srgbClr val="FFFF00"/>
                </a:solidFill>
              </a:rPr>
              <a:t>Conclusions on ADS-B 1090 ES </a:t>
            </a:r>
            <a:br>
              <a:rPr lang="en-US" sz="3200" dirty="0">
                <a:solidFill>
                  <a:srgbClr val="FFFF00"/>
                </a:solidFill>
              </a:rPr>
            </a:br>
            <a:r>
              <a:rPr lang="en-US" sz="3200" dirty="0">
                <a:solidFill>
                  <a:srgbClr val="FFFF00"/>
                </a:solidFill>
              </a:rPr>
              <a:t>from the point of view of cybersecurity</a:t>
            </a:r>
            <a:endParaRPr lang="ru-RU" sz="3200" dirty="0">
              <a:solidFill>
                <a:srgbClr val="FFFF00"/>
              </a:solidFill>
            </a:endParaRPr>
          </a:p>
        </p:txBody>
      </p:sp>
      <p:sp>
        <p:nvSpPr>
          <p:cNvPr id="3" name="Объект 2"/>
          <p:cNvSpPr>
            <a:spLocks noGrp="1"/>
          </p:cNvSpPr>
          <p:nvPr>
            <p:ph idx="1"/>
          </p:nvPr>
        </p:nvSpPr>
        <p:spPr>
          <a:xfrm>
            <a:off x="447675" y="1443038"/>
            <a:ext cx="8266113" cy="5278437"/>
          </a:xfrm>
        </p:spPr>
        <p:txBody>
          <a:bodyPr rtlCol="0">
            <a:normAutofit/>
          </a:bodyPr>
          <a:lstStyle/>
          <a:p>
            <a:pPr marL="342900" indent="-342900" algn="just" eaLnBrk="1" fontAlgn="auto" hangingPunct="1">
              <a:spcAft>
                <a:spcPts val="0"/>
              </a:spcAft>
              <a:buFont typeface="Arial" panose="020B0604020202020204" pitchFamily="34" charset="0"/>
              <a:buAutoNum type="arabicPeriod"/>
              <a:defRPr/>
            </a:pPr>
            <a:r>
              <a:rPr lang="en-US" sz="2100" dirty="0">
                <a:solidFill>
                  <a:schemeClr val="bg1"/>
                </a:solidFill>
              </a:rPr>
              <a:t>Air-ground surveillance</a:t>
            </a:r>
            <a:r>
              <a:rPr lang="ru-RU" sz="2100" dirty="0">
                <a:solidFill>
                  <a:schemeClr val="bg1"/>
                </a:solidFill>
              </a:rPr>
              <a:t>. </a:t>
            </a:r>
          </a:p>
          <a:p>
            <a:pPr marL="342900" indent="-342900" algn="just" eaLnBrk="1" fontAlgn="auto" hangingPunct="1">
              <a:spcAft>
                <a:spcPts val="0"/>
              </a:spcAft>
              <a:buFont typeface="Arial" panose="020B0604020202020204" pitchFamily="34" charset="0"/>
              <a:buNone/>
              <a:defRPr/>
            </a:pPr>
            <a:r>
              <a:rPr lang="ru-RU" sz="2100" dirty="0">
                <a:solidFill>
                  <a:schemeClr val="bg1"/>
                </a:solidFill>
              </a:rPr>
              <a:t>       </a:t>
            </a:r>
            <a:r>
              <a:rPr lang="en-US" sz="2100" dirty="0">
                <a:solidFill>
                  <a:schemeClr val="bg1"/>
                </a:solidFill>
              </a:rPr>
              <a:t>In accordance with ICAO documents Doc 9924, Doc 9994, ASWG TSG WP 02-27, SP-ASWG3-WP24 to use ADS-B data it is necessary to mandatorily verify this data concerning aircraft position with the help of SSR or WAM data.</a:t>
            </a:r>
            <a:r>
              <a:rPr lang="ru-RU" sz="2100" dirty="0">
                <a:solidFill>
                  <a:schemeClr val="bg1"/>
                </a:solidFill>
              </a:rPr>
              <a:t> </a:t>
            </a:r>
            <a:r>
              <a:rPr lang="en-US" sz="2100" dirty="0">
                <a:solidFill>
                  <a:schemeClr val="bg1"/>
                </a:solidFill>
              </a:rPr>
              <a:t>Thus use of ADS-B 1090 ES data from economical point of view is becoming substantially non-efficient because SSR or WAM are all-sufficient and they determine the aircraft position within ATC system</a:t>
            </a:r>
            <a:r>
              <a:rPr lang="ru-RU" sz="2100" dirty="0">
                <a:solidFill>
                  <a:schemeClr val="bg1"/>
                </a:solidFill>
              </a:rPr>
              <a:t> </a:t>
            </a:r>
            <a:r>
              <a:rPr lang="en-US" sz="2100" dirty="0">
                <a:solidFill>
                  <a:schemeClr val="bg1"/>
                </a:solidFill>
              </a:rPr>
              <a:t>independently without any ADS-B but much more expensive in comparison with such ADS-B which does not need any support by SSR or WAM data. </a:t>
            </a:r>
          </a:p>
          <a:p>
            <a:pPr marL="342900" indent="-342900" algn="just" eaLnBrk="1" fontAlgn="auto" hangingPunct="1">
              <a:spcAft>
                <a:spcPts val="0"/>
              </a:spcAft>
              <a:buFont typeface="Arial" panose="020B0604020202020204" pitchFamily="34" charset="0"/>
              <a:buNone/>
              <a:defRPr/>
            </a:pPr>
            <a:r>
              <a:rPr lang="ru-RU" sz="2100" dirty="0">
                <a:solidFill>
                  <a:schemeClr val="bg1"/>
                </a:solidFill>
              </a:rPr>
              <a:t>2.     </a:t>
            </a:r>
            <a:r>
              <a:rPr lang="en-US" sz="2100" dirty="0">
                <a:solidFill>
                  <a:schemeClr val="bg1"/>
                </a:solidFill>
              </a:rPr>
              <a:t>Air-air surveillance.</a:t>
            </a:r>
            <a:r>
              <a:rPr lang="ru-RU" sz="2100" dirty="0">
                <a:solidFill>
                  <a:schemeClr val="bg1"/>
                </a:solidFill>
              </a:rPr>
              <a:t> </a:t>
            </a:r>
          </a:p>
          <a:p>
            <a:pPr marL="342900" indent="-342900" algn="just" eaLnBrk="1" fontAlgn="auto" hangingPunct="1">
              <a:spcAft>
                <a:spcPts val="0"/>
              </a:spcAft>
              <a:buFont typeface="Arial" panose="020B0604020202020204" pitchFamily="34" charset="0"/>
              <a:buNone/>
              <a:defRPr/>
            </a:pPr>
            <a:r>
              <a:rPr lang="ru-RU" sz="2100" dirty="0">
                <a:solidFill>
                  <a:schemeClr val="bg1"/>
                </a:solidFill>
              </a:rPr>
              <a:t>        </a:t>
            </a:r>
            <a:r>
              <a:rPr lang="en-US" sz="2100" dirty="0">
                <a:solidFill>
                  <a:schemeClr val="bg1"/>
                </a:solidFill>
              </a:rPr>
              <a:t>Verification of such a data is possible only with the help of TCAS data, i.e. on small distances and with radical restrictions on aircraft nomenclature. But also in this case after verification by TCAS data ADS-B 1090 ES  is becoming useless. </a:t>
            </a:r>
            <a:endParaRPr lang="ru-RU" sz="2100" dirty="0">
              <a:solidFill>
                <a:schemeClr val="bg1"/>
              </a:solidFill>
            </a:endParaRPr>
          </a:p>
          <a:p>
            <a:pPr marL="342900" indent="-342900" algn="just" eaLnBrk="1" fontAlgn="auto" hangingPunct="1">
              <a:spcAft>
                <a:spcPts val="0"/>
              </a:spcAft>
              <a:buFont typeface="Arial" panose="020B0604020202020204" pitchFamily="34" charset="0"/>
              <a:buNone/>
              <a:defRPr/>
            </a:pPr>
            <a:endParaRPr lang="ru-RU" sz="2100" dirty="0">
              <a:solidFill>
                <a:schemeClr val="bg1"/>
              </a:solidFill>
            </a:endParaRPr>
          </a:p>
        </p:txBody>
      </p:sp>
      <p:sp>
        <p:nvSpPr>
          <p:cNvPr id="4" name="Дата 3"/>
          <p:cNvSpPr>
            <a:spLocks noGrp="1"/>
          </p:cNvSpPr>
          <p:nvPr>
            <p:ph type="dt" sz="quarter" idx="10"/>
          </p:nvPr>
        </p:nvSpPr>
        <p:spPr/>
        <p:txBody>
          <a:bodyPr/>
          <a:lstStyle/>
          <a:p>
            <a:pPr>
              <a:defRPr/>
            </a:pPr>
            <a:r>
              <a:rPr lang="ru-RU"/>
              <a:t>4.04.2017</a:t>
            </a:r>
          </a:p>
        </p:txBody>
      </p:sp>
      <p:sp>
        <p:nvSpPr>
          <p:cNvPr id="6" name="Номер слайда 5"/>
          <p:cNvSpPr>
            <a:spLocks noGrp="1"/>
          </p:cNvSpPr>
          <p:nvPr>
            <p:ph type="sldNum" sz="quarter" idx="12"/>
          </p:nvPr>
        </p:nvSpPr>
        <p:spPr/>
        <p:txBody>
          <a:bodyPr/>
          <a:lstStyle/>
          <a:p>
            <a:pPr>
              <a:defRPr/>
            </a:pPr>
            <a:fld id="{5AD362D4-6CB1-4506-9CFD-E7BB3D2FBF48}" type="slidenum">
              <a:rPr lang="ru-RU"/>
              <a:pPr>
                <a:defRPr/>
              </a:pPr>
              <a:t>15</a:t>
            </a:fld>
            <a:endParaRPr lang="ru-RU" dirty="0"/>
          </a:p>
        </p:txBody>
      </p:sp>
      <p:sp>
        <p:nvSpPr>
          <p:cNvPr id="2" name="Нижний колонтитул 1"/>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Заголовок 1"/>
          <p:cNvSpPr>
            <a:spLocks noGrp="1"/>
          </p:cNvSpPr>
          <p:nvPr>
            <p:ph type="title"/>
          </p:nvPr>
        </p:nvSpPr>
        <p:spPr>
          <a:xfrm>
            <a:off x="628650" y="33420"/>
            <a:ext cx="7886700" cy="1325563"/>
          </a:xfrm>
        </p:spPr>
        <p:txBody>
          <a:bodyPr/>
          <a:lstStyle/>
          <a:p>
            <a:r>
              <a:rPr lang="en-US" sz="2600" dirty="0">
                <a:solidFill>
                  <a:srgbClr val="FFFF00"/>
                </a:solidFill>
              </a:rPr>
              <a:t>October 2016, ICAO Surveillance Panel, Amendments to Doc 9924 </a:t>
            </a:r>
            <a:r>
              <a:rPr lang="en-US" sz="2600" i="1" dirty="0">
                <a:solidFill>
                  <a:srgbClr val="FFFF00"/>
                </a:solidFill>
              </a:rPr>
              <a:t>Aeronautical Surveillance Manual, Chapter 3</a:t>
            </a:r>
            <a:endParaRPr lang="ru-RU" sz="2600" i="1" dirty="0">
              <a:solidFill>
                <a:srgbClr val="FFFF00"/>
              </a:solidFill>
            </a:endParaRPr>
          </a:p>
        </p:txBody>
      </p:sp>
      <p:sp>
        <p:nvSpPr>
          <p:cNvPr id="3" name="Объект 2"/>
          <p:cNvSpPr>
            <a:spLocks noGrp="1"/>
          </p:cNvSpPr>
          <p:nvPr>
            <p:ph idx="1"/>
          </p:nvPr>
        </p:nvSpPr>
        <p:spPr>
          <a:xfrm>
            <a:off x="628650" y="1251876"/>
            <a:ext cx="7886700" cy="5193747"/>
          </a:xfrm>
        </p:spPr>
        <p:txBody>
          <a:bodyPr rtlCol="0">
            <a:normAutofit fontScale="92500" lnSpcReduction="20000"/>
          </a:bodyPr>
          <a:lstStyle/>
          <a:p>
            <a:pPr marL="0" indent="0">
              <a:buNone/>
            </a:pPr>
            <a:r>
              <a:rPr lang="en-US" dirty="0">
                <a:solidFill>
                  <a:schemeClr val="bg1"/>
                </a:solidFill>
              </a:rPr>
              <a:t>“a) Anti-spoofing </a:t>
            </a:r>
          </a:p>
          <a:p>
            <a:r>
              <a:rPr lang="en-US" dirty="0">
                <a:solidFill>
                  <a:schemeClr val="bg1"/>
                </a:solidFill>
              </a:rPr>
              <a:t>Some surveillance systems such as SSR &amp; ADS-B are vulnerable to spoofing. ATM automation systems can reduce this vulnerability … overlapping surveillance coverage from other surveillance sources such as radar and </a:t>
            </a:r>
            <a:r>
              <a:rPr lang="en-US" dirty="0" err="1">
                <a:solidFill>
                  <a:schemeClr val="bg1"/>
                </a:solidFill>
              </a:rPr>
              <a:t>multilateration</a:t>
            </a:r>
            <a:r>
              <a:rPr lang="en-US" dirty="0">
                <a:solidFill>
                  <a:schemeClr val="bg1"/>
                </a:solidFill>
              </a:rPr>
              <a:t>, where available. </a:t>
            </a:r>
          </a:p>
          <a:p>
            <a:r>
              <a:rPr lang="en-US" dirty="0">
                <a:solidFill>
                  <a:schemeClr val="bg1"/>
                </a:solidFill>
              </a:rPr>
              <a:t>One of the measures to deal with excessive spoofing is </a:t>
            </a:r>
            <a:r>
              <a:rPr lang="en-US" b="1" u="sng" dirty="0">
                <a:solidFill>
                  <a:schemeClr val="bg1"/>
                </a:solidFill>
              </a:rPr>
              <a:t>to disconnect the affected ADS-B ground station </a:t>
            </a:r>
            <a:r>
              <a:rPr lang="en-US" dirty="0">
                <a:solidFill>
                  <a:schemeClr val="bg1"/>
                </a:solidFill>
              </a:rPr>
              <a:t>or radar and treat the event as identical to ground equipment failure”. </a:t>
            </a:r>
          </a:p>
          <a:p>
            <a:pPr marL="0" indent="0">
              <a:buNone/>
            </a:pPr>
            <a:r>
              <a:rPr lang="en-US" dirty="0">
                <a:solidFill>
                  <a:srgbClr val="FFFF00"/>
                </a:solidFill>
              </a:rPr>
              <a:t>Comment</a:t>
            </a:r>
            <a:endParaRPr lang="ru-RU" dirty="0">
              <a:solidFill>
                <a:srgbClr val="FFFF00"/>
              </a:solidFill>
            </a:endParaRPr>
          </a:p>
          <a:p>
            <a:pPr marL="0" indent="0" eaLnBrk="1" fontAlgn="auto" hangingPunct="1">
              <a:spcAft>
                <a:spcPts val="0"/>
              </a:spcAft>
              <a:buNone/>
              <a:defRPr/>
            </a:pPr>
            <a:r>
              <a:rPr lang="en-US" dirty="0">
                <a:solidFill>
                  <a:schemeClr val="bg1"/>
                </a:solidFill>
              </a:rPr>
              <a:t>It is acknowledged to resist to spoofing it is necessary to support ADS-B data by SSR or WAM data. Possible alternative is switching of ADS-B ground station off, i.e. refusal to deliver ATC services. It reminds the radical remedy from dandruff is guillotine.</a:t>
            </a:r>
            <a:endParaRPr lang="ru-RU" b="1" dirty="0">
              <a:solidFill>
                <a:schemeClr val="bg1"/>
              </a:solidFill>
            </a:endParaRPr>
          </a:p>
          <a:p>
            <a:pPr eaLnBrk="1" fontAlgn="auto" hangingPunct="1">
              <a:spcAft>
                <a:spcPts val="0"/>
              </a:spcAft>
              <a:buFont typeface="Arial" panose="020B0604020202020204" pitchFamily="34" charset="0"/>
              <a:buChar char="•"/>
              <a:defRPr/>
            </a:pPr>
            <a:endParaRPr lang="ru-RU" dirty="0">
              <a:solidFill>
                <a:schemeClr val="bg1"/>
              </a:solidFill>
            </a:endParaRPr>
          </a:p>
        </p:txBody>
      </p:sp>
      <p:sp>
        <p:nvSpPr>
          <p:cNvPr id="4" name="Дата 3"/>
          <p:cNvSpPr>
            <a:spLocks noGrp="1"/>
          </p:cNvSpPr>
          <p:nvPr>
            <p:ph type="dt" sz="quarter" idx="10"/>
          </p:nvPr>
        </p:nvSpPr>
        <p:spPr>
          <a:xfrm>
            <a:off x="628650" y="6311900"/>
            <a:ext cx="2057400" cy="365125"/>
          </a:xfrm>
        </p:spPr>
        <p:txBody>
          <a:bodyPr/>
          <a:lstStyle/>
          <a:p>
            <a:pPr>
              <a:defRPr/>
            </a:pPr>
            <a:r>
              <a:rPr lang="ru-RU"/>
              <a:t>4.04.2017</a:t>
            </a:r>
          </a:p>
        </p:txBody>
      </p:sp>
      <p:sp>
        <p:nvSpPr>
          <p:cNvPr id="6" name="Номер слайда 5"/>
          <p:cNvSpPr>
            <a:spLocks noGrp="1"/>
          </p:cNvSpPr>
          <p:nvPr>
            <p:ph type="sldNum" sz="quarter" idx="12"/>
          </p:nvPr>
        </p:nvSpPr>
        <p:spPr/>
        <p:txBody>
          <a:bodyPr/>
          <a:lstStyle/>
          <a:p>
            <a:pPr>
              <a:defRPr/>
            </a:pPr>
            <a:fld id="{AB5DE4D9-0E7A-4D53-AA7F-82204B29D503}" type="slidenum">
              <a:rPr lang="ru-RU"/>
              <a:pPr>
                <a:defRPr/>
              </a:pPr>
              <a:t>16</a:t>
            </a:fld>
            <a:endParaRPr lang="ru-RU"/>
          </a:p>
        </p:txBody>
      </p:sp>
      <p:sp>
        <p:nvSpPr>
          <p:cNvPr id="7" name="TextBox 6"/>
          <p:cNvSpPr txBox="1"/>
          <p:nvPr/>
        </p:nvSpPr>
        <p:spPr>
          <a:xfrm>
            <a:off x="4945063" y="5942013"/>
            <a:ext cx="184731" cy="369332"/>
          </a:xfrm>
          <a:prstGeom prst="rect">
            <a:avLst/>
          </a:prstGeom>
          <a:noFill/>
        </p:spPr>
        <p:txBody>
          <a:bodyPr wrap="none">
            <a:spAutoFit/>
          </a:bodyPr>
          <a:lstStyle/>
          <a:p>
            <a:pPr fontAlgn="auto">
              <a:spcBef>
                <a:spcPts val="0"/>
              </a:spcBef>
              <a:spcAft>
                <a:spcPts val="0"/>
              </a:spcAft>
              <a:defRPr/>
            </a:pPr>
            <a:endParaRPr lang="ru-RU" b="1" dirty="0">
              <a:solidFill>
                <a:schemeClr val="accent2">
                  <a:lumMod val="60000"/>
                  <a:lumOff val="40000"/>
                </a:schemeClr>
              </a:solidFill>
              <a:latin typeface="+mn-lt"/>
              <a:cs typeface="+mn-cs"/>
            </a:endParaRPr>
          </a:p>
        </p:txBody>
      </p:sp>
      <p:sp>
        <p:nvSpPr>
          <p:cNvPr id="2" name="Нижний колонтитул 1"/>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solidFill>
                  <a:srgbClr val="FFFF00"/>
                </a:solidFill>
              </a:rPr>
              <a:t>ADS-B is an efficient and </a:t>
            </a:r>
            <a:br>
              <a:rPr lang="en-US" dirty="0">
                <a:solidFill>
                  <a:srgbClr val="FFFF00"/>
                </a:solidFill>
              </a:rPr>
            </a:br>
            <a:r>
              <a:rPr lang="en-US" dirty="0">
                <a:solidFill>
                  <a:srgbClr val="FFFF00"/>
                </a:solidFill>
              </a:rPr>
              <a:t>wanted application</a:t>
            </a:r>
            <a:endParaRPr lang="ru-RU" dirty="0">
              <a:solidFill>
                <a:srgbClr val="FFFF00"/>
              </a:solidFill>
            </a:endParaRPr>
          </a:p>
        </p:txBody>
      </p:sp>
      <p:sp>
        <p:nvSpPr>
          <p:cNvPr id="3" name="Объект 2"/>
          <p:cNvSpPr>
            <a:spLocks noGrp="1"/>
          </p:cNvSpPr>
          <p:nvPr>
            <p:ph idx="1"/>
          </p:nvPr>
        </p:nvSpPr>
        <p:spPr/>
        <p:txBody>
          <a:bodyPr/>
          <a:lstStyle/>
          <a:p>
            <a:r>
              <a:rPr lang="en-US" dirty="0">
                <a:solidFill>
                  <a:schemeClr val="bg1"/>
                </a:solidFill>
              </a:rPr>
              <a:t>ADS-B based on1090 ES is evidently not so good from the cybersecurity point of view.</a:t>
            </a:r>
          </a:p>
          <a:p>
            <a:r>
              <a:rPr lang="en-US" dirty="0">
                <a:solidFill>
                  <a:schemeClr val="bg1"/>
                </a:solidFill>
              </a:rPr>
              <a:t>1090 ES is not the alone data link for ADS-B (UAT and VDL-4 with full set of standards).</a:t>
            </a:r>
          </a:p>
          <a:p>
            <a:endParaRPr lang="en-US" dirty="0">
              <a:solidFill>
                <a:schemeClr val="bg1"/>
              </a:solidFill>
            </a:endParaRPr>
          </a:p>
          <a:p>
            <a:pPr marL="0" indent="0">
              <a:buNone/>
            </a:pPr>
            <a:endParaRPr lang="en-US" dirty="0">
              <a:solidFill>
                <a:schemeClr val="bg1"/>
              </a:solidFill>
            </a:endParaRPr>
          </a:p>
          <a:p>
            <a:pPr marL="0" indent="0" algn="ctr">
              <a:buNone/>
            </a:pPr>
            <a:r>
              <a:rPr lang="en-US" dirty="0">
                <a:solidFill>
                  <a:srgbClr val="FFFF00"/>
                </a:solidFill>
              </a:rPr>
              <a:t>Comparison of 1090 ES and VDL-4 </a:t>
            </a:r>
            <a:endParaRPr lang="ru-RU" dirty="0">
              <a:solidFill>
                <a:srgbClr val="FFFF00"/>
              </a:solidFill>
            </a:endParaRPr>
          </a:p>
        </p:txBody>
      </p:sp>
      <p:sp>
        <p:nvSpPr>
          <p:cNvPr id="4" name="Дата 3"/>
          <p:cNvSpPr>
            <a:spLocks noGrp="1"/>
          </p:cNvSpPr>
          <p:nvPr>
            <p:ph type="dt" sz="half" idx="10"/>
          </p:nvPr>
        </p:nvSpPr>
        <p:spPr/>
        <p:txBody>
          <a:bodyPr/>
          <a:lstStyle/>
          <a:p>
            <a:pPr>
              <a:defRPr/>
            </a:pPr>
            <a:r>
              <a:rPr lang="ru-RU"/>
              <a:t>4.04.2017</a:t>
            </a:r>
          </a:p>
        </p:txBody>
      </p:sp>
      <p:sp>
        <p:nvSpPr>
          <p:cNvPr id="5" name="Номер слайда 4"/>
          <p:cNvSpPr>
            <a:spLocks noGrp="1"/>
          </p:cNvSpPr>
          <p:nvPr>
            <p:ph type="sldNum" sz="quarter" idx="12"/>
          </p:nvPr>
        </p:nvSpPr>
        <p:spPr/>
        <p:txBody>
          <a:bodyPr/>
          <a:lstStyle/>
          <a:p>
            <a:pPr>
              <a:defRPr/>
            </a:pPr>
            <a:fld id="{6F3A92CC-C440-41E0-AE76-992C4574A2AB}" type="slidenum">
              <a:rPr lang="ru-RU" smtClean="0"/>
              <a:pPr>
                <a:defRPr/>
              </a:pPr>
              <a:t>17</a:t>
            </a:fld>
            <a:endParaRPr lang="ru-RU"/>
          </a:p>
        </p:txBody>
      </p:sp>
      <p:sp>
        <p:nvSpPr>
          <p:cNvPr id="6" name="Нижний колонтитул 5"/>
          <p:cNvSpPr>
            <a:spLocks noGrp="1"/>
          </p:cNvSpPr>
          <p:nvPr>
            <p:ph type="ftr" sz="quarter" idx="11"/>
          </p:nvPr>
        </p:nvSpPr>
        <p:spPr/>
        <p:txBody>
          <a:bodyPr/>
          <a:lstStyle/>
          <a:p>
            <a:pPr>
              <a:defRPr/>
            </a:pPr>
            <a:r>
              <a:rPr lang="en-US"/>
              <a:t>ICAO Cyber Summit 2017 Dubai</a:t>
            </a:r>
            <a:endParaRPr lang="ru-RU"/>
          </a:p>
        </p:txBody>
      </p:sp>
    </p:spTree>
    <p:extLst>
      <p:ext uri="{BB962C8B-B14F-4D97-AF65-F5344CB8AC3E}">
        <p14:creationId xmlns:p14="http://schemas.microsoft.com/office/powerpoint/2010/main" val="1296052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Заголовок 1"/>
          <p:cNvSpPr>
            <a:spLocks noGrp="1"/>
          </p:cNvSpPr>
          <p:nvPr>
            <p:ph type="title"/>
          </p:nvPr>
        </p:nvSpPr>
        <p:spPr>
          <a:xfrm>
            <a:off x="1614488" y="222250"/>
            <a:ext cx="5915025" cy="995363"/>
          </a:xfrm>
        </p:spPr>
        <p:txBody>
          <a:bodyPr/>
          <a:lstStyle/>
          <a:p>
            <a:pPr algn="ctr" eaLnBrk="1" hangingPunct="1"/>
            <a:r>
              <a:rPr lang="en-US" sz="3000" dirty="0">
                <a:solidFill>
                  <a:srgbClr val="FFFF00"/>
                </a:solidFill>
              </a:rPr>
              <a:t>ADS-B (surveillance tasks)</a:t>
            </a:r>
            <a:endParaRPr lang="ru-RU" sz="3000" dirty="0">
              <a:solidFill>
                <a:srgbClr val="FFFF00"/>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267821320"/>
              </p:ext>
            </p:extLst>
          </p:nvPr>
        </p:nvGraphicFramePr>
        <p:xfrm>
          <a:off x="746125" y="1327150"/>
          <a:ext cx="8093075" cy="5290525"/>
        </p:xfrm>
        <a:graphic>
          <a:graphicData uri="http://schemas.openxmlformats.org/drawingml/2006/table">
            <a:tbl>
              <a:tblPr firstRow="1" bandRow="1">
                <a:tableStyleId>{5C22544A-7EE6-4342-B048-85BDC9FD1C3A}</a:tableStyleId>
              </a:tblPr>
              <a:tblGrid>
                <a:gridCol w="3723309">
                  <a:extLst>
                    <a:ext uri="{9D8B030D-6E8A-4147-A177-3AD203B41FA5}">
                      <a16:colId xmlns:a16="http://schemas.microsoft.com/office/drawing/2014/main" val="20000"/>
                    </a:ext>
                  </a:extLst>
                </a:gridCol>
                <a:gridCol w="2065130">
                  <a:extLst>
                    <a:ext uri="{9D8B030D-6E8A-4147-A177-3AD203B41FA5}">
                      <a16:colId xmlns:a16="http://schemas.microsoft.com/office/drawing/2014/main" val="20001"/>
                    </a:ext>
                  </a:extLst>
                </a:gridCol>
                <a:gridCol w="2304636">
                  <a:extLst>
                    <a:ext uri="{9D8B030D-6E8A-4147-A177-3AD203B41FA5}">
                      <a16:colId xmlns:a16="http://schemas.microsoft.com/office/drawing/2014/main" val="20002"/>
                    </a:ext>
                  </a:extLst>
                </a:gridCol>
              </a:tblGrid>
              <a:tr h="880997">
                <a:tc>
                  <a:txBody>
                    <a:bodyPr/>
                    <a:lstStyle/>
                    <a:p>
                      <a:pPr algn="ctr"/>
                      <a:r>
                        <a:rPr lang="en-US" sz="2000" dirty="0"/>
                        <a:t>Functions</a:t>
                      </a:r>
                      <a:endParaRPr lang="ru-RU" sz="2000" dirty="0"/>
                    </a:p>
                  </a:txBody>
                  <a:tcPr marL="68580" marR="68580" marT="34290" marB="34290"/>
                </a:tc>
                <a:tc>
                  <a:txBody>
                    <a:bodyPr/>
                    <a:lstStyle/>
                    <a:p>
                      <a:pPr algn="ctr"/>
                      <a:r>
                        <a:rPr lang="ru-RU" sz="2000" dirty="0"/>
                        <a:t>1090 </a:t>
                      </a:r>
                      <a:r>
                        <a:rPr lang="en-US" sz="2000" dirty="0"/>
                        <a:t>ES</a:t>
                      </a:r>
                      <a:endParaRPr lang="ru-RU" sz="2000" dirty="0"/>
                    </a:p>
                  </a:txBody>
                  <a:tcPr marL="68580" marR="68580" marT="34290" marB="34290"/>
                </a:tc>
                <a:tc>
                  <a:txBody>
                    <a:bodyPr/>
                    <a:lstStyle/>
                    <a:p>
                      <a:pPr algn="ctr"/>
                      <a:r>
                        <a:rPr lang="en-US" sz="2000" dirty="0"/>
                        <a:t>VDL-4</a:t>
                      </a:r>
                      <a:endParaRPr lang="ru-RU" sz="2000" dirty="0"/>
                    </a:p>
                  </a:txBody>
                  <a:tcPr marL="68580" marR="68580" marT="34290" marB="34290"/>
                </a:tc>
                <a:extLst>
                  <a:ext uri="{0D108BD9-81ED-4DB2-BD59-A6C34878D82A}">
                    <a16:rowId xmlns:a16="http://schemas.microsoft.com/office/drawing/2014/main" val="10000"/>
                  </a:ext>
                </a:extLst>
              </a:tr>
              <a:tr h="361823">
                <a:tc>
                  <a:txBody>
                    <a:bodyPr/>
                    <a:lstStyle/>
                    <a:p>
                      <a:r>
                        <a:rPr lang="en-US" sz="2000" baseline="0" dirty="0"/>
                        <a:t>Air-ground surveillance:</a:t>
                      </a:r>
                      <a:endParaRPr lang="ru-RU" sz="2000" dirty="0"/>
                    </a:p>
                  </a:txBody>
                  <a:tcPr marL="68580" marR="68580" marT="34290" marB="34290"/>
                </a:tc>
                <a:tc>
                  <a:txBody>
                    <a:bodyPr/>
                    <a:lstStyle/>
                    <a:p>
                      <a:endParaRPr lang="ru-RU" sz="2000" dirty="0"/>
                    </a:p>
                  </a:txBody>
                  <a:tcPr marL="68580" marR="68580" marT="34290" marB="34290"/>
                </a:tc>
                <a:tc>
                  <a:txBody>
                    <a:bodyPr/>
                    <a:lstStyle/>
                    <a:p>
                      <a:endParaRPr lang="ru-RU" sz="2000"/>
                    </a:p>
                  </a:txBody>
                  <a:tcPr marL="68580" marR="68580" marT="34290" marB="34290"/>
                </a:tc>
                <a:extLst>
                  <a:ext uri="{0D108BD9-81ED-4DB2-BD59-A6C34878D82A}">
                    <a16:rowId xmlns:a16="http://schemas.microsoft.com/office/drawing/2014/main" val="10001"/>
                  </a:ext>
                </a:extLst>
              </a:tr>
              <a:tr h="565039">
                <a:tc>
                  <a:txBody>
                    <a:bodyPr/>
                    <a:lstStyle/>
                    <a:p>
                      <a:r>
                        <a:rPr lang="en-US" sz="2000" baseline="0" dirty="0"/>
                        <a:t>Under SSR or WAM support, but it is difficult to name it as ADS-B</a:t>
                      </a:r>
                      <a:endParaRPr lang="ru-RU" sz="2000" dirty="0"/>
                    </a:p>
                  </a:txBody>
                  <a:tcPr marL="68580" marR="68580" marT="34290" marB="34290"/>
                </a:tc>
                <a:tc>
                  <a:txBody>
                    <a:bodyPr/>
                    <a:lstStyle/>
                    <a:p>
                      <a:r>
                        <a:rPr lang="en-US" sz="2000" dirty="0">
                          <a:solidFill>
                            <a:schemeClr val="accent6"/>
                          </a:solidFill>
                        </a:rPr>
                        <a:t>Is</a:t>
                      </a:r>
                      <a:r>
                        <a:rPr lang="en-US" sz="2000" baseline="0" dirty="0">
                          <a:solidFill>
                            <a:schemeClr val="accent6"/>
                          </a:solidFill>
                        </a:rPr>
                        <a:t> provided</a:t>
                      </a:r>
                      <a:endParaRPr lang="ru-RU" sz="2000" dirty="0">
                        <a:solidFill>
                          <a:schemeClr val="accent6"/>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6"/>
                          </a:solidFill>
                        </a:rPr>
                        <a:t>Is provided, support is not needed</a:t>
                      </a:r>
                      <a:endParaRPr lang="ru-RU" sz="2000" dirty="0">
                        <a:solidFill>
                          <a:schemeClr val="accent6"/>
                        </a:solidFill>
                      </a:endParaRPr>
                    </a:p>
                  </a:txBody>
                  <a:tcPr marL="68580" marR="68580" marT="34290" marB="34290"/>
                </a:tc>
                <a:extLst>
                  <a:ext uri="{0D108BD9-81ED-4DB2-BD59-A6C34878D82A}">
                    <a16:rowId xmlns:a16="http://schemas.microsoft.com/office/drawing/2014/main" val="10002"/>
                  </a:ext>
                </a:extLst>
              </a:tr>
              <a:tr h="565039">
                <a:tc>
                  <a:txBody>
                    <a:bodyPr/>
                    <a:lstStyle/>
                    <a:p>
                      <a:r>
                        <a:rPr lang="en-US" sz="2000" dirty="0"/>
                        <a:t>Without</a:t>
                      </a:r>
                      <a:r>
                        <a:rPr lang="en-US" sz="2000" baseline="0" dirty="0"/>
                        <a:t> SSR or WAM support</a:t>
                      </a:r>
                      <a:endParaRPr lang="ru-RU" sz="2000" dirty="0"/>
                    </a:p>
                  </a:txBody>
                  <a:tcPr marL="68580" marR="68580" marT="34290" marB="34290"/>
                </a:tc>
                <a:tc>
                  <a:txBody>
                    <a:bodyPr/>
                    <a:lstStyle/>
                    <a:p>
                      <a:r>
                        <a:rPr lang="en-US" sz="2000" b="1" dirty="0">
                          <a:solidFill>
                            <a:srgbClr val="FF0000"/>
                          </a:solidFill>
                        </a:rPr>
                        <a:t>Is not provided</a:t>
                      </a:r>
                      <a:endParaRPr lang="ru-RU" sz="2000" b="1"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6"/>
                          </a:solidFill>
                        </a:rPr>
                        <a:t>Is provided</a:t>
                      </a:r>
                      <a:endParaRPr lang="ru-RU" sz="2000" dirty="0">
                        <a:solidFill>
                          <a:schemeClr val="accent6"/>
                        </a:solidFill>
                      </a:endParaRPr>
                    </a:p>
                  </a:txBody>
                  <a:tcPr marL="68580" marR="68580" marT="34290" marB="34290"/>
                </a:tc>
                <a:extLst>
                  <a:ext uri="{0D108BD9-81ED-4DB2-BD59-A6C34878D82A}">
                    <a16:rowId xmlns:a16="http://schemas.microsoft.com/office/drawing/2014/main" val="10003"/>
                  </a:ext>
                </a:extLst>
              </a:tr>
              <a:tr h="361823">
                <a:tc>
                  <a:txBody>
                    <a:bodyPr/>
                    <a:lstStyle/>
                    <a:p>
                      <a:r>
                        <a:rPr lang="en-US" sz="2000" dirty="0"/>
                        <a:t>Air-air surveillance:</a:t>
                      </a:r>
                      <a:endParaRPr lang="ru-RU" sz="2000" dirty="0"/>
                    </a:p>
                  </a:txBody>
                  <a:tcPr marL="68580" marR="68580" marT="34290" marB="34290"/>
                </a:tc>
                <a:tc>
                  <a:txBody>
                    <a:bodyPr/>
                    <a:lstStyle/>
                    <a:p>
                      <a:endParaRPr lang="ru-RU" sz="2000" dirty="0"/>
                    </a:p>
                  </a:txBody>
                  <a:tcPr marL="68580" marR="68580" marT="34290" marB="34290"/>
                </a:tc>
                <a:tc>
                  <a:txBody>
                    <a:bodyPr/>
                    <a:lstStyle/>
                    <a:p>
                      <a:endParaRPr lang="ru-RU" sz="2000" dirty="0"/>
                    </a:p>
                  </a:txBody>
                  <a:tcPr marL="68580" marR="68580" marT="34290" marB="34290"/>
                </a:tc>
                <a:extLst>
                  <a:ext uri="{0D108BD9-81ED-4DB2-BD59-A6C34878D82A}">
                    <a16:rowId xmlns:a16="http://schemas.microsoft.com/office/drawing/2014/main" val="10004"/>
                  </a:ext>
                </a:extLst>
              </a:tr>
              <a:tr h="361823">
                <a:tc>
                  <a:txBody>
                    <a:bodyPr/>
                    <a:lstStyle/>
                    <a:p>
                      <a:r>
                        <a:rPr lang="en-US" sz="2000" dirty="0"/>
                        <a:t>Commercial</a:t>
                      </a:r>
                      <a:r>
                        <a:rPr lang="en-US" sz="2000" baseline="0" dirty="0"/>
                        <a:t> aviation:</a:t>
                      </a:r>
                      <a:endParaRPr lang="ru-RU" sz="2000" dirty="0"/>
                    </a:p>
                  </a:txBody>
                  <a:tcPr marL="68580" marR="68580" marT="34290" marB="34290"/>
                </a:tc>
                <a:tc>
                  <a:txBody>
                    <a:bodyPr/>
                    <a:lstStyle/>
                    <a:p>
                      <a:endParaRPr lang="ru-RU" sz="2000" dirty="0"/>
                    </a:p>
                  </a:txBody>
                  <a:tcPr marL="68580" marR="68580" marT="34290" marB="34290"/>
                </a:tc>
                <a:tc>
                  <a:txBody>
                    <a:bodyPr/>
                    <a:lstStyle/>
                    <a:p>
                      <a:endParaRPr lang="ru-RU" sz="2000" dirty="0"/>
                    </a:p>
                  </a:txBody>
                  <a:tcPr marL="68580" marR="68580" marT="34290" marB="34290"/>
                </a:tc>
                <a:extLst>
                  <a:ext uri="{0D108BD9-81ED-4DB2-BD59-A6C34878D82A}">
                    <a16:rowId xmlns:a16="http://schemas.microsoft.com/office/drawing/2014/main" val="10005"/>
                  </a:ext>
                </a:extLst>
              </a:tr>
              <a:tr h="8029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Under TCAS</a:t>
                      </a:r>
                      <a:r>
                        <a:rPr lang="en-US" sz="2000" baseline="0" dirty="0"/>
                        <a:t> support on small distances; is it really ADS-B?</a:t>
                      </a:r>
                      <a:endParaRPr lang="ru-RU" sz="2000" dirty="0"/>
                    </a:p>
                  </a:txBody>
                  <a:tcPr marL="68580" marR="68580" marT="34290" marB="34290"/>
                </a:tc>
                <a:tc>
                  <a:txBody>
                    <a:bodyPr/>
                    <a:lstStyle/>
                    <a:p>
                      <a:r>
                        <a:rPr lang="en-US" sz="2000" dirty="0">
                          <a:solidFill>
                            <a:schemeClr val="accent6"/>
                          </a:solidFill>
                        </a:rPr>
                        <a:t>Is</a:t>
                      </a:r>
                      <a:r>
                        <a:rPr lang="en-US" sz="2000" baseline="0" dirty="0">
                          <a:solidFill>
                            <a:schemeClr val="accent6"/>
                          </a:solidFill>
                        </a:rPr>
                        <a:t> provided</a:t>
                      </a:r>
                      <a:endParaRPr lang="ru-RU" sz="2000" dirty="0">
                        <a:solidFill>
                          <a:schemeClr val="accent6"/>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6"/>
                          </a:solidFill>
                        </a:rPr>
                        <a:t>Is provided, support is not needed</a:t>
                      </a:r>
                      <a:endParaRPr lang="ru-RU" sz="2000" dirty="0">
                        <a:solidFill>
                          <a:schemeClr val="accent6"/>
                        </a:solidFill>
                      </a:endParaRPr>
                    </a:p>
                  </a:txBody>
                  <a:tcPr marL="68580" marR="68580" marT="34290" marB="34290"/>
                </a:tc>
                <a:extLst>
                  <a:ext uri="{0D108BD9-81ED-4DB2-BD59-A6C34878D82A}">
                    <a16:rowId xmlns:a16="http://schemas.microsoft.com/office/drawing/2014/main" val="10006"/>
                  </a:ext>
                </a:extLst>
              </a:tr>
              <a:tr h="5650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Beyond TCAS</a:t>
                      </a:r>
                      <a:r>
                        <a:rPr lang="en-US" sz="2000" baseline="0" dirty="0"/>
                        <a:t> support</a:t>
                      </a:r>
                      <a:endParaRPr lang="ru-RU" sz="2000" dirty="0"/>
                    </a:p>
                    <a:p>
                      <a:endParaRPr lang="ru-RU" sz="2000" dirty="0"/>
                    </a:p>
                  </a:txBody>
                  <a:tcPr marL="68580" marR="68580" marT="34290" marB="34290"/>
                </a:tc>
                <a:tc>
                  <a:txBody>
                    <a:bodyPr/>
                    <a:lstStyle/>
                    <a:p>
                      <a:r>
                        <a:rPr lang="en-US" sz="2000" b="1" dirty="0">
                          <a:solidFill>
                            <a:srgbClr val="FF0000"/>
                          </a:solidFill>
                        </a:rPr>
                        <a:t>Is not provided</a:t>
                      </a:r>
                      <a:endParaRPr lang="ru-RU" sz="2000" b="1"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6"/>
                          </a:solidFill>
                        </a:rPr>
                        <a:t>Is provided</a:t>
                      </a:r>
                      <a:endParaRPr lang="ru-RU" sz="2000" dirty="0">
                        <a:solidFill>
                          <a:schemeClr val="accent6"/>
                        </a:solidFill>
                      </a:endParaRPr>
                    </a:p>
                  </a:txBody>
                  <a:tcPr marL="68580" marR="68580" marT="34290" marB="34290"/>
                </a:tc>
                <a:extLst>
                  <a:ext uri="{0D108BD9-81ED-4DB2-BD59-A6C34878D82A}">
                    <a16:rowId xmlns:a16="http://schemas.microsoft.com/office/drawing/2014/main" val="10007"/>
                  </a:ext>
                </a:extLst>
              </a:tr>
              <a:tr h="5650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GA, helicopters,</a:t>
                      </a:r>
                      <a:r>
                        <a:rPr lang="en-US" sz="2000" baseline="0" dirty="0"/>
                        <a:t> RPAS</a:t>
                      </a:r>
                      <a:endParaRPr lang="ru-RU" sz="2000" dirty="0"/>
                    </a:p>
                  </a:txBody>
                  <a:tcPr marL="68580" marR="68580" marT="34290" marB="34290"/>
                </a:tc>
                <a:tc>
                  <a:txBody>
                    <a:bodyPr/>
                    <a:lstStyle/>
                    <a:p>
                      <a:r>
                        <a:rPr lang="en-US" sz="2000" b="1" dirty="0">
                          <a:solidFill>
                            <a:srgbClr val="FF0000"/>
                          </a:solidFill>
                        </a:rPr>
                        <a:t>Is not provided</a:t>
                      </a:r>
                      <a:endParaRPr lang="ru-RU" sz="2000" b="1"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6"/>
                          </a:solidFill>
                        </a:rPr>
                        <a:t>Is provided</a:t>
                      </a:r>
                      <a:endParaRPr lang="ru-RU" sz="2000" dirty="0">
                        <a:solidFill>
                          <a:schemeClr val="accent6"/>
                        </a:solidFill>
                      </a:endParaRPr>
                    </a:p>
                  </a:txBody>
                  <a:tcPr marL="68580" marR="68580" marT="34290" marB="34290"/>
                </a:tc>
                <a:extLst>
                  <a:ext uri="{0D108BD9-81ED-4DB2-BD59-A6C34878D82A}">
                    <a16:rowId xmlns:a16="http://schemas.microsoft.com/office/drawing/2014/main" val="10008"/>
                  </a:ext>
                </a:extLst>
              </a:tr>
            </a:tbl>
          </a:graphicData>
        </a:graphic>
      </p:graphicFrame>
      <p:sp>
        <p:nvSpPr>
          <p:cNvPr id="3" name="Дата 2"/>
          <p:cNvSpPr>
            <a:spLocks noGrp="1"/>
          </p:cNvSpPr>
          <p:nvPr>
            <p:ph type="dt" sz="quarter" idx="10"/>
          </p:nvPr>
        </p:nvSpPr>
        <p:spPr/>
        <p:txBody>
          <a:bodyPr/>
          <a:lstStyle/>
          <a:p>
            <a:pPr>
              <a:defRPr/>
            </a:pPr>
            <a:r>
              <a:rPr lang="ru-RU"/>
              <a:t>4.04.2017</a:t>
            </a:r>
          </a:p>
        </p:txBody>
      </p:sp>
      <p:sp>
        <p:nvSpPr>
          <p:cNvPr id="6" name="Номер слайда 5"/>
          <p:cNvSpPr>
            <a:spLocks noGrp="1"/>
          </p:cNvSpPr>
          <p:nvPr>
            <p:ph type="sldNum" sz="quarter" idx="12"/>
          </p:nvPr>
        </p:nvSpPr>
        <p:spPr/>
        <p:txBody>
          <a:bodyPr/>
          <a:lstStyle/>
          <a:p>
            <a:pPr>
              <a:defRPr/>
            </a:pPr>
            <a:fld id="{9681F4CF-C768-4AC6-A745-A7D365D1E12E}" type="slidenum">
              <a:rPr lang="ru-RU"/>
              <a:pPr>
                <a:defRPr/>
              </a:pPr>
              <a:t>18</a:t>
            </a:fld>
            <a:endParaRPr lang="ru-RU"/>
          </a:p>
        </p:txBody>
      </p:sp>
      <p:sp>
        <p:nvSpPr>
          <p:cNvPr id="2" name="Нижний колонтитул 1"/>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Заголовок 1"/>
          <p:cNvSpPr>
            <a:spLocks noGrp="1"/>
          </p:cNvSpPr>
          <p:nvPr>
            <p:ph type="title"/>
          </p:nvPr>
        </p:nvSpPr>
        <p:spPr>
          <a:xfrm>
            <a:off x="822325" y="-3175"/>
            <a:ext cx="7543800" cy="995363"/>
          </a:xfrm>
        </p:spPr>
        <p:txBody>
          <a:bodyPr/>
          <a:lstStyle/>
          <a:p>
            <a:pPr algn="ctr" eaLnBrk="1" hangingPunct="1"/>
            <a:r>
              <a:rPr lang="en-US" sz="2800" dirty="0">
                <a:solidFill>
                  <a:srgbClr val="FFFF00"/>
                </a:solidFill>
              </a:rPr>
              <a:t>Not only surveillance but also other </a:t>
            </a:r>
            <a:br>
              <a:rPr lang="en-US" sz="2800" dirty="0">
                <a:solidFill>
                  <a:srgbClr val="FFFF00"/>
                </a:solidFill>
              </a:rPr>
            </a:br>
            <a:r>
              <a:rPr lang="en-US" sz="2800" dirty="0">
                <a:solidFill>
                  <a:srgbClr val="FFFF00"/>
                </a:solidFill>
              </a:rPr>
              <a:t>aeronautical service functions </a:t>
            </a:r>
            <a:endParaRPr lang="ru-RU" sz="2800" dirty="0">
              <a:solidFill>
                <a:srgbClr val="FFFF00"/>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929997065"/>
              </p:ext>
            </p:extLst>
          </p:nvPr>
        </p:nvGraphicFramePr>
        <p:xfrm>
          <a:off x="403412" y="1003019"/>
          <a:ext cx="8408801" cy="4673808"/>
        </p:xfrm>
        <a:graphic>
          <a:graphicData uri="http://schemas.openxmlformats.org/drawingml/2006/table">
            <a:tbl>
              <a:tblPr/>
              <a:tblGrid>
                <a:gridCol w="2106706">
                  <a:extLst>
                    <a:ext uri="{9D8B030D-6E8A-4147-A177-3AD203B41FA5}">
                      <a16:colId xmlns:a16="http://schemas.microsoft.com/office/drawing/2014/main" val="20000"/>
                    </a:ext>
                  </a:extLst>
                </a:gridCol>
                <a:gridCol w="4903694">
                  <a:extLst>
                    <a:ext uri="{9D8B030D-6E8A-4147-A177-3AD203B41FA5}">
                      <a16:colId xmlns:a16="http://schemas.microsoft.com/office/drawing/2014/main" val="20001"/>
                    </a:ext>
                  </a:extLst>
                </a:gridCol>
                <a:gridCol w="1398401">
                  <a:extLst>
                    <a:ext uri="{9D8B030D-6E8A-4147-A177-3AD203B41FA5}">
                      <a16:colId xmlns:a16="http://schemas.microsoft.com/office/drawing/2014/main" val="20002"/>
                    </a:ext>
                  </a:extLst>
                </a:gridCol>
              </a:tblGrid>
              <a:tr h="45613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cs typeface="Arial" charset="0"/>
                        </a:rPr>
                        <a:t>Functions</a:t>
                      </a:r>
                      <a:endParaRPr kumimoji="0" lang="ru-RU"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cs typeface="Arial" charset="0"/>
                        </a:rPr>
                        <a:t>1090 ES/additional datalinks</a:t>
                      </a:r>
                      <a:endParaRPr kumimoji="0" lang="ru-RU"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34" charset="0"/>
                          <a:cs typeface="Arial" charset="0"/>
                        </a:rPr>
                        <a:t>VDL-4</a:t>
                      </a:r>
                      <a:endParaRPr kumimoji="0" lang="ru-RU" sz="1600" b="1" i="0" u="none" strike="noStrike" cap="none" normalizeH="0" baseline="0">
                        <a:ln>
                          <a:noFill/>
                        </a:ln>
                        <a:solidFill>
                          <a:srgbClr val="FFFFFF"/>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47217">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cs typeface="Arial" charset="0"/>
                        </a:rPr>
                        <a:t>ADS-B Out</a:t>
                      </a:r>
                      <a:endParaRPr kumimoji="0" lang="ru-RU"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pitchFamily="34" charset="0"/>
                          <a:cs typeface="Arial" charset="0"/>
                        </a:rPr>
                        <a:t>Yes; saturation under heavy traffic, no guarantee</a:t>
                      </a:r>
                      <a:endParaRPr kumimoji="0" lang="ru-RU" sz="16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pitchFamily="34" charset="0"/>
                          <a:cs typeface="Arial" charset="0"/>
                        </a:rPr>
                        <a:t>Yes</a:t>
                      </a:r>
                      <a:endParaRPr kumimoji="0" lang="ru-RU" sz="16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r h="496174">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cs typeface="Arial" charset="0"/>
                        </a:rPr>
                        <a:t>ADS-B In</a:t>
                      </a:r>
                      <a:endParaRPr kumimoji="0" lang="ru-RU"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sz="1600" b="0" i="0" u="none" strike="noStrike" cap="none" normalizeH="0" baseline="0" dirty="0">
                          <a:ln>
                            <a:noFill/>
                          </a:ln>
                          <a:solidFill>
                            <a:srgbClr val="000000"/>
                          </a:solidFill>
                          <a:effectLst/>
                          <a:latin typeface="Calibri" pitchFamily="34" charset="0"/>
                          <a:cs typeface="Arial" charset="0"/>
                        </a:rPr>
                        <a:t>In principal Yes, but in </a:t>
                      </a:r>
                      <a:r>
                        <a:rPr kumimoji="0" lang="en-US" sz="1600" b="0" i="0" u="none" strike="noStrike" cap="none" normalizeH="0" baseline="0" dirty="0" err="1">
                          <a:ln>
                            <a:noFill/>
                          </a:ln>
                          <a:solidFill>
                            <a:srgbClr val="000000"/>
                          </a:solidFill>
                          <a:effectLst/>
                          <a:latin typeface="Calibri" pitchFamily="34" charset="0"/>
                          <a:cs typeface="Arial" charset="0"/>
                        </a:rPr>
                        <a:t>NextGen</a:t>
                      </a:r>
                      <a:r>
                        <a:rPr kumimoji="0" lang="ru-RU" sz="1600" b="0" i="0" u="none" strike="noStrike" cap="none" normalizeH="0" baseline="0" dirty="0">
                          <a:ln>
                            <a:noFill/>
                          </a:ln>
                          <a:solidFill>
                            <a:srgbClr val="000000"/>
                          </a:solidFill>
                          <a:effectLst/>
                          <a:latin typeface="Calibri" pitchFamily="34" charset="0"/>
                          <a:cs typeface="Arial" charset="0"/>
                        </a:rPr>
                        <a:t> </a:t>
                      </a:r>
                      <a:r>
                        <a:rPr kumimoji="0" lang="en-US" sz="1600" b="0" i="0" u="none" strike="noStrike" cap="none" normalizeH="0" baseline="0" dirty="0">
                          <a:ln>
                            <a:noFill/>
                          </a:ln>
                          <a:solidFill>
                            <a:srgbClr val="000000"/>
                          </a:solidFill>
                          <a:effectLst/>
                          <a:latin typeface="Calibri" pitchFamily="34" charset="0"/>
                          <a:cs typeface="Arial" charset="0"/>
                        </a:rPr>
                        <a:t>and</a:t>
                      </a:r>
                      <a:r>
                        <a:rPr kumimoji="0" lang="ru-RU" sz="1600" b="0" i="0" u="none" strike="noStrike" cap="none" normalizeH="0" baseline="0" dirty="0">
                          <a:ln>
                            <a:noFill/>
                          </a:ln>
                          <a:solidFill>
                            <a:srgbClr val="000000"/>
                          </a:solidFill>
                          <a:effectLst/>
                          <a:latin typeface="Calibri" pitchFamily="34" charset="0"/>
                          <a:cs typeface="Arial" charset="0"/>
                        </a:rPr>
                        <a:t> </a:t>
                      </a:r>
                      <a:r>
                        <a:rPr kumimoji="0" lang="en-US" sz="1600" b="0" i="0" u="none" strike="noStrike" cap="none" normalizeH="0" baseline="0" dirty="0">
                          <a:ln>
                            <a:noFill/>
                          </a:ln>
                          <a:solidFill>
                            <a:srgbClr val="000000"/>
                          </a:solidFill>
                          <a:effectLst/>
                          <a:latin typeface="Calibri" pitchFamily="34" charset="0"/>
                          <a:cs typeface="Arial" charset="0"/>
                        </a:rPr>
                        <a:t>SESAR</a:t>
                      </a:r>
                      <a:r>
                        <a:rPr kumimoji="0" lang="ru-RU" sz="1600" b="0" i="0" u="none" strike="noStrike" cap="none" normalizeH="0" baseline="0" dirty="0">
                          <a:ln>
                            <a:noFill/>
                          </a:ln>
                          <a:solidFill>
                            <a:srgbClr val="000000"/>
                          </a:solidFill>
                          <a:effectLst/>
                          <a:latin typeface="Calibri" pitchFamily="34" charset="0"/>
                          <a:cs typeface="Arial" charset="0"/>
                        </a:rPr>
                        <a:t> </a:t>
                      </a:r>
                      <a:r>
                        <a:rPr kumimoji="0" lang="en-US" sz="1600" b="0" i="0" u="none" strike="noStrike" cap="none" normalizeH="0" baseline="0" dirty="0">
                          <a:ln>
                            <a:noFill/>
                          </a:ln>
                          <a:solidFill>
                            <a:srgbClr val="000000"/>
                          </a:solidFill>
                          <a:effectLst/>
                          <a:latin typeface="Calibri" pitchFamily="34" charset="0"/>
                          <a:cs typeface="Arial" charset="0"/>
                        </a:rPr>
                        <a:t>is not included</a:t>
                      </a:r>
                      <a:endParaRPr kumimoji="0" lang="ru-RU" sz="16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pitchFamily="34" charset="0"/>
                          <a:cs typeface="Arial" charset="0"/>
                        </a:rPr>
                        <a:t>Yes</a:t>
                      </a:r>
                      <a:endParaRPr kumimoji="0" lang="ru-RU" sz="16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2"/>
                  </a:ext>
                </a:extLst>
              </a:tr>
              <a:tr h="545277">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cs typeface="Arial" charset="0"/>
                        </a:rPr>
                        <a:t>TIS-B</a:t>
                      </a:r>
                      <a:endParaRPr kumimoji="0" lang="ru-RU"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pitchFamily="34" charset="0"/>
                          <a:cs typeface="Arial" charset="0"/>
                        </a:rPr>
                        <a:t>In principal Yes, but see ADS-B In</a:t>
                      </a:r>
                      <a:endParaRPr kumimoji="0" lang="ru-RU" sz="16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pitchFamily="34" charset="0"/>
                          <a:cs typeface="Arial" charset="0"/>
                        </a:rPr>
                        <a:t>Yes</a:t>
                      </a:r>
                      <a:endParaRPr kumimoji="0" lang="ru-RU" sz="16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3"/>
                  </a:ext>
                </a:extLst>
              </a:tr>
              <a:tr h="698912">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rPr>
                        <a:t>Search and Rescue</a:t>
                      </a:r>
                      <a:endParaRPr kumimoji="0" lang="ru-RU"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pitchFamily="34" charset="0"/>
                          <a:ea typeface="Calibri" pitchFamily="34" charset="0"/>
                          <a:cs typeface="Times New Roman" pitchFamily="18" charset="0"/>
                        </a:rPr>
                        <a:t>See ADS-B In</a:t>
                      </a:r>
                      <a:endParaRPr kumimoji="0" lang="ru-RU" sz="16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pitchFamily="34" charset="0"/>
                          <a:cs typeface="Arial" charset="0"/>
                        </a:rPr>
                        <a:t>Yes, approved by Russian CAA</a:t>
                      </a:r>
                      <a:endParaRPr kumimoji="0" lang="ru-RU" sz="16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4"/>
                  </a:ext>
                </a:extLst>
              </a:tr>
              <a:tr h="551895">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600" b="1" i="0" u="none" strike="noStrike" cap="none" normalizeH="0" baseline="0" dirty="0">
                          <a:ln>
                            <a:noFill/>
                          </a:ln>
                          <a:solidFill>
                            <a:srgbClr val="FFFFFF"/>
                          </a:solidFill>
                          <a:effectLst/>
                          <a:latin typeface="Calibri" pitchFamily="34" charset="0"/>
                          <a:cs typeface="Arial" charset="0"/>
                        </a:rPr>
                        <a:t>Point-to-point </a:t>
                      </a:r>
                      <a:r>
                        <a:rPr kumimoji="0" lang="en-US" sz="1600" b="1" i="0" u="none" strike="noStrike" cap="none" normalizeH="0" baseline="0" dirty="0" err="1">
                          <a:ln>
                            <a:noFill/>
                          </a:ln>
                          <a:solidFill>
                            <a:srgbClr val="FFFFFF"/>
                          </a:solidFill>
                          <a:effectLst/>
                          <a:latin typeface="Calibri" pitchFamily="34" charset="0"/>
                          <a:cs typeface="Arial" charset="0"/>
                        </a:rPr>
                        <a:t>comms</a:t>
                      </a:r>
                      <a:r>
                        <a:rPr kumimoji="0" lang="en-US" sz="1600" b="1" i="0" u="none" strike="noStrike" cap="none" normalizeH="0" baseline="0" dirty="0">
                          <a:ln>
                            <a:noFill/>
                          </a:ln>
                          <a:solidFill>
                            <a:srgbClr val="FFFFFF"/>
                          </a:solidFill>
                          <a:effectLst/>
                          <a:latin typeface="Calibri" pitchFamily="34" charset="0"/>
                          <a:cs typeface="Arial" charset="0"/>
                        </a:rPr>
                        <a:t>: CPDLC, ADS-C, AOC</a:t>
                      </a:r>
                      <a:endParaRPr kumimoji="0" lang="ru-RU"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pitchFamily="34" charset="0"/>
                          <a:cs typeface="Arial" charset="0"/>
                        </a:rPr>
                        <a:t>VDL-2</a:t>
                      </a:r>
                      <a:r>
                        <a:rPr kumimoji="0" lang="ru-RU" sz="1600" b="0" i="0" u="none" strike="noStrike" cap="none" normalizeH="0" baseline="0" dirty="0">
                          <a:ln>
                            <a:noFill/>
                          </a:ln>
                          <a:solidFill>
                            <a:srgbClr val="000000"/>
                          </a:solidFill>
                          <a:effectLst/>
                          <a:latin typeface="Calibri" pitchFamily="34" charset="0"/>
                          <a:cs typeface="Arial" charset="0"/>
                        </a:rPr>
                        <a:t>, </a:t>
                      </a:r>
                      <a:r>
                        <a:rPr kumimoji="0" lang="en-US" sz="1600" b="0" i="0" u="none" strike="noStrike" cap="none" normalizeH="0" baseline="0" dirty="0">
                          <a:ln>
                            <a:noFill/>
                          </a:ln>
                          <a:solidFill>
                            <a:srgbClr val="000000"/>
                          </a:solidFill>
                          <a:effectLst/>
                          <a:latin typeface="Calibri" pitchFamily="34" charset="0"/>
                          <a:cs typeface="Arial" charset="0"/>
                        </a:rPr>
                        <a:t>full confusion in Europe, implementation plans are remarkably drifted</a:t>
                      </a:r>
                      <a:endParaRPr kumimoji="0" lang="ru-RU" sz="16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a:ln>
                            <a:noFill/>
                          </a:ln>
                          <a:solidFill>
                            <a:srgbClr val="000000"/>
                          </a:solidFill>
                          <a:effectLst/>
                          <a:latin typeface="Calibri" pitchFamily="34" charset="0"/>
                          <a:cs typeface="Arial"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pitchFamily="34" charset="0"/>
                          <a:cs typeface="Arial" charset="0"/>
                        </a:rPr>
                        <a:t>Yes</a:t>
                      </a:r>
                      <a:endParaRPr kumimoji="0" lang="ru-RU" sz="16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5"/>
                  </a:ext>
                </a:extLst>
              </a:tr>
              <a:tr h="527030">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cs typeface="Arial" charset="0"/>
                        </a:rPr>
                        <a:t>DGNSS: integrity + differential corrections</a:t>
                      </a:r>
                      <a:endParaRPr kumimoji="0" lang="ru-RU"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pitchFamily="34" charset="0"/>
                          <a:cs typeface="Arial" charset="0"/>
                        </a:rPr>
                        <a:t>VDB</a:t>
                      </a:r>
                      <a:endParaRPr kumimoji="0" lang="ru-RU" sz="16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pitchFamily="34" charset="0"/>
                          <a:cs typeface="Arial" charset="0"/>
                        </a:rPr>
                        <a:t>Yes</a:t>
                      </a:r>
                      <a:endParaRPr kumimoji="0" lang="ru-RU" sz="16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6"/>
                  </a:ext>
                </a:extLst>
              </a:tr>
              <a:tr h="311953">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cs typeface="Arial" charset="0"/>
                        </a:rPr>
                        <a:t>A</a:t>
                      </a:r>
                      <a:r>
                        <a:rPr kumimoji="0" lang="ru-RU" sz="1600" b="1" i="0" u="none" strike="noStrike" cap="none" normalizeH="0" baseline="0" dirty="0">
                          <a:ln>
                            <a:noFill/>
                          </a:ln>
                          <a:solidFill>
                            <a:srgbClr val="FFFFFF"/>
                          </a:solidFill>
                          <a:effectLst/>
                          <a:latin typeface="Calibri" pitchFamily="34" charset="0"/>
                          <a:cs typeface="Arial" charset="0"/>
                        </a:rPr>
                        <a:t>-</a:t>
                      </a:r>
                      <a:r>
                        <a:rPr kumimoji="0" lang="en-US" sz="1600" b="1" i="0" u="none" strike="noStrike" cap="none" normalizeH="0" baseline="0" dirty="0">
                          <a:ln>
                            <a:noFill/>
                          </a:ln>
                          <a:solidFill>
                            <a:srgbClr val="FFFFFF"/>
                          </a:solidFill>
                          <a:effectLst/>
                          <a:latin typeface="Calibri" pitchFamily="34" charset="0"/>
                          <a:cs typeface="Arial" charset="0"/>
                        </a:rPr>
                        <a:t>SMGCS</a:t>
                      </a:r>
                      <a:endParaRPr kumimoji="0" lang="ru-RU"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pitchFamily="34" charset="0"/>
                          <a:cs typeface="Arial" charset="0"/>
                        </a:rPr>
                        <a:t>AeroMax</a:t>
                      </a:r>
                      <a:endParaRPr kumimoji="0" lang="ru-RU" sz="16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pitchFamily="34" charset="0"/>
                          <a:cs typeface="Arial" charset="0"/>
                        </a:rPr>
                        <a:t>Yes</a:t>
                      </a:r>
                      <a:endParaRPr kumimoji="0" lang="ru-RU" sz="16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7"/>
                  </a:ext>
                </a:extLst>
              </a:tr>
              <a:tr h="389486">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cs typeface="Arial" charset="0"/>
                        </a:rPr>
                        <a:t>FIS</a:t>
                      </a:r>
                      <a:r>
                        <a:rPr kumimoji="0" lang="ru-RU" sz="1600" b="1" i="0" u="none" strike="noStrike" cap="none" normalizeH="0" baseline="0" dirty="0">
                          <a:ln>
                            <a:noFill/>
                          </a:ln>
                          <a:solidFill>
                            <a:srgbClr val="FFFFFF"/>
                          </a:solidFill>
                          <a:effectLst/>
                          <a:latin typeface="Calibri" pitchFamily="34" charset="0"/>
                          <a:cs typeface="Arial" charset="0"/>
                        </a:rPr>
                        <a:t>-</a:t>
                      </a:r>
                      <a:r>
                        <a:rPr kumimoji="0" lang="en-US" sz="1600" b="1" i="0" u="none" strike="noStrike" cap="none" normalizeH="0" baseline="0" dirty="0">
                          <a:ln>
                            <a:noFill/>
                          </a:ln>
                          <a:solidFill>
                            <a:srgbClr val="FFFFFF"/>
                          </a:solidFill>
                          <a:effectLst/>
                          <a:latin typeface="Calibri" pitchFamily="34" charset="0"/>
                          <a:cs typeface="Arial" charset="0"/>
                        </a:rPr>
                        <a:t>B</a:t>
                      </a:r>
                      <a:endParaRPr kumimoji="0" lang="ru-RU"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pitchFamily="34" charset="0"/>
                          <a:cs typeface="Arial" charset="0"/>
                        </a:rPr>
                        <a:t>Under FAA concept in principal </a:t>
                      </a:r>
                      <a:r>
                        <a:rPr kumimoji="0" lang="en-US" sz="1600" b="1" i="0" u="none" strike="noStrike" cap="none" normalizeH="0" baseline="0" dirty="0">
                          <a:ln>
                            <a:noFill/>
                          </a:ln>
                          <a:solidFill>
                            <a:srgbClr val="FF0000"/>
                          </a:solidFill>
                          <a:effectLst/>
                          <a:latin typeface="Calibri" pitchFamily="34" charset="0"/>
                          <a:cs typeface="Arial" charset="0"/>
                        </a:rPr>
                        <a:t>No</a:t>
                      </a:r>
                      <a:endParaRPr kumimoji="0" lang="ru-RU" sz="16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Calibri" pitchFamily="34" charset="0"/>
                          <a:cs typeface="Arial" charset="0"/>
                        </a:rPr>
                        <a:t>Yes</a:t>
                      </a:r>
                      <a:endParaRPr kumimoji="0" lang="ru-RU" sz="16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49364" marR="493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8"/>
                  </a:ext>
                </a:extLst>
              </a:tr>
            </a:tbl>
          </a:graphicData>
        </a:graphic>
      </p:graphicFrame>
      <p:sp>
        <p:nvSpPr>
          <p:cNvPr id="3" name="Дата 2"/>
          <p:cNvSpPr>
            <a:spLocks noGrp="1"/>
          </p:cNvSpPr>
          <p:nvPr>
            <p:ph type="dt" sz="quarter" idx="10"/>
          </p:nvPr>
        </p:nvSpPr>
        <p:spPr>
          <a:xfrm>
            <a:off x="971550" y="6424613"/>
            <a:ext cx="2057400" cy="365125"/>
          </a:xfrm>
        </p:spPr>
        <p:txBody>
          <a:bodyPr/>
          <a:lstStyle/>
          <a:p>
            <a:pPr>
              <a:defRPr/>
            </a:pPr>
            <a:r>
              <a:rPr lang="ru-RU"/>
              <a:t>4.04.2017</a:t>
            </a:r>
          </a:p>
        </p:txBody>
      </p:sp>
      <p:sp>
        <p:nvSpPr>
          <p:cNvPr id="6" name="Номер слайда 5"/>
          <p:cNvSpPr>
            <a:spLocks noGrp="1"/>
          </p:cNvSpPr>
          <p:nvPr>
            <p:ph type="sldNum" sz="quarter" idx="12"/>
          </p:nvPr>
        </p:nvSpPr>
        <p:spPr/>
        <p:txBody>
          <a:bodyPr/>
          <a:lstStyle/>
          <a:p>
            <a:pPr>
              <a:defRPr/>
            </a:pPr>
            <a:fld id="{52306C14-5119-40D8-8ECA-051A02A02C19}" type="slidenum">
              <a:rPr lang="ru-RU"/>
              <a:pPr>
                <a:defRPr/>
              </a:pPr>
              <a:t>19</a:t>
            </a:fld>
            <a:endParaRPr lang="ru-RU"/>
          </a:p>
        </p:txBody>
      </p:sp>
      <p:sp>
        <p:nvSpPr>
          <p:cNvPr id="58414" name="TextBox 6"/>
          <p:cNvSpPr txBox="1">
            <a:spLocks noChangeArrowheads="1"/>
          </p:cNvSpPr>
          <p:nvPr/>
        </p:nvSpPr>
        <p:spPr bwMode="auto">
          <a:xfrm>
            <a:off x="663575" y="5803377"/>
            <a:ext cx="8148638" cy="461665"/>
          </a:xfrm>
          <a:prstGeom prst="rect">
            <a:avLst/>
          </a:prstGeom>
          <a:noFill/>
          <a:ln w="9525">
            <a:noFill/>
            <a:miter lim="800000"/>
            <a:headEnd/>
            <a:tailEnd/>
          </a:ln>
        </p:spPr>
        <p:txBody>
          <a:bodyPr>
            <a:spAutoFit/>
          </a:bodyPr>
          <a:lstStyle/>
          <a:p>
            <a:r>
              <a:rPr lang="en-US" sz="2400" b="1" dirty="0">
                <a:solidFill>
                  <a:srgbClr val="FFFF00"/>
                </a:solidFill>
                <a:latin typeface="Calibri" pitchFamily="34" charset="0"/>
              </a:rPr>
              <a:t>All data exchange through datalinks must be </a:t>
            </a:r>
            <a:r>
              <a:rPr lang="en-US" sz="2400" b="1" dirty="0" err="1">
                <a:solidFill>
                  <a:srgbClr val="FFFF00"/>
                </a:solidFill>
                <a:latin typeface="Calibri" pitchFamily="34" charset="0"/>
              </a:rPr>
              <a:t>cyberprotected</a:t>
            </a:r>
            <a:endParaRPr lang="ru-RU" sz="2400" b="1" dirty="0">
              <a:solidFill>
                <a:srgbClr val="FFFF00"/>
              </a:solidFill>
              <a:latin typeface="Calibri" pitchFamily="34" charset="0"/>
            </a:endParaRPr>
          </a:p>
        </p:txBody>
      </p:sp>
      <p:sp>
        <p:nvSpPr>
          <p:cNvPr id="2" name="Нижний колонтитул 1"/>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a:xfrm>
            <a:off x="628650" y="6350"/>
            <a:ext cx="7886700" cy="1325563"/>
          </a:xfrm>
        </p:spPr>
        <p:txBody>
          <a:bodyPr/>
          <a:lstStyle/>
          <a:p>
            <a:pPr algn="ctr" eaLnBrk="1" hangingPunct="1"/>
            <a:r>
              <a:rPr lang="en-US">
                <a:solidFill>
                  <a:srgbClr val="FFFF00"/>
                </a:solidFill>
              </a:rPr>
              <a:t>Subject Matter</a:t>
            </a:r>
            <a:r>
              <a:rPr lang="ru-RU">
                <a:solidFill>
                  <a:srgbClr val="FFFF00"/>
                </a:solidFill>
              </a:rPr>
              <a:t> </a:t>
            </a:r>
            <a:endParaRPr lang="en-US">
              <a:solidFill>
                <a:srgbClr val="FFFF00"/>
              </a:solidFill>
            </a:endParaRPr>
          </a:p>
        </p:txBody>
      </p:sp>
      <p:sp>
        <p:nvSpPr>
          <p:cNvPr id="3" name="Содержимое 2"/>
          <p:cNvSpPr>
            <a:spLocks noGrp="1"/>
          </p:cNvSpPr>
          <p:nvPr>
            <p:ph idx="1"/>
          </p:nvPr>
        </p:nvSpPr>
        <p:spPr>
          <a:xfrm>
            <a:off x="286871" y="1287463"/>
            <a:ext cx="8597153" cy="4808537"/>
          </a:xfrm>
        </p:spPr>
        <p:txBody>
          <a:bodyPr>
            <a:noAutofit/>
          </a:bodyPr>
          <a:lstStyle/>
          <a:p>
            <a:r>
              <a:rPr lang="en-US" sz="3200" dirty="0">
                <a:solidFill>
                  <a:schemeClr val="bg1"/>
                </a:solidFill>
              </a:rPr>
              <a:t>Here we consider cyber security issues concerning cyber threats to critical aviation systems of </a:t>
            </a:r>
            <a:r>
              <a:rPr lang="en-US" sz="3200" b="1" dirty="0">
                <a:solidFill>
                  <a:schemeClr val="bg1"/>
                </a:solidFill>
              </a:rPr>
              <a:t>Information and Communications Technologies </a:t>
            </a:r>
            <a:r>
              <a:rPr lang="en-US" sz="3200" dirty="0">
                <a:solidFill>
                  <a:schemeClr val="bg1"/>
                </a:solidFill>
              </a:rPr>
              <a:t>(</a:t>
            </a:r>
            <a:r>
              <a:rPr lang="en-US" sz="3200" b="1" dirty="0">
                <a:solidFill>
                  <a:schemeClr val="bg1"/>
                </a:solidFill>
              </a:rPr>
              <a:t>ICT</a:t>
            </a:r>
            <a:r>
              <a:rPr lang="en-US" sz="3200" dirty="0">
                <a:solidFill>
                  <a:schemeClr val="bg1"/>
                </a:solidFill>
              </a:rPr>
              <a:t>) according to Doc 8973 </a:t>
            </a:r>
            <a:r>
              <a:rPr lang="en-US" sz="3200" i="1" dirty="0">
                <a:solidFill>
                  <a:schemeClr val="bg1"/>
                </a:solidFill>
              </a:rPr>
              <a:t>Aviation</a:t>
            </a:r>
            <a:r>
              <a:rPr lang="en-US" sz="3200" dirty="0">
                <a:solidFill>
                  <a:schemeClr val="bg1"/>
                </a:solidFill>
              </a:rPr>
              <a:t> </a:t>
            </a:r>
            <a:r>
              <a:rPr lang="en-US" sz="3200" i="1" dirty="0">
                <a:solidFill>
                  <a:schemeClr val="bg1"/>
                </a:solidFill>
              </a:rPr>
              <a:t>Security Manual </a:t>
            </a:r>
            <a:r>
              <a:rPr lang="en-US" sz="3200" dirty="0">
                <a:solidFill>
                  <a:schemeClr val="bg1"/>
                </a:solidFill>
              </a:rPr>
              <a:t>Chapter </a:t>
            </a:r>
            <a:r>
              <a:rPr lang="ru-RU" sz="3200" dirty="0">
                <a:solidFill>
                  <a:schemeClr val="bg1"/>
                </a:solidFill>
              </a:rPr>
              <a:t>18 </a:t>
            </a:r>
            <a:r>
              <a:rPr lang="en-US" sz="3200" dirty="0">
                <a:solidFill>
                  <a:schemeClr val="bg1"/>
                </a:solidFill>
              </a:rPr>
              <a:t>and Doc</a:t>
            </a:r>
            <a:r>
              <a:rPr lang="ru-RU" sz="3200" dirty="0">
                <a:solidFill>
                  <a:schemeClr val="bg1"/>
                </a:solidFill>
              </a:rPr>
              <a:t> 9985</a:t>
            </a:r>
            <a:r>
              <a:rPr lang="en-US" sz="3200" dirty="0">
                <a:solidFill>
                  <a:schemeClr val="bg1"/>
                </a:solidFill>
              </a:rPr>
              <a:t> </a:t>
            </a:r>
            <a:r>
              <a:rPr lang="en-US" sz="3200" i="1" dirty="0">
                <a:solidFill>
                  <a:schemeClr val="bg1"/>
                </a:solidFill>
              </a:rPr>
              <a:t>Air Traffic Management    Security Manual </a:t>
            </a:r>
            <a:r>
              <a:rPr lang="en-US" sz="3200" dirty="0">
                <a:solidFill>
                  <a:schemeClr val="bg1"/>
                </a:solidFill>
              </a:rPr>
              <a:t>Part 1 Chapter 5 and Appendixes B and C </a:t>
            </a:r>
            <a:r>
              <a:rPr lang="en-US" sz="3200" i="1" dirty="0">
                <a:solidFill>
                  <a:schemeClr val="bg1"/>
                </a:solidFill>
              </a:rPr>
              <a:t>, </a:t>
            </a:r>
            <a:r>
              <a:rPr lang="en-US" sz="3200" dirty="0">
                <a:solidFill>
                  <a:schemeClr val="bg1"/>
                </a:solidFill>
              </a:rPr>
              <a:t>that is</a:t>
            </a:r>
            <a:r>
              <a:rPr lang="ru-RU" sz="3200" dirty="0">
                <a:solidFill>
                  <a:schemeClr val="bg1"/>
                </a:solidFill>
              </a:rPr>
              <a:t>:</a:t>
            </a:r>
          </a:p>
          <a:p>
            <a:pPr eaLnBrk="1" hangingPunct="1">
              <a:lnSpc>
                <a:spcPct val="80000"/>
              </a:lnSpc>
            </a:pPr>
            <a:r>
              <a:rPr lang="en-US" sz="3200" dirty="0">
                <a:solidFill>
                  <a:schemeClr val="bg1"/>
                </a:solidFill>
              </a:rPr>
              <a:t>ICT cyber security</a:t>
            </a:r>
            <a:r>
              <a:rPr lang="ru-RU" sz="3200" dirty="0">
                <a:solidFill>
                  <a:schemeClr val="bg1"/>
                </a:solidFill>
              </a:rPr>
              <a:t>, </a:t>
            </a:r>
            <a:r>
              <a:rPr lang="en-US" sz="3200" dirty="0">
                <a:solidFill>
                  <a:schemeClr val="bg1"/>
                </a:solidFill>
              </a:rPr>
              <a:t>associated with the interaction of aircraft with ATC system and airspace users in case of possible unintentional errors and deliberate cyber attacks on ICT.</a:t>
            </a:r>
            <a:r>
              <a:rPr lang="ru-RU" sz="3200" dirty="0">
                <a:solidFill>
                  <a:schemeClr val="bg1"/>
                </a:solidFill>
              </a:rPr>
              <a:t> </a:t>
            </a:r>
            <a:endParaRPr lang="en-US" sz="3200" dirty="0">
              <a:solidFill>
                <a:schemeClr val="bg1"/>
              </a:solidFill>
            </a:endParaRPr>
          </a:p>
        </p:txBody>
      </p:sp>
      <p:sp>
        <p:nvSpPr>
          <p:cNvPr id="4" name="Дата 3"/>
          <p:cNvSpPr>
            <a:spLocks noGrp="1"/>
          </p:cNvSpPr>
          <p:nvPr>
            <p:ph type="dt" sz="quarter" idx="10"/>
          </p:nvPr>
        </p:nvSpPr>
        <p:spPr/>
        <p:txBody>
          <a:bodyPr/>
          <a:lstStyle/>
          <a:p>
            <a:pPr>
              <a:defRPr/>
            </a:pPr>
            <a:r>
              <a:rPr lang="ru-RU"/>
              <a:t>4.04.2017</a:t>
            </a:r>
            <a:endParaRPr lang="ru-RU" dirty="0"/>
          </a:p>
        </p:txBody>
      </p:sp>
      <p:sp>
        <p:nvSpPr>
          <p:cNvPr id="6" name="Номер слайда 5"/>
          <p:cNvSpPr>
            <a:spLocks noGrp="1"/>
          </p:cNvSpPr>
          <p:nvPr>
            <p:ph type="sldNum" sz="quarter" idx="12"/>
          </p:nvPr>
        </p:nvSpPr>
        <p:spPr/>
        <p:txBody>
          <a:bodyPr/>
          <a:lstStyle/>
          <a:p>
            <a:pPr>
              <a:defRPr/>
            </a:pPr>
            <a:fld id="{DCFFBA99-AFFB-4022-8139-F1791B88AEBD}" type="slidenum">
              <a:rPr lang="ru-RU"/>
              <a:pPr>
                <a:defRPr/>
              </a:pPr>
              <a:t>2</a:t>
            </a:fld>
            <a:endParaRPr lang="ru-RU" dirty="0"/>
          </a:p>
        </p:txBody>
      </p:sp>
      <p:sp>
        <p:nvSpPr>
          <p:cNvPr id="2" name="Нижний колонтитул 1"/>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4118" y="365125"/>
            <a:ext cx="8659906" cy="1325563"/>
          </a:xfrm>
        </p:spPr>
        <p:txBody>
          <a:bodyPr rtlCol="0">
            <a:normAutofit/>
          </a:bodyPr>
          <a:lstStyle/>
          <a:p>
            <a:pPr algn="ctr" eaLnBrk="1" fontAlgn="auto" hangingPunct="1">
              <a:spcAft>
                <a:spcPts val="0"/>
              </a:spcAft>
              <a:defRPr/>
            </a:pPr>
            <a:r>
              <a:rPr lang="en-US" sz="2700" dirty="0">
                <a:solidFill>
                  <a:srgbClr val="FFFF00"/>
                </a:solidFill>
              </a:rPr>
              <a:t>Self-organizing Airborne Network (SOAN),</a:t>
            </a:r>
            <a:br>
              <a:rPr lang="en-US" sz="2700" dirty="0">
                <a:solidFill>
                  <a:srgbClr val="FFFF00"/>
                </a:solidFill>
              </a:rPr>
            </a:br>
            <a:r>
              <a:rPr lang="en-US" sz="2700" dirty="0">
                <a:solidFill>
                  <a:srgbClr val="FFFF00"/>
                </a:solidFill>
              </a:rPr>
              <a:t>providing full cybersecurity and additional ATS  functions</a:t>
            </a:r>
            <a:endParaRPr lang="ru-RU" sz="2700" dirty="0">
              <a:solidFill>
                <a:srgbClr val="FFFF00"/>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1400503536"/>
              </p:ext>
            </p:extLst>
          </p:nvPr>
        </p:nvGraphicFramePr>
        <p:xfrm>
          <a:off x="484188" y="1801813"/>
          <a:ext cx="8139953" cy="4554445"/>
        </p:xfrm>
        <a:graphic>
          <a:graphicData uri="http://schemas.openxmlformats.org/drawingml/2006/table">
            <a:tbl>
              <a:tblPr firstRow="1" bandRow="1">
                <a:tableStyleId>{5C22544A-7EE6-4342-B048-85BDC9FD1C3A}</a:tableStyleId>
              </a:tblPr>
              <a:tblGrid>
                <a:gridCol w="2676798">
                  <a:extLst>
                    <a:ext uri="{9D8B030D-6E8A-4147-A177-3AD203B41FA5}">
                      <a16:colId xmlns:a16="http://schemas.microsoft.com/office/drawing/2014/main" val="20000"/>
                    </a:ext>
                  </a:extLst>
                </a:gridCol>
                <a:gridCol w="2435773">
                  <a:extLst>
                    <a:ext uri="{9D8B030D-6E8A-4147-A177-3AD203B41FA5}">
                      <a16:colId xmlns:a16="http://schemas.microsoft.com/office/drawing/2014/main" val="20001"/>
                    </a:ext>
                  </a:extLst>
                </a:gridCol>
                <a:gridCol w="3027382">
                  <a:extLst>
                    <a:ext uri="{9D8B030D-6E8A-4147-A177-3AD203B41FA5}">
                      <a16:colId xmlns:a16="http://schemas.microsoft.com/office/drawing/2014/main" val="20002"/>
                    </a:ext>
                  </a:extLst>
                </a:gridCol>
              </a:tblGrid>
              <a:tr h="1423888">
                <a:tc>
                  <a:txBody>
                    <a:bodyPr/>
                    <a:lstStyle/>
                    <a:p>
                      <a:pPr algn="ctr"/>
                      <a:endParaRPr lang="ru-RU" sz="2100" dirty="0"/>
                    </a:p>
                    <a:p>
                      <a:pPr algn="ctr"/>
                      <a:r>
                        <a:rPr lang="en-US" sz="2100" dirty="0"/>
                        <a:t>Subject</a:t>
                      </a:r>
                      <a:endParaRPr lang="ru-RU" sz="2100" dirty="0"/>
                    </a:p>
                  </a:txBody>
                  <a:tcPr marL="68580" marR="68580" marT="34290" marB="34290"/>
                </a:tc>
                <a:tc>
                  <a:txBody>
                    <a:bodyPr/>
                    <a:lstStyle/>
                    <a:p>
                      <a:pPr algn="ctr"/>
                      <a:endParaRPr lang="en-US" sz="2100" dirty="0"/>
                    </a:p>
                    <a:p>
                      <a:pPr algn="ctr"/>
                      <a:r>
                        <a:rPr lang="ru-RU" sz="2100" dirty="0"/>
                        <a:t>1090 </a:t>
                      </a:r>
                      <a:r>
                        <a:rPr lang="en-US" sz="2100" dirty="0"/>
                        <a:t>ES</a:t>
                      </a:r>
                      <a:endParaRPr lang="ru-RU" sz="2100" dirty="0"/>
                    </a:p>
                  </a:txBody>
                  <a:tcPr marL="68580" marR="68580" marT="34290" marB="34290"/>
                </a:tc>
                <a:tc>
                  <a:txBody>
                    <a:bodyPr/>
                    <a:lstStyle/>
                    <a:p>
                      <a:pPr algn="ctr"/>
                      <a:endParaRPr lang="en-US" sz="2100" dirty="0"/>
                    </a:p>
                    <a:p>
                      <a:pPr algn="ctr"/>
                      <a:r>
                        <a:rPr lang="en-US" sz="2100" dirty="0"/>
                        <a:t>VDL-4</a:t>
                      </a:r>
                      <a:endParaRPr lang="ru-RU" sz="2100" dirty="0"/>
                    </a:p>
                  </a:txBody>
                  <a:tcPr marL="68580" marR="68580" marT="34290" marB="34290"/>
                </a:tc>
                <a:extLst>
                  <a:ext uri="{0D108BD9-81ED-4DB2-BD59-A6C34878D82A}">
                    <a16:rowId xmlns:a16="http://schemas.microsoft.com/office/drawing/2014/main" val="10000"/>
                  </a:ext>
                </a:extLst>
              </a:tr>
              <a:tr h="3130557">
                <a:tc>
                  <a:txBody>
                    <a:bodyPr/>
                    <a:lstStyle/>
                    <a:p>
                      <a:r>
                        <a:rPr lang="en-US" sz="2400" dirty="0"/>
                        <a:t>Capability to create and function SOAN with</a:t>
                      </a:r>
                      <a:r>
                        <a:rPr lang="en-US" sz="2400" baseline="0" dirty="0"/>
                        <a:t> full provision of cybersecurity and numerous set of air navigation services</a:t>
                      </a:r>
                      <a:endParaRPr lang="ru-RU" sz="2400" dirty="0"/>
                    </a:p>
                  </a:txBody>
                  <a:tcPr marL="68580" marR="68580" marT="34290" marB="34290"/>
                </a:tc>
                <a:tc>
                  <a:txBody>
                    <a:bodyPr/>
                    <a:lstStyle/>
                    <a:p>
                      <a:pPr algn="ctr"/>
                      <a:r>
                        <a:rPr lang="en-US" sz="2400" dirty="0"/>
                        <a:t>Very problematic,</a:t>
                      </a:r>
                      <a:r>
                        <a:rPr lang="en-US" sz="2400" baseline="0" dirty="0"/>
                        <a:t> no time stamping, no references, </a:t>
                      </a:r>
                    </a:p>
                    <a:p>
                      <a:pPr algn="ctr"/>
                      <a:r>
                        <a:rPr lang="en-US" sz="2400" baseline="0" dirty="0"/>
                        <a:t>the forecast is negative</a:t>
                      </a:r>
                      <a:endParaRPr lang="ru-RU" sz="2400" dirty="0"/>
                    </a:p>
                  </a:txBody>
                  <a:tcPr marL="68580" marR="68580" marT="34290" marB="34290"/>
                </a:tc>
                <a:tc>
                  <a:txBody>
                    <a:bodyPr/>
                    <a:lstStyle/>
                    <a:p>
                      <a:r>
                        <a:rPr lang="en-US" sz="2400" dirty="0"/>
                        <a:t>Approved by 12-th</a:t>
                      </a:r>
                      <a:r>
                        <a:rPr lang="en-US" sz="2400" baseline="0" dirty="0"/>
                        <a:t> ANC (Recommendation 1/10) and 38-th Assembly, SARPs drafts are being considered in ICAO RPASP</a:t>
                      </a:r>
                      <a:endParaRPr lang="ru-RU" sz="2400" dirty="0"/>
                    </a:p>
                  </a:txBody>
                  <a:tcPr marL="68580" marR="68580" marT="34290" marB="34290"/>
                </a:tc>
                <a:extLst>
                  <a:ext uri="{0D108BD9-81ED-4DB2-BD59-A6C34878D82A}">
                    <a16:rowId xmlns:a16="http://schemas.microsoft.com/office/drawing/2014/main" val="10001"/>
                  </a:ext>
                </a:extLst>
              </a:tr>
            </a:tbl>
          </a:graphicData>
        </a:graphic>
      </p:graphicFrame>
      <p:sp>
        <p:nvSpPr>
          <p:cNvPr id="3" name="Дата 2"/>
          <p:cNvSpPr>
            <a:spLocks noGrp="1"/>
          </p:cNvSpPr>
          <p:nvPr>
            <p:ph type="dt" sz="quarter" idx="10"/>
          </p:nvPr>
        </p:nvSpPr>
        <p:spPr/>
        <p:txBody>
          <a:bodyPr/>
          <a:lstStyle/>
          <a:p>
            <a:pPr>
              <a:defRPr/>
            </a:pPr>
            <a:r>
              <a:rPr lang="ru-RU"/>
              <a:t>4.04.2017</a:t>
            </a:r>
          </a:p>
        </p:txBody>
      </p:sp>
      <p:sp>
        <p:nvSpPr>
          <p:cNvPr id="6" name="Номер слайда 5"/>
          <p:cNvSpPr>
            <a:spLocks noGrp="1"/>
          </p:cNvSpPr>
          <p:nvPr>
            <p:ph type="sldNum" sz="quarter" idx="12"/>
          </p:nvPr>
        </p:nvSpPr>
        <p:spPr/>
        <p:txBody>
          <a:bodyPr/>
          <a:lstStyle/>
          <a:p>
            <a:pPr>
              <a:defRPr/>
            </a:pPr>
            <a:fld id="{AC317C8F-8ABA-4E9D-9A5F-94DC2B20998A}" type="slidenum">
              <a:rPr lang="ru-RU"/>
              <a:pPr>
                <a:defRPr/>
              </a:pPr>
              <a:t>20</a:t>
            </a:fld>
            <a:endParaRPr lang="ru-RU"/>
          </a:p>
        </p:txBody>
      </p:sp>
      <p:sp>
        <p:nvSpPr>
          <p:cNvPr id="5" name="Нижний колонтитул 4"/>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2729" y="2352235"/>
            <a:ext cx="8462683" cy="2387600"/>
          </a:xfrm>
        </p:spPr>
        <p:txBody>
          <a:bodyPr/>
          <a:lstStyle/>
          <a:p>
            <a:r>
              <a:rPr lang="en-US" sz="4000" dirty="0">
                <a:solidFill>
                  <a:srgbClr val="FFFF00"/>
                </a:solidFill>
              </a:rPr>
              <a:t/>
            </a:r>
            <a:br>
              <a:rPr lang="en-US" sz="4000" dirty="0">
                <a:solidFill>
                  <a:srgbClr val="FFFF00"/>
                </a:solidFill>
              </a:rPr>
            </a:br>
            <a:r>
              <a:rPr lang="en-US" sz="4000" dirty="0">
                <a:solidFill>
                  <a:srgbClr val="FFFF00"/>
                </a:solidFill>
              </a:rPr>
              <a:t>“MH370 flight consideration if mandatory non-stop ADS-B and  self-organized airborne network were used”</a:t>
            </a:r>
            <a:r>
              <a:rPr lang="ru-RU" sz="4000" dirty="0"/>
              <a:t/>
            </a:r>
            <a:br>
              <a:rPr lang="ru-RU" sz="4000" dirty="0"/>
            </a:br>
            <a:endParaRPr lang="ru-RU" sz="4000" dirty="0"/>
          </a:p>
        </p:txBody>
      </p:sp>
      <p:sp>
        <p:nvSpPr>
          <p:cNvPr id="3" name="Подзаголовок 2"/>
          <p:cNvSpPr>
            <a:spLocks noGrp="1"/>
          </p:cNvSpPr>
          <p:nvPr>
            <p:ph type="subTitle" idx="1"/>
          </p:nvPr>
        </p:nvSpPr>
        <p:spPr>
          <a:xfrm>
            <a:off x="1143000" y="4627108"/>
            <a:ext cx="6858000" cy="1655762"/>
          </a:xfrm>
        </p:spPr>
        <p:txBody>
          <a:bodyPr/>
          <a:lstStyle/>
          <a:p>
            <a:r>
              <a:rPr lang="en-US" sz="4000" dirty="0">
                <a:solidFill>
                  <a:schemeClr val="bg1"/>
                </a:solidFill>
              </a:rPr>
              <a:t>SP-ASWG3-IP/05 11/04/16 </a:t>
            </a:r>
            <a:br>
              <a:rPr lang="en-US" sz="4000" dirty="0">
                <a:solidFill>
                  <a:schemeClr val="bg1"/>
                </a:solidFill>
              </a:rPr>
            </a:br>
            <a:endParaRPr lang="ru-RU" sz="4000" dirty="0">
              <a:solidFill>
                <a:schemeClr val="bg1"/>
              </a:solidFill>
            </a:endParaRPr>
          </a:p>
        </p:txBody>
      </p:sp>
      <p:sp>
        <p:nvSpPr>
          <p:cNvPr id="4" name="TextBox 3"/>
          <p:cNvSpPr txBox="1"/>
          <p:nvPr/>
        </p:nvSpPr>
        <p:spPr>
          <a:xfrm>
            <a:off x="510989" y="726144"/>
            <a:ext cx="8077200" cy="1077218"/>
          </a:xfrm>
          <a:prstGeom prst="rect">
            <a:avLst/>
          </a:prstGeom>
          <a:noFill/>
        </p:spPr>
        <p:txBody>
          <a:bodyPr wrap="square" rtlCol="0">
            <a:spAutoFit/>
          </a:bodyPr>
          <a:lstStyle/>
          <a:p>
            <a:pPr algn="ctr"/>
            <a:r>
              <a:rPr lang="en-US" sz="3200" dirty="0">
                <a:solidFill>
                  <a:schemeClr val="bg1"/>
                </a:solidFill>
              </a:rPr>
              <a:t>Why mandatory ADS-B and self-organized airborne network is so important?</a:t>
            </a:r>
            <a:endParaRPr lang="ru-RU" sz="3200" dirty="0">
              <a:solidFill>
                <a:schemeClr val="bg1"/>
              </a:solidFill>
            </a:endParaRPr>
          </a:p>
        </p:txBody>
      </p:sp>
    </p:spTree>
    <p:extLst>
      <p:ext uri="{BB962C8B-B14F-4D97-AF65-F5344CB8AC3E}">
        <p14:creationId xmlns:p14="http://schemas.microsoft.com/office/powerpoint/2010/main" val="665491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Группа 107"/>
          <p:cNvGrpSpPr/>
          <p:nvPr/>
        </p:nvGrpSpPr>
        <p:grpSpPr>
          <a:xfrm>
            <a:off x="0" y="4581126"/>
            <a:ext cx="9144000" cy="2231912"/>
            <a:chOff x="-223789" y="5260484"/>
            <a:chExt cx="7481888" cy="3813890"/>
          </a:xfrm>
        </p:grpSpPr>
        <p:pic>
          <p:nvPicPr>
            <p:cNvPr id="70" name="Рисунок 3"/>
            <p:cNvPicPr>
              <a:picLocks noChangeAspect="1"/>
            </p:cNvPicPr>
            <p:nvPr/>
          </p:nvPicPr>
          <p:blipFill>
            <a:blip r:embed="rId2" cstate="print"/>
            <a:srcRect/>
            <a:stretch>
              <a:fillRect/>
            </a:stretch>
          </p:blipFill>
          <p:spPr bwMode="auto">
            <a:xfrm>
              <a:off x="-223789" y="5260484"/>
              <a:ext cx="7481888" cy="3721099"/>
            </a:xfrm>
            <a:prstGeom prst="rect">
              <a:avLst/>
            </a:prstGeom>
            <a:noFill/>
            <a:ln w="9525">
              <a:noFill/>
              <a:miter lim="800000"/>
              <a:headEnd/>
              <a:tailEnd/>
            </a:ln>
          </p:spPr>
        </p:pic>
        <p:cxnSp>
          <p:nvCxnSpPr>
            <p:cNvPr id="71" name="Прямая соединительная линия 70"/>
            <p:cNvCxnSpPr/>
            <p:nvPr/>
          </p:nvCxnSpPr>
          <p:spPr>
            <a:xfrm>
              <a:off x="4816524" y="6484446"/>
              <a:ext cx="19653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12"/>
            <p:cNvSpPr txBox="1">
              <a:spLocks noChangeArrowheads="1"/>
            </p:cNvSpPr>
            <p:nvPr/>
          </p:nvSpPr>
          <p:spPr bwMode="auto">
            <a:xfrm>
              <a:off x="454075" y="6693603"/>
              <a:ext cx="1418220" cy="1420007"/>
            </a:xfrm>
            <a:prstGeom prst="rect">
              <a:avLst/>
            </a:prstGeom>
            <a:noFill/>
            <a:ln w="9525">
              <a:noFill/>
              <a:miter lim="800000"/>
              <a:headEnd/>
              <a:tailEnd/>
            </a:ln>
          </p:spPr>
          <p:txBody>
            <a:bodyPr wrap="square">
              <a:spAutoFit/>
            </a:bodyPr>
            <a:lstStyle/>
            <a:p>
              <a:pPr algn="ctr"/>
              <a:r>
                <a:rPr lang="en-US" sz="1600" dirty="0">
                  <a:latin typeface="Calibri" pitchFamily="34" charset="0"/>
                </a:rPr>
                <a:t>Surveillance</a:t>
              </a:r>
              <a:r>
                <a:rPr lang="ru-RU" sz="1600" dirty="0">
                  <a:latin typeface="Calibri" pitchFamily="34" charset="0"/>
                </a:rPr>
                <a:t> </a:t>
              </a:r>
              <a:r>
                <a:rPr lang="en-US" sz="1600" dirty="0">
                  <a:latin typeface="Calibri" pitchFamily="34" charset="0"/>
                </a:rPr>
                <a:t>under SSR &amp; ADS-B, tracking</a:t>
              </a:r>
              <a:r>
                <a:rPr lang="ru-RU" sz="1600" dirty="0">
                  <a:latin typeface="Calibri" pitchFamily="34" charset="0"/>
                </a:rPr>
                <a:t> </a:t>
              </a:r>
              <a:r>
                <a:rPr lang="en-US" sz="1600" dirty="0">
                  <a:latin typeface="Calibri" pitchFamily="34" charset="0"/>
                </a:rPr>
                <a:t>in ATC</a:t>
              </a:r>
              <a:endParaRPr lang="en-US" dirty="0">
                <a:latin typeface="Calibri" pitchFamily="34" charset="0"/>
              </a:endParaRPr>
            </a:p>
          </p:txBody>
        </p:sp>
        <p:sp>
          <p:nvSpPr>
            <p:cNvPr id="73" name="Прямоугольник 72"/>
            <p:cNvSpPr/>
            <p:nvPr/>
          </p:nvSpPr>
          <p:spPr>
            <a:xfrm>
              <a:off x="1863775" y="6413008"/>
              <a:ext cx="3025775"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No</a:t>
              </a:r>
              <a:endParaRPr lang="ru-RU" dirty="0"/>
            </a:p>
          </p:txBody>
        </p:sp>
        <p:sp>
          <p:nvSpPr>
            <p:cNvPr id="74" name="Прямоугольник 73"/>
            <p:cNvSpPr/>
            <p:nvPr/>
          </p:nvSpPr>
          <p:spPr>
            <a:xfrm>
              <a:off x="-223789" y="6339985"/>
              <a:ext cx="4318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75" name="Прямоугольник 74"/>
            <p:cNvSpPr/>
            <p:nvPr/>
          </p:nvSpPr>
          <p:spPr>
            <a:xfrm>
              <a:off x="-152351" y="7348048"/>
              <a:ext cx="36036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cxnSp>
          <p:nvCxnSpPr>
            <p:cNvPr id="76" name="Прямая соединительная линия 75"/>
            <p:cNvCxnSpPr/>
            <p:nvPr/>
          </p:nvCxnSpPr>
          <p:spPr>
            <a:xfrm>
              <a:off x="423913" y="6484446"/>
              <a:ext cx="14398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423911" y="8284671"/>
              <a:ext cx="633730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Прямоугольник 77"/>
            <p:cNvSpPr/>
            <p:nvPr/>
          </p:nvSpPr>
          <p:spPr>
            <a:xfrm>
              <a:off x="423913" y="8284673"/>
              <a:ext cx="14398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79" name="Прямоугольник 78"/>
            <p:cNvSpPr/>
            <p:nvPr/>
          </p:nvSpPr>
          <p:spPr>
            <a:xfrm>
              <a:off x="4889550" y="8284673"/>
              <a:ext cx="18716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0" name="Прямоугольник 79"/>
            <p:cNvSpPr/>
            <p:nvPr/>
          </p:nvSpPr>
          <p:spPr>
            <a:xfrm>
              <a:off x="1863775" y="8213233"/>
              <a:ext cx="3025775"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cxnSp>
          <p:nvCxnSpPr>
            <p:cNvPr id="81" name="Прямая соединительная линия 80"/>
            <p:cNvCxnSpPr>
              <a:stCxn id="78" idx="1"/>
              <a:endCxn id="79" idx="3"/>
            </p:cNvCxnSpPr>
            <p:nvPr/>
          </p:nvCxnSpPr>
          <p:spPr>
            <a:xfrm>
              <a:off x="414388" y="8321183"/>
              <a:ext cx="634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244003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431328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4" name="Двойная стрелка влево/вправо 83"/>
            <p:cNvSpPr/>
            <p:nvPr/>
          </p:nvSpPr>
          <p:spPr>
            <a:xfrm>
              <a:off x="1863775" y="6844016"/>
              <a:ext cx="3025775" cy="28813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5" name="TextBox 54"/>
            <p:cNvSpPr txBox="1">
              <a:spLocks noChangeArrowheads="1"/>
            </p:cNvSpPr>
            <p:nvPr/>
          </p:nvSpPr>
          <p:spPr bwMode="auto">
            <a:xfrm>
              <a:off x="2335443" y="7205171"/>
              <a:ext cx="2084898" cy="492443"/>
            </a:xfrm>
            <a:prstGeom prst="rect">
              <a:avLst/>
            </a:prstGeom>
            <a:noFill/>
            <a:ln w="9525">
              <a:noFill/>
              <a:miter lim="800000"/>
              <a:headEnd/>
              <a:tailEnd/>
            </a:ln>
          </p:spPr>
          <p:txBody>
            <a:bodyPr wrap="none">
              <a:spAutoFit/>
            </a:bodyPr>
            <a:lstStyle/>
            <a:p>
              <a:r>
                <a:rPr lang="en-US" dirty="0">
                  <a:latin typeface="Calibri" pitchFamily="34" charset="0"/>
                </a:rPr>
                <a:t>No surveillance, no tracking</a:t>
              </a:r>
              <a:endParaRPr lang="ru-RU" dirty="0">
                <a:latin typeface="Calibri" pitchFamily="34" charset="0"/>
              </a:endParaRPr>
            </a:p>
          </p:txBody>
        </p:sp>
        <p:sp>
          <p:nvSpPr>
            <p:cNvPr id="87" name="Прямоугольник 86"/>
            <p:cNvSpPr/>
            <p:nvPr/>
          </p:nvSpPr>
          <p:spPr>
            <a:xfrm>
              <a:off x="3521123" y="8500571"/>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8" name="Прямоугольник 87"/>
            <p:cNvSpPr/>
            <p:nvPr/>
          </p:nvSpPr>
          <p:spPr>
            <a:xfrm>
              <a:off x="209600" y="5476384"/>
              <a:ext cx="173037" cy="296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cxnSp>
          <p:nvCxnSpPr>
            <p:cNvPr id="89" name="Прямая соединительная линия 88"/>
            <p:cNvCxnSpPr/>
            <p:nvPr/>
          </p:nvCxnSpPr>
          <p:spPr>
            <a:xfrm>
              <a:off x="6278611"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0" name="Прямоугольник 89"/>
            <p:cNvSpPr/>
            <p:nvPr/>
          </p:nvSpPr>
          <p:spPr>
            <a:xfrm>
              <a:off x="281037" y="6413008"/>
              <a:ext cx="7143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1" name="Прямоугольник 90"/>
            <p:cNvSpPr/>
            <p:nvPr/>
          </p:nvSpPr>
          <p:spPr>
            <a:xfrm>
              <a:off x="281037" y="7348046"/>
              <a:ext cx="71439"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2" name="Прямоугольник 91"/>
            <p:cNvSpPr/>
            <p:nvPr/>
          </p:nvSpPr>
          <p:spPr>
            <a:xfrm>
              <a:off x="281037" y="5476385"/>
              <a:ext cx="71439"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cxnSp>
          <p:nvCxnSpPr>
            <p:cNvPr id="93" name="Прямая соединительная линия 92"/>
            <p:cNvCxnSpPr/>
            <p:nvPr/>
          </p:nvCxnSpPr>
          <p:spPr>
            <a:xfrm>
              <a:off x="1863773" y="6484446"/>
              <a:ext cx="0" cy="180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4889548" y="6484448"/>
              <a:ext cx="0" cy="1836736"/>
            </a:xfrm>
            <a:prstGeom prst="line">
              <a:avLst/>
            </a:prstGeom>
          </p:spPr>
          <p:style>
            <a:lnRef idx="1">
              <a:schemeClr val="accent1"/>
            </a:lnRef>
            <a:fillRef idx="0">
              <a:schemeClr val="accent1"/>
            </a:fillRef>
            <a:effectRef idx="0">
              <a:schemeClr val="accent1"/>
            </a:effectRef>
            <a:fontRef idx="minor">
              <a:schemeClr val="tx1"/>
            </a:fontRef>
          </p:style>
        </p:cxnSp>
        <p:sp>
          <p:nvSpPr>
            <p:cNvPr id="95" name="Rectangle 31"/>
            <p:cNvSpPr>
              <a:spLocks noChangeArrowheads="1"/>
            </p:cNvSpPr>
            <p:nvPr/>
          </p:nvSpPr>
          <p:spPr bwMode="auto">
            <a:xfrm>
              <a:off x="430261" y="7359158"/>
              <a:ext cx="117475" cy="88900"/>
            </a:xfrm>
            <a:prstGeom prst="rect">
              <a:avLst/>
            </a:prstGeom>
            <a:solidFill>
              <a:schemeClr val="bg1"/>
            </a:solidFill>
            <a:ln w="9525">
              <a:solidFill>
                <a:schemeClr val="bg1"/>
              </a:solidFill>
              <a:miter lim="800000"/>
              <a:headEnd/>
              <a:tailEnd/>
            </a:ln>
          </p:spPr>
          <p:txBody>
            <a:bodyPr wrap="none" anchor="ctr"/>
            <a:lstStyle/>
            <a:p>
              <a:endParaRPr lang="ru-RU"/>
            </a:p>
          </p:txBody>
        </p:sp>
        <p:sp>
          <p:nvSpPr>
            <p:cNvPr id="96" name="Rectangle 32"/>
            <p:cNvSpPr>
              <a:spLocks noChangeArrowheads="1"/>
            </p:cNvSpPr>
            <p:nvPr/>
          </p:nvSpPr>
          <p:spPr bwMode="auto">
            <a:xfrm>
              <a:off x="2322561" y="5555759"/>
              <a:ext cx="117475" cy="88900"/>
            </a:xfrm>
            <a:prstGeom prst="rect">
              <a:avLst/>
            </a:prstGeom>
            <a:solidFill>
              <a:schemeClr val="bg1"/>
            </a:solidFill>
            <a:ln w="9525">
              <a:solidFill>
                <a:schemeClr val="bg1"/>
              </a:solidFill>
              <a:miter lim="800000"/>
              <a:headEnd/>
              <a:tailEnd/>
            </a:ln>
          </p:spPr>
          <p:txBody>
            <a:bodyPr wrap="none" anchor="ctr"/>
            <a:lstStyle/>
            <a:p>
              <a:endParaRPr lang="ru-RU"/>
            </a:p>
          </p:txBody>
        </p:sp>
        <p:sp>
          <p:nvSpPr>
            <p:cNvPr id="97" name="Rectangle 33"/>
            <p:cNvSpPr>
              <a:spLocks noChangeArrowheads="1"/>
            </p:cNvSpPr>
            <p:nvPr/>
          </p:nvSpPr>
          <p:spPr bwMode="auto">
            <a:xfrm>
              <a:off x="4268836" y="5555759"/>
              <a:ext cx="117475" cy="88900"/>
            </a:xfrm>
            <a:prstGeom prst="rect">
              <a:avLst/>
            </a:prstGeom>
            <a:solidFill>
              <a:schemeClr val="bg1"/>
            </a:solidFill>
            <a:ln w="9525">
              <a:solidFill>
                <a:schemeClr val="bg1"/>
              </a:solidFill>
              <a:miter lim="800000"/>
              <a:headEnd/>
              <a:tailEnd/>
            </a:ln>
          </p:spPr>
          <p:txBody>
            <a:bodyPr wrap="none" anchor="ctr"/>
            <a:lstStyle/>
            <a:p>
              <a:endParaRPr lang="ru-RU"/>
            </a:p>
          </p:txBody>
        </p:sp>
        <p:sp>
          <p:nvSpPr>
            <p:cNvPr id="98" name="Rectangle 34"/>
            <p:cNvSpPr>
              <a:spLocks noChangeArrowheads="1"/>
            </p:cNvSpPr>
            <p:nvPr/>
          </p:nvSpPr>
          <p:spPr bwMode="auto">
            <a:xfrm>
              <a:off x="6224637" y="5555759"/>
              <a:ext cx="117475" cy="88900"/>
            </a:xfrm>
            <a:prstGeom prst="rect">
              <a:avLst/>
            </a:prstGeom>
            <a:solidFill>
              <a:schemeClr val="bg1"/>
            </a:solidFill>
            <a:ln w="9525">
              <a:solidFill>
                <a:schemeClr val="bg1"/>
              </a:solidFill>
              <a:miter lim="800000"/>
              <a:headEnd/>
              <a:tailEnd/>
            </a:ln>
          </p:spPr>
          <p:txBody>
            <a:bodyPr wrap="none" anchor="ctr"/>
            <a:lstStyle/>
            <a:p>
              <a:endParaRPr lang="ru-RU"/>
            </a:p>
          </p:txBody>
        </p:sp>
        <p:sp>
          <p:nvSpPr>
            <p:cNvPr id="99" name="Rectangle 35"/>
            <p:cNvSpPr>
              <a:spLocks noChangeArrowheads="1"/>
            </p:cNvSpPr>
            <p:nvPr/>
          </p:nvSpPr>
          <p:spPr bwMode="auto">
            <a:xfrm>
              <a:off x="6650085" y="7348046"/>
              <a:ext cx="117475" cy="88900"/>
            </a:xfrm>
            <a:prstGeom prst="rect">
              <a:avLst/>
            </a:prstGeom>
            <a:solidFill>
              <a:schemeClr val="bg1"/>
            </a:solidFill>
            <a:ln w="9525">
              <a:solidFill>
                <a:schemeClr val="bg1"/>
              </a:solidFill>
              <a:miter lim="800000"/>
              <a:headEnd/>
              <a:tailEnd/>
            </a:ln>
          </p:spPr>
          <p:txBody>
            <a:bodyPr wrap="none" anchor="ctr"/>
            <a:lstStyle/>
            <a:p>
              <a:endParaRPr lang="ru-RU"/>
            </a:p>
          </p:txBody>
        </p:sp>
        <p:sp>
          <p:nvSpPr>
            <p:cNvPr id="100" name="Rectangle 36"/>
            <p:cNvSpPr>
              <a:spLocks noChangeArrowheads="1"/>
            </p:cNvSpPr>
            <p:nvPr/>
          </p:nvSpPr>
          <p:spPr bwMode="auto">
            <a:xfrm>
              <a:off x="398513" y="8359283"/>
              <a:ext cx="6113463" cy="160338"/>
            </a:xfrm>
            <a:prstGeom prst="rect">
              <a:avLst/>
            </a:prstGeom>
            <a:solidFill>
              <a:schemeClr val="bg1"/>
            </a:solidFill>
            <a:ln w="9525">
              <a:solidFill>
                <a:schemeClr val="bg1"/>
              </a:solidFill>
              <a:miter lim="800000"/>
              <a:headEnd/>
              <a:tailEnd/>
            </a:ln>
            <a:effectLst/>
          </p:spPr>
          <p:txBody>
            <a:bodyPr wrap="none" anchor="ctr"/>
            <a:lstStyle/>
            <a:p>
              <a:endParaRPr lang="ru-RU"/>
            </a:p>
          </p:txBody>
        </p:sp>
        <p:sp>
          <p:nvSpPr>
            <p:cNvPr id="101" name="Text Box 33"/>
            <p:cNvSpPr txBox="1">
              <a:spLocks noChangeArrowheads="1"/>
            </p:cNvSpPr>
            <p:nvPr/>
          </p:nvSpPr>
          <p:spPr bwMode="auto">
            <a:xfrm>
              <a:off x="98475" y="8376747"/>
              <a:ext cx="448681" cy="410369"/>
            </a:xfrm>
            <a:prstGeom prst="rect">
              <a:avLst/>
            </a:prstGeom>
            <a:noFill/>
            <a:ln w="9525">
              <a:noFill/>
              <a:miter lim="800000"/>
              <a:headEnd/>
              <a:tailEnd/>
            </a:ln>
          </p:spPr>
          <p:txBody>
            <a:bodyPr wrap="none">
              <a:spAutoFit/>
            </a:bodyPr>
            <a:lstStyle/>
            <a:p>
              <a:r>
                <a:rPr lang="en-US" sz="1400">
                  <a:latin typeface="Calibri" pitchFamily="34" charset="0"/>
                </a:rPr>
                <a:t>17:15</a:t>
              </a:r>
              <a:endParaRPr lang="ru-RU" sz="1400">
                <a:latin typeface="Calibri" pitchFamily="34" charset="0"/>
              </a:endParaRPr>
            </a:p>
          </p:txBody>
        </p:sp>
        <p:sp>
          <p:nvSpPr>
            <p:cNvPr id="102" name="Text Box 34"/>
            <p:cNvSpPr txBox="1">
              <a:spLocks noChangeArrowheads="1"/>
            </p:cNvSpPr>
            <p:nvPr/>
          </p:nvSpPr>
          <p:spPr bwMode="auto">
            <a:xfrm>
              <a:off x="4018013" y="8360872"/>
              <a:ext cx="448681" cy="410369"/>
            </a:xfrm>
            <a:prstGeom prst="rect">
              <a:avLst/>
            </a:prstGeom>
            <a:noFill/>
            <a:ln w="9525">
              <a:noFill/>
              <a:miter lim="800000"/>
              <a:headEnd/>
              <a:tailEnd/>
            </a:ln>
          </p:spPr>
          <p:txBody>
            <a:bodyPr wrap="none">
              <a:spAutoFit/>
            </a:bodyPr>
            <a:lstStyle/>
            <a:p>
              <a:r>
                <a:rPr lang="en-US" sz="1400">
                  <a:latin typeface="Calibri" pitchFamily="34" charset="0"/>
                </a:rPr>
                <a:t>17:55</a:t>
              </a:r>
              <a:endParaRPr lang="ru-RU" sz="1400">
                <a:latin typeface="Calibri" pitchFamily="34" charset="0"/>
              </a:endParaRPr>
            </a:p>
          </p:txBody>
        </p:sp>
        <p:sp>
          <p:nvSpPr>
            <p:cNvPr id="103" name="Text Box 35"/>
            <p:cNvSpPr txBox="1">
              <a:spLocks noChangeArrowheads="1"/>
            </p:cNvSpPr>
            <p:nvPr/>
          </p:nvSpPr>
          <p:spPr bwMode="auto">
            <a:xfrm>
              <a:off x="5986513" y="8344998"/>
              <a:ext cx="448681" cy="410369"/>
            </a:xfrm>
            <a:prstGeom prst="rect">
              <a:avLst/>
            </a:prstGeom>
            <a:noFill/>
            <a:ln w="9525">
              <a:noFill/>
              <a:miter lim="800000"/>
              <a:headEnd/>
              <a:tailEnd/>
            </a:ln>
          </p:spPr>
          <p:txBody>
            <a:bodyPr wrap="none">
              <a:spAutoFit/>
            </a:bodyPr>
            <a:lstStyle/>
            <a:p>
              <a:r>
                <a:rPr lang="en-US" sz="1400">
                  <a:latin typeface="Calibri" pitchFamily="34" charset="0"/>
                </a:rPr>
                <a:t>18:15</a:t>
              </a:r>
              <a:endParaRPr lang="ru-RU" sz="1400">
                <a:latin typeface="Calibri" pitchFamily="34" charset="0"/>
              </a:endParaRPr>
            </a:p>
          </p:txBody>
        </p:sp>
        <p:sp>
          <p:nvSpPr>
            <p:cNvPr id="104" name="Text Box 42"/>
            <p:cNvSpPr txBox="1">
              <a:spLocks noChangeArrowheads="1"/>
            </p:cNvSpPr>
            <p:nvPr/>
          </p:nvSpPr>
          <p:spPr bwMode="auto">
            <a:xfrm>
              <a:off x="2136826" y="8360872"/>
              <a:ext cx="448681" cy="410369"/>
            </a:xfrm>
            <a:prstGeom prst="rect">
              <a:avLst/>
            </a:prstGeom>
            <a:noFill/>
            <a:ln w="9525">
              <a:noFill/>
              <a:miter lim="800000"/>
              <a:headEnd/>
              <a:tailEnd/>
            </a:ln>
          </p:spPr>
          <p:txBody>
            <a:bodyPr wrap="none">
              <a:spAutoFit/>
            </a:bodyPr>
            <a:lstStyle/>
            <a:p>
              <a:r>
                <a:rPr lang="en-US" sz="1400">
                  <a:latin typeface="Calibri" pitchFamily="34" charset="0"/>
                </a:rPr>
                <a:t>17:35</a:t>
              </a:r>
              <a:endParaRPr lang="ru-RU" sz="1400">
                <a:latin typeface="Calibri" pitchFamily="34" charset="0"/>
              </a:endParaRPr>
            </a:p>
          </p:txBody>
        </p:sp>
        <p:sp>
          <p:nvSpPr>
            <p:cNvPr id="105" name="TextBox 37"/>
            <p:cNvSpPr txBox="1"/>
            <p:nvPr/>
          </p:nvSpPr>
          <p:spPr>
            <a:xfrm>
              <a:off x="5445177" y="8581931"/>
              <a:ext cx="422279" cy="492443"/>
            </a:xfrm>
            <a:prstGeom prst="rect">
              <a:avLst/>
            </a:prstGeom>
            <a:noFill/>
          </p:spPr>
          <p:txBody>
            <a:bodyPr wrap="none">
              <a:spAutoFit/>
            </a:bodyPr>
            <a:lstStyle/>
            <a:p>
              <a:pPr>
                <a:defRPr/>
              </a:pPr>
              <a:r>
                <a:rPr lang="en-US" dirty="0">
                  <a:latin typeface="+mn-lt"/>
                </a:rPr>
                <a:t>UTC</a:t>
              </a:r>
              <a:endParaRPr lang="ru-RU" dirty="0">
                <a:latin typeface="+mn-lt"/>
              </a:endParaRPr>
            </a:p>
          </p:txBody>
        </p:sp>
        <p:cxnSp>
          <p:nvCxnSpPr>
            <p:cNvPr id="106" name="Прямая соединительная линия 105"/>
            <p:cNvCxnSpPr>
              <a:stCxn id="80" idx="1"/>
              <a:endCxn id="80" idx="3"/>
            </p:cNvCxnSpPr>
            <p:nvPr/>
          </p:nvCxnSpPr>
          <p:spPr>
            <a:xfrm>
              <a:off x="1863775" y="8284671"/>
              <a:ext cx="302577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12" name="Заголовок 1"/>
          <p:cNvSpPr txBox="1">
            <a:spLocks/>
          </p:cNvSpPr>
          <p:nvPr/>
        </p:nvSpPr>
        <p:spPr>
          <a:xfrm>
            <a:off x="-914400" y="116644"/>
            <a:ext cx="109728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00"/>
                </a:solidFill>
              </a:rPr>
              <a:t>Real MAS318 (MH370 analog) flight 23.03.14</a:t>
            </a:r>
            <a:r>
              <a:rPr lang="ru-RU" sz="2400" dirty="0">
                <a:solidFill>
                  <a:srgbClr val="FFFF00"/>
                </a:solidFill>
              </a:rPr>
              <a:t>, 17:</a:t>
            </a:r>
            <a:r>
              <a:rPr lang="en-US" sz="2400" dirty="0">
                <a:solidFill>
                  <a:srgbClr val="FFFF00"/>
                </a:solidFill>
              </a:rPr>
              <a:t>15</a:t>
            </a:r>
            <a:r>
              <a:rPr lang="ru-RU" sz="2400" dirty="0">
                <a:solidFill>
                  <a:srgbClr val="FFFF00"/>
                </a:solidFill>
              </a:rPr>
              <a:t> </a:t>
            </a:r>
            <a:r>
              <a:rPr lang="en-US" sz="2400" dirty="0">
                <a:solidFill>
                  <a:srgbClr val="FFFF00"/>
                </a:solidFill>
              </a:rPr>
              <a:t>UTC</a:t>
            </a:r>
            <a:r>
              <a:rPr lang="ru-RU" sz="2400" dirty="0">
                <a:solidFill>
                  <a:srgbClr val="FFFF00"/>
                </a:solidFill>
              </a:rPr>
              <a:t>, </a:t>
            </a:r>
            <a:r>
              <a:rPr lang="en-US" sz="2400" dirty="0">
                <a:solidFill>
                  <a:srgbClr val="FFFF00"/>
                </a:solidFill>
              </a:rPr>
              <a:t>tracking as it is</a:t>
            </a:r>
            <a:endParaRPr lang="ru-RU" sz="2400" dirty="0">
              <a:solidFill>
                <a:srgbClr val="FFFF00"/>
              </a:solidFill>
            </a:endParaRPr>
          </a:p>
        </p:txBody>
      </p:sp>
      <p:pic>
        <p:nvPicPr>
          <p:cNvPr id="52" name="Рисунок 51"/>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245896" y="538201"/>
            <a:ext cx="4903083" cy="3909093"/>
          </a:xfrm>
          <a:prstGeom prst="rect">
            <a:avLst/>
          </a:prstGeom>
        </p:spPr>
      </p:pic>
      <p:sp>
        <p:nvSpPr>
          <p:cNvPr id="53" name="TextBox 52"/>
          <p:cNvSpPr txBox="1"/>
          <p:nvPr/>
        </p:nvSpPr>
        <p:spPr>
          <a:xfrm>
            <a:off x="3593835" y="4215065"/>
            <a:ext cx="887850" cy="238715"/>
          </a:xfrm>
          <a:prstGeom prst="rect">
            <a:avLst/>
          </a:prstGeom>
          <a:noFill/>
        </p:spPr>
        <p:txBody>
          <a:bodyPr wrap="none" rtlCol="0">
            <a:spAutoFit/>
          </a:bodyPr>
          <a:lstStyle/>
          <a:p>
            <a:r>
              <a:rPr lang="en-US" sz="1000" b="1" dirty="0"/>
              <a:t>Terengganu</a:t>
            </a:r>
            <a:endParaRPr lang="ru-RU" sz="1000" b="1" dirty="0"/>
          </a:p>
        </p:txBody>
      </p:sp>
      <p:sp>
        <p:nvSpPr>
          <p:cNvPr id="54" name="TextBox 53"/>
          <p:cNvSpPr txBox="1"/>
          <p:nvPr/>
        </p:nvSpPr>
        <p:spPr>
          <a:xfrm>
            <a:off x="2491336" y="3755655"/>
            <a:ext cx="548255" cy="238715"/>
          </a:xfrm>
          <a:prstGeom prst="rect">
            <a:avLst/>
          </a:prstGeom>
          <a:noFill/>
        </p:spPr>
        <p:txBody>
          <a:bodyPr wrap="none" rtlCol="0">
            <a:spAutoFit/>
          </a:bodyPr>
          <a:lstStyle/>
          <a:p>
            <a:r>
              <a:rPr lang="en-US" sz="1000" b="1" dirty="0" err="1"/>
              <a:t>Bharu</a:t>
            </a:r>
            <a:endParaRPr lang="ru-RU" sz="1000" b="1" dirty="0"/>
          </a:p>
        </p:txBody>
      </p:sp>
      <p:sp>
        <p:nvSpPr>
          <p:cNvPr id="55" name="TextBox 54"/>
          <p:cNvSpPr txBox="1"/>
          <p:nvPr/>
        </p:nvSpPr>
        <p:spPr>
          <a:xfrm>
            <a:off x="3521216" y="3875013"/>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56" name="TextBox 55"/>
          <p:cNvSpPr txBox="1"/>
          <p:nvPr/>
        </p:nvSpPr>
        <p:spPr>
          <a:xfrm>
            <a:off x="5558036" y="2631706"/>
            <a:ext cx="625276" cy="238715"/>
          </a:xfrm>
          <a:prstGeom prst="rect">
            <a:avLst/>
          </a:prstGeom>
          <a:noFill/>
        </p:spPr>
        <p:txBody>
          <a:bodyPr wrap="none" rtlCol="0">
            <a:spAutoFit/>
          </a:bodyPr>
          <a:lstStyle/>
          <a:p>
            <a:r>
              <a:rPr lang="en-US" sz="1000" b="1" dirty="0"/>
              <a:t>CES539</a:t>
            </a:r>
            <a:endParaRPr lang="ru-RU" sz="1000" b="1" dirty="0"/>
          </a:p>
        </p:txBody>
      </p:sp>
      <p:sp>
        <p:nvSpPr>
          <p:cNvPr id="57" name="TextBox 56"/>
          <p:cNvSpPr txBox="1"/>
          <p:nvPr/>
        </p:nvSpPr>
        <p:spPr>
          <a:xfrm>
            <a:off x="4318040" y="2359400"/>
            <a:ext cx="761815" cy="238715"/>
          </a:xfrm>
          <a:prstGeom prst="rect">
            <a:avLst/>
          </a:prstGeom>
          <a:noFill/>
        </p:spPr>
        <p:txBody>
          <a:bodyPr wrap="none" rtlCol="0">
            <a:spAutoFit/>
          </a:bodyPr>
          <a:lstStyle/>
          <a:p>
            <a:r>
              <a:rPr lang="en-US" sz="1000" b="1" dirty="0"/>
              <a:t>MAS6116</a:t>
            </a:r>
            <a:endParaRPr lang="ru-RU" sz="1000" b="1" dirty="0"/>
          </a:p>
        </p:txBody>
      </p:sp>
      <p:sp>
        <p:nvSpPr>
          <p:cNvPr id="58" name="TextBox 57"/>
          <p:cNvSpPr txBox="1"/>
          <p:nvPr/>
        </p:nvSpPr>
        <p:spPr>
          <a:xfrm>
            <a:off x="6492096" y="1021532"/>
            <a:ext cx="768817" cy="238715"/>
          </a:xfrm>
          <a:prstGeom prst="rect">
            <a:avLst/>
          </a:prstGeom>
          <a:noFill/>
        </p:spPr>
        <p:txBody>
          <a:bodyPr wrap="none" rtlCol="0">
            <a:spAutoFit/>
          </a:bodyPr>
          <a:lstStyle/>
          <a:p>
            <a:r>
              <a:rPr lang="en-US" sz="1000" b="1" dirty="0"/>
              <a:t>TGW2907</a:t>
            </a:r>
            <a:endParaRPr lang="ru-RU" sz="1000" b="1" dirty="0"/>
          </a:p>
        </p:txBody>
      </p:sp>
      <p:sp>
        <p:nvSpPr>
          <p:cNvPr id="59" name="TextBox 58"/>
          <p:cNvSpPr txBox="1"/>
          <p:nvPr/>
        </p:nvSpPr>
        <p:spPr>
          <a:xfrm>
            <a:off x="5889824" y="638962"/>
            <a:ext cx="422219" cy="238715"/>
          </a:xfrm>
          <a:prstGeom prst="rect">
            <a:avLst/>
          </a:prstGeom>
          <a:noFill/>
        </p:spPr>
        <p:txBody>
          <a:bodyPr wrap="none" rtlCol="0">
            <a:spAutoFit/>
          </a:bodyPr>
          <a:lstStyle/>
          <a:p>
            <a:r>
              <a:rPr lang="en-US" sz="1000" b="1" dirty="0" err="1"/>
              <a:t>Tho</a:t>
            </a:r>
            <a:endParaRPr lang="ru-RU" sz="1000" b="1" dirty="0"/>
          </a:p>
        </p:txBody>
      </p:sp>
      <p:sp>
        <p:nvSpPr>
          <p:cNvPr id="62" name="TextBox 12"/>
          <p:cNvSpPr txBox="1">
            <a:spLocks noChangeArrowheads="1"/>
          </p:cNvSpPr>
          <p:nvPr/>
        </p:nvSpPr>
        <p:spPr bwMode="auto">
          <a:xfrm>
            <a:off x="6477732" y="5413294"/>
            <a:ext cx="1783147" cy="830997"/>
          </a:xfrm>
          <a:prstGeom prst="rect">
            <a:avLst/>
          </a:prstGeom>
          <a:noFill/>
          <a:ln w="9525">
            <a:noFill/>
            <a:miter lim="800000"/>
            <a:headEnd/>
            <a:tailEnd/>
          </a:ln>
        </p:spPr>
        <p:txBody>
          <a:bodyPr wrap="square">
            <a:spAutoFit/>
          </a:bodyPr>
          <a:lstStyle/>
          <a:p>
            <a:pPr algn="ctr"/>
            <a:r>
              <a:rPr lang="en-US" sz="1600" dirty="0">
                <a:latin typeface="Calibri" pitchFamily="34" charset="0"/>
              </a:rPr>
              <a:t>Surveillance</a:t>
            </a:r>
            <a:r>
              <a:rPr lang="ru-RU" sz="1600" dirty="0">
                <a:latin typeface="Calibri" pitchFamily="34" charset="0"/>
              </a:rPr>
              <a:t> </a:t>
            </a:r>
            <a:r>
              <a:rPr lang="en-US" sz="1600" dirty="0">
                <a:latin typeface="Calibri" pitchFamily="34" charset="0"/>
              </a:rPr>
              <a:t>under SSR &amp; ADS-B, tracking</a:t>
            </a:r>
            <a:r>
              <a:rPr lang="ru-RU" sz="1600" dirty="0">
                <a:latin typeface="Calibri" pitchFamily="34" charset="0"/>
              </a:rPr>
              <a:t> </a:t>
            </a:r>
            <a:r>
              <a:rPr lang="en-US" sz="1600" dirty="0">
                <a:latin typeface="Calibri" pitchFamily="34" charset="0"/>
              </a:rPr>
              <a:t>in ATC </a:t>
            </a:r>
            <a:endParaRPr lang="en-US" dirty="0">
              <a:latin typeface="Calibri" pitchFamily="34" charset="0"/>
            </a:endParaRPr>
          </a:p>
        </p:txBody>
      </p:sp>
      <p:sp>
        <p:nvSpPr>
          <p:cNvPr id="144" name="Дуга 143"/>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45" name="Прямая соединительная линия 144"/>
          <p:cNvCxnSpPr/>
          <p:nvPr/>
        </p:nvCxnSpPr>
        <p:spPr>
          <a:xfrm>
            <a:off x="3961640" y="3875012"/>
            <a:ext cx="5074856" cy="112028"/>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46" name="Прямая соединительная линия 145"/>
          <p:cNvCxnSpPr/>
          <p:nvPr/>
        </p:nvCxnSpPr>
        <p:spPr>
          <a:xfrm flipV="1">
            <a:off x="799348" y="4077076"/>
            <a:ext cx="8237148" cy="1220321"/>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374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Группа 107"/>
          <p:cNvGrpSpPr/>
          <p:nvPr/>
        </p:nvGrpSpPr>
        <p:grpSpPr>
          <a:xfrm>
            <a:off x="0" y="4581126"/>
            <a:ext cx="9144000" cy="2231912"/>
            <a:chOff x="-223789" y="5260484"/>
            <a:chExt cx="7481888" cy="3813890"/>
          </a:xfrm>
        </p:grpSpPr>
        <p:pic>
          <p:nvPicPr>
            <p:cNvPr id="70" name="Рисунок 3"/>
            <p:cNvPicPr>
              <a:picLocks noChangeAspect="1"/>
            </p:cNvPicPr>
            <p:nvPr/>
          </p:nvPicPr>
          <p:blipFill>
            <a:blip r:embed="rId2" cstate="print"/>
            <a:srcRect/>
            <a:stretch>
              <a:fillRect/>
            </a:stretch>
          </p:blipFill>
          <p:spPr bwMode="auto">
            <a:xfrm>
              <a:off x="-223789" y="5260484"/>
              <a:ext cx="7481888" cy="3721099"/>
            </a:xfrm>
            <a:prstGeom prst="rect">
              <a:avLst/>
            </a:prstGeom>
            <a:noFill/>
            <a:ln w="9525">
              <a:noFill/>
              <a:miter lim="800000"/>
              <a:headEnd/>
              <a:tailEnd/>
            </a:ln>
          </p:spPr>
        </p:pic>
        <p:cxnSp>
          <p:nvCxnSpPr>
            <p:cNvPr id="71" name="Прямая соединительная линия 70"/>
            <p:cNvCxnSpPr/>
            <p:nvPr/>
          </p:nvCxnSpPr>
          <p:spPr>
            <a:xfrm>
              <a:off x="4816524" y="6484446"/>
              <a:ext cx="19653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12"/>
            <p:cNvSpPr txBox="1">
              <a:spLocks noChangeArrowheads="1"/>
            </p:cNvSpPr>
            <p:nvPr/>
          </p:nvSpPr>
          <p:spPr bwMode="auto">
            <a:xfrm>
              <a:off x="368352" y="6693603"/>
              <a:ext cx="1544235" cy="142000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sp>
          <p:nvSpPr>
            <p:cNvPr id="73" name="Прямоугольник 72"/>
            <p:cNvSpPr/>
            <p:nvPr/>
          </p:nvSpPr>
          <p:spPr>
            <a:xfrm>
              <a:off x="1863775" y="6413008"/>
              <a:ext cx="3025775"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No</a:t>
              </a:r>
              <a:endParaRPr lang="ru-RU" dirty="0">
                <a:solidFill>
                  <a:prstClr val="white"/>
                </a:solidFill>
              </a:endParaRPr>
            </a:p>
          </p:txBody>
        </p:sp>
        <p:sp>
          <p:nvSpPr>
            <p:cNvPr id="74" name="Прямоугольник 73"/>
            <p:cNvSpPr/>
            <p:nvPr/>
          </p:nvSpPr>
          <p:spPr>
            <a:xfrm>
              <a:off x="-223789" y="6339985"/>
              <a:ext cx="4318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5" name="Прямоугольник 74"/>
            <p:cNvSpPr/>
            <p:nvPr/>
          </p:nvSpPr>
          <p:spPr>
            <a:xfrm>
              <a:off x="-152351" y="7348048"/>
              <a:ext cx="36036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76" name="Прямая соединительная линия 75"/>
            <p:cNvCxnSpPr/>
            <p:nvPr/>
          </p:nvCxnSpPr>
          <p:spPr>
            <a:xfrm>
              <a:off x="423913" y="6484446"/>
              <a:ext cx="14398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423911" y="8284671"/>
              <a:ext cx="633730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Прямоугольник 77"/>
            <p:cNvSpPr/>
            <p:nvPr/>
          </p:nvSpPr>
          <p:spPr>
            <a:xfrm>
              <a:off x="423913" y="8284673"/>
              <a:ext cx="14398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9" name="Прямоугольник 78"/>
            <p:cNvSpPr/>
            <p:nvPr/>
          </p:nvSpPr>
          <p:spPr>
            <a:xfrm>
              <a:off x="4889550" y="8284673"/>
              <a:ext cx="18716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0" name="Прямоугольник 79"/>
            <p:cNvSpPr/>
            <p:nvPr/>
          </p:nvSpPr>
          <p:spPr>
            <a:xfrm>
              <a:off x="1863775" y="8213233"/>
              <a:ext cx="3025775"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1" name="Прямая соединительная линия 80"/>
            <p:cNvCxnSpPr>
              <a:stCxn id="78" idx="1"/>
              <a:endCxn id="79" idx="3"/>
            </p:cNvCxnSpPr>
            <p:nvPr/>
          </p:nvCxnSpPr>
          <p:spPr>
            <a:xfrm>
              <a:off x="414388" y="8321183"/>
              <a:ext cx="634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244003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431328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4" name="Двойная стрелка влево/вправо 83"/>
            <p:cNvSpPr/>
            <p:nvPr/>
          </p:nvSpPr>
          <p:spPr>
            <a:xfrm>
              <a:off x="1863775" y="6844016"/>
              <a:ext cx="3025775" cy="28813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5" name="TextBox 54"/>
            <p:cNvSpPr txBox="1">
              <a:spLocks noChangeArrowheads="1"/>
            </p:cNvSpPr>
            <p:nvPr/>
          </p:nvSpPr>
          <p:spPr bwMode="auto">
            <a:xfrm>
              <a:off x="2335443" y="7205171"/>
              <a:ext cx="2084898" cy="492443"/>
            </a:xfrm>
            <a:prstGeom prst="rect">
              <a:avLst/>
            </a:prstGeom>
            <a:noFill/>
            <a:ln w="9525">
              <a:noFill/>
              <a:miter lim="800000"/>
              <a:headEnd/>
              <a:tailEnd/>
            </a:ln>
          </p:spPr>
          <p:txBody>
            <a:bodyPr wrap="none">
              <a:spAutoFit/>
            </a:bodyPr>
            <a:lstStyle/>
            <a:p>
              <a:r>
                <a:rPr lang="en-US" dirty="0">
                  <a:solidFill>
                    <a:prstClr val="black"/>
                  </a:solidFill>
                </a:rPr>
                <a:t>No surveillance, no tracking</a:t>
              </a:r>
              <a:endParaRPr lang="ru-RU" dirty="0">
                <a:solidFill>
                  <a:prstClr val="black"/>
                </a:solidFill>
              </a:endParaRPr>
            </a:p>
          </p:txBody>
        </p:sp>
        <p:sp>
          <p:nvSpPr>
            <p:cNvPr id="87" name="Прямоугольник 86"/>
            <p:cNvSpPr/>
            <p:nvPr/>
          </p:nvSpPr>
          <p:spPr>
            <a:xfrm>
              <a:off x="3521123" y="8500571"/>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Прямоугольник 87"/>
            <p:cNvSpPr/>
            <p:nvPr/>
          </p:nvSpPr>
          <p:spPr>
            <a:xfrm>
              <a:off x="209600" y="5476384"/>
              <a:ext cx="173037" cy="296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9" name="Прямая соединительная линия 88"/>
            <p:cNvCxnSpPr/>
            <p:nvPr/>
          </p:nvCxnSpPr>
          <p:spPr>
            <a:xfrm>
              <a:off x="6278611"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0" name="Прямоугольник 89"/>
            <p:cNvSpPr/>
            <p:nvPr/>
          </p:nvSpPr>
          <p:spPr>
            <a:xfrm>
              <a:off x="281037" y="6413008"/>
              <a:ext cx="7143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1" name="Прямоугольник 90"/>
            <p:cNvSpPr/>
            <p:nvPr/>
          </p:nvSpPr>
          <p:spPr>
            <a:xfrm>
              <a:off x="281037" y="7348046"/>
              <a:ext cx="71439"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2" name="Прямоугольник 91"/>
            <p:cNvSpPr/>
            <p:nvPr/>
          </p:nvSpPr>
          <p:spPr>
            <a:xfrm>
              <a:off x="281037" y="5476385"/>
              <a:ext cx="71439"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93" name="Прямая соединительная линия 92"/>
            <p:cNvCxnSpPr/>
            <p:nvPr/>
          </p:nvCxnSpPr>
          <p:spPr>
            <a:xfrm>
              <a:off x="1863773" y="6484446"/>
              <a:ext cx="0" cy="180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4889548" y="6484448"/>
              <a:ext cx="0" cy="1836736"/>
            </a:xfrm>
            <a:prstGeom prst="line">
              <a:avLst/>
            </a:prstGeom>
          </p:spPr>
          <p:style>
            <a:lnRef idx="1">
              <a:schemeClr val="accent1"/>
            </a:lnRef>
            <a:fillRef idx="0">
              <a:schemeClr val="accent1"/>
            </a:fillRef>
            <a:effectRef idx="0">
              <a:schemeClr val="accent1"/>
            </a:effectRef>
            <a:fontRef idx="minor">
              <a:schemeClr val="tx1"/>
            </a:fontRef>
          </p:style>
        </p:cxnSp>
        <p:sp>
          <p:nvSpPr>
            <p:cNvPr id="95" name="Rectangle 31"/>
            <p:cNvSpPr>
              <a:spLocks noChangeArrowheads="1"/>
            </p:cNvSpPr>
            <p:nvPr/>
          </p:nvSpPr>
          <p:spPr bwMode="auto">
            <a:xfrm>
              <a:off x="430261" y="7359158"/>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6" name="Rectangle 32"/>
            <p:cNvSpPr>
              <a:spLocks noChangeArrowheads="1"/>
            </p:cNvSpPr>
            <p:nvPr/>
          </p:nvSpPr>
          <p:spPr bwMode="auto">
            <a:xfrm>
              <a:off x="2322561"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7" name="Rectangle 33"/>
            <p:cNvSpPr>
              <a:spLocks noChangeArrowheads="1"/>
            </p:cNvSpPr>
            <p:nvPr/>
          </p:nvSpPr>
          <p:spPr bwMode="auto">
            <a:xfrm>
              <a:off x="4268836"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8" name="Rectangle 34"/>
            <p:cNvSpPr>
              <a:spLocks noChangeArrowheads="1"/>
            </p:cNvSpPr>
            <p:nvPr/>
          </p:nvSpPr>
          <p:spPr bwMode="auto">
            <a:xfrm>
              <a:off x="6224637"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9" name="Rectangle 35"/>
            <p:cNvSpPr>
              <a:spLocks noChangeArrowheads="1"/>
            </p:cNvSpPr>
            <p:nvPr/>
          </p:nvSpPr>
          <p:spPr bwMode="auto">
            <a:xfrm>
              <a:off x="6650085" y="7348046"/>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100" name="Rectangle 36"/>
            <p:cNvSpPr>
              <a:spLocks noChangeArrowheads="1"/>
            </p:cNvSpPr>
            <p:nvPr/>
          </p:nvSpPr>
          <p:spPr bwMode="auto">
            <a:xfrm>
              <a:off x="398513" y="8359283"/>
              <a:ext cx="6113463" cy="160338"/>
            </a:xfrm>
            <a:prstGeom prst="rect">
              <a:avLst/>
            </a:prstGeom>
            <a:solidFill>
              <a:schemeClr val="bg1"/>
            </a:solidFill>
            <a:ln w="9525">
              <a:solidFill>
                <a:schemeClr val="bg1"/>
              </a:solidFill>
              <a:miter lim="800000"/>
              <a:headEnd/>
              <a:tailEnd/>
            </a:ln>
            <a:effectLst/>
          </p:spPr>
          <p:txBody>
            <a:bodyPr wrap="none" anchor="ctr"/>
            <a:lstStyle/>
            <a:p>
              <a:endParaRPr lang="ru-RU">
                <a:solidFill>
                  <a:prstClr val="black"/>
                </a:solidFill>
              </a:endParaRPr>
            </a:p>
          </p:txBody>
        </p:sp>
        <p:sp>
          <p:nvSpPr>
            <p:cNvPr id="101" name="Text Box 33"/>
            <p:cNvSpPr txBox="1">
              <a:spLocks noChangeArrowheads="1"/>
            </p:cNvSpPr>
            <p:nvPr/>
          </p:nvSpPr>
          <p:spPr bwMode="auto">
            <a:xfrm>
              <a:off x="98475" y="8376747"/>
              <a:ext cx="448681" cy="410369"/>
            </a:xfrm>
            <a:prstGeom prst="rect">
              <a:avLst/>
            </a:prstGeom>
            <a:noFill/>
            <a:ln w="9525">
              <a:noFill/>
              <a:miter lim="800000"/>
              <a:headEnd/>
              <a:tailEnd/>
            </a:ln>
          </p:spPr>
          <p:txBody>
            <a:bodyPr wrap="none">
              <a:spAutoFit/>
            </a:bodyPr>
            <a:lstStyle/>
            <a:p>
              <a:r>
                <a:rPr lang="en-US" sz="1400">
                  <a:solidFill>
                    <a:prstClr val="black"/>
                  </a:solidFill>
                </a:rPr>
                <a:t>17:15</a:t>
              </a:r>
              <a:endParaRPr lang="ru-RU" sz="1400">
                <a:solidFill>
                  <a:prstClr val="black"/>
                </a:solidFill>
              </a:endParaRPr>
            </a:p>
          </p:txBody>
        </p:sp>
        <p:sp>
          <p:nvSpPr>
            <p:cNvPr id="102" name="Text Box 34"/>
            <p:cNvSpPr txBox="1">
              <a:spLocks noChangeArrowheads="1"/>
            </p:cNvSpPr>
            <p:nvPr/>
          </p:nvSpPr>
          <p:spPr bwMode="auto">
            <a:xfrm>
              <a:off x="4018013" y="8360872"/>
              <a:ext cx="448681" cy="410369"/>
            </a:xfrm>
            <a:prstGeom prst="rect">
              <a:avLst/>
            </a:prstGeom>
            <a:noFill/>
            <a:ln w="9525">
              <a:noFill/>
              <a:miter lim="800000"/>
              <a:headEnd/>
              <a:tailEnd/>
            </a:ln>
          </p:spPr>
          <p:txBody>
            <a:bodyPr wrap="none">
              <a:spAutoFit/>
            </a:bodyPr>
            <a:lstStyle/>
            <a:p>
              <a:r>
                <a:rPr lang="en-US" sz="1400">
                  <a:solidFill>
                    <a:prstClr val="black"/>
                  </a:solidFill>
                </a:rPr>
                <a:t>17:55</a:t>
              </a:r>
              <a:endParaRPr lang="ru-RU" sz="1400">
                <a:solidFill>
                  <a:prstClr val="black"/>
                </a:solidFill>
              </a:endParaRPr>
            </a:p>
          </p:txBody>
        </p:sp>
        <p:sp>
          <p:nvSpPr>
            <p:cNvPr id="103" name="Text Box 35"/>
            <p:cNvSpPr txBox="1">
              <a:spLocks noChangeArrowheads="1"/>
            </p:cNvSpPr>
            <p:nvPr/>
          </p:nvSpPr>
          <p:spPr bwMode="auto">
            <a:xfrm>
              <a:off x="5986513" y="8344998"/>
              <a:ext cx="448681" cy="410369"/>
            </a:xfrm>
            <a:prstGeom prst="rect">
              <a:avLst/>
            </a:prstGeom>
            <a:noFill/>
            <a:ln w="9525">
              <a:noFill/>
              <a:miter lim="800000"/>
              <a:headEnd/>
              <a:tailEnd/>
            </a:ln>
          </p:spPr>
          <p:txBody>
            <a:bodyPr wrap="none">
              <a:spAutoFit/>
            </a:bodyPr>
            <a:lstStyle/>
            <a:p>
              <a:r>
                <a:rPr lang="en-US" sz="1400">
                  <a:solidFill>
                    <a:prstClr val="black"/>
                  </a:solidFill>
                </a:rPr>
                <a:t>18:15</a:t>
              </a:r>
              <a:endParaRPr lang="ru-RU" sz="1400">
                <a:solidFill>
                  <a:prstClr val="black"/>
                </a:solidFill>
              </a:endParaRPr>
            </a:p>
          </p:txBody>
        </p:sp>
        <p:sp>
          <p:nvSpPr>
            <p:cNvPr id="104" name="Text Box 42"/>
            <p:cNvSpPr txBox="1">
              <a:spLocks noChangeArrowheads="1"/>
            </p:cNvSpPr>
            <p:nvPr/>
          </p:nvSpPr>
          <p:spPr bwMode="auto">
            <a:xfrm>
              <a:off x="2136826" y="8360872"/>
              <a:ext cx="448681" cy="410369"/>
            </a:xfrm>
            <a:prstGeom prst="rect">
              <a:avLst/>
            </a:prstGeom>
            <a:noFill/>
            <a:ln w="9525">
              <a:noFill/>
              <a:miter lim="800000"/>
              <a:headEnd/>
              <a:tailEnd/>
            </a:ln>
          </p:spPr>
          <p:txBody>
            <a:bodyPr wrap="none">
              <a:spAutoFit/>
            </a:bodyPr>
            <a:lstStyle/>
            <a:p>
              <a:r>
                <a:rPr lang="en-US" sz="1400">
                  <a:solidFill>
                    <a:prstClr val="black"/>
                  </a:solidFill>
                </a:rPr>
                <a:t>17:35</a:t>
              </a:r>
              <a:endParaRPr lang="ru-RU" sz="1400">
                <a:solidFill>
                  <a:prstClr val="black"/>
                </a:solidFill>
              </a:endParaRPr>
            </a:p>
          </p:txBody>
        </p:sp>
        <p:sp>
          <p:nvSpPr>
            <p:cNvPr id="105" name="TextBox 37"/>
            <p:cNvSpPr txBox="1"/>
            <p:nvPr/>
          </p:nvSpPr>
          <p:spPr>
            <a:xfrm>
              <a:off x="5445177" y="8581931"/>
              <a:ext cx="422279" cy="492443"/>
            </a:xfrm>
            <a:prstGeom prst="rect">
              <a:avLst/>
            </a:prstGeom>
            <a:noFill/>
          </p:spPr>
          <p:txBody>
            <a:bodyPr wrap="none">
              <a:spAutoFit/>
            </a:bodyPr>
            <a:lstStyle/>
            <a:p>
              <a:pPr>
                <a:defRPr/>
              </a:pPr>
              <a:r>
                <a:rPr lang="en-US" dirty="0">
                  <a:solidFill>
                    <a:prstClr val="black"/>
                  </a:solidFill>
                </a:rPr>
                <a:t>UTC</a:t>
              </a:r>
              <a:endParaRPr lang="ru-RU" dirty="0">
                <a:solidFill>
                  <a:prstClr val="black"/>
                </a:solidFill>
              </a:endParaRPr>
            </a:p>
          </p:txBody>
        </p:sp>
        <p:cxnSp>
          <p:nvCxnSpPr>
            <p:cNvPr id="106" name="Прямая соединительная линия 105"/>
            <p:cNvCxnSpPr>
              <a:stCxn id="80" idx="1"/>
              <a:endCxn id="80" idx="3"/>
            </p:cNvCxnSpPr>
            <p:nvPr/>
          </p:nvCxnSpPr>
          <p:spPr>
            <a:xfrm>
              <a:off x="1863775" y="8284671"/>
              <a:ext cx="302577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12" name="Заголовок 1"/>
          <p:cNvSpPr txBox="1">
            <a:spLocks/>
          </p:cNvSpPr>
          <p:nvPr/>
        </p:nvSpPr>
        <p:spPr>
          <a:xfrm>
            <a:off x="-914400" y="116644"/>
            <a:ext cx="109728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00"/>
                </a:solidFill>
              </a:rPr>
              <a:t>Real MAS318 (MH370 analog) flight 23.03.14</a:t>
            </a:r>
            <a:r>
              <a:rPr lang="ru-RU" sz="2400" dirty="0">
                <a:solidFill>
                  <a:srgbClr val="FFFF00"/>
                </a:solidFill>
              </a:rPr>
              <a:t>, 17:20 </a:t>
            </a:r>
            <a:r>
              <a:rPr lang="en-US" sz="2400" dirty="0">
                <a:solidFill>
                  <a:srgbClr val="FFFF00"/>
                </a:solidFill>
              </a:rPr>
              <a:t>UTC</a:t>
            </a:r>
            <a:r>
              <a:rPr lang="ru-RU" sz="2400" dirty="0">
                <a:solidFill>
                  <a:srgbClr val="FFFF00"/>
                </a:solidFill>
              </a:rPr>
              <a:t>, </a:t>
            </a:r>
            <a:r>
              <a:rPr lang="en-US" sz="2400" dirty="0">
                <a:solidFill>
                  <a:srgbClr val="FFFF00"/>
                </a:solidFill>
              </a:rPr>
              <a:t>tracking as it is</a:t>
            </a:r>
            <a:endParaRPr lang="ru-RU" sz="2400" dirty="0">
              <a:solidFill>
                <a:srgbClr val="FFFF00"/>
              </a:solidFill>
            </a:endParaRPr>
          </a:p>
        </p:txBody>
      </p:sp>
      <p:sp>
        <p:nvSpPr>
          <p:cNvPr id="62" name="TextBox 12"/>
          <p:cNvSpPr txBox="1">
            <a:spLocks noChangeArrowheads="1"/>
          </p:cNvSpPr>
          <p:nvPr/>
        </p:nvSpPr>
        <p:spPr bwMode="auto">
          <a:xfrm>
            <a:off x="6380106" y="5413294"/>
            <a:ext cx="1880774" cy="83099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pic>
        <p:nvPicPr>
          <p:cNvPr id="120" name="Рисунок 119"/>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246400" y="540000"/>
            <a:ext cx="4903200" cy="3909600"/>
          </a:xfrm>
          <a:prstGeom prst="rect">
            <a:avLst/>
          </a:prstGeom>
        </p:spPr>
      </p:pic>
      <p:sp>
        <p:nvSpPr>
          <p:cNvPr id="124" name="TextBox 123"/>
          <p:cNvSpPr txBox="1"/>
          <p:nvPr/>
        </p:nvSpPr>
        <p:spPr>
          <a:xfrm>
            <a:off x="3593835" y="4215065"/>
            <a:ext cx="887850" cy="238715"/>
          </a:xfrm>
          <a:prstGeom prst="rect">
            <a:avLst/>
          </a:prstGeom>
          <a:noFill/>
        </p:spPr>
        <p:txBody>
          <a:bodyPr wrap="none" rtlCol="0">
            <a:spAutoFit/>
          </a:bodyPr>
          <a:lstStyle/>
          <a:p>
            <a:r>
              <a:rPr lang="en-US" sz="1000" b="1" dirty="0"/>
              <a:t>Terengganu</a:t>
            </a:r>
            <a:endParaRPr lang="ru-RU" sz="1000" b="1" dirty="0"/>
          </a:p>
        </p:txBody>
      </p:sp>
      <p:sp>
        <p:nvSpPr>
          <p:cNvPr id="125" name="TextBox 124"/>
          <p:cNvSpPr txBox="1"/>
          <p:nvPr/>
        </p:nvSpPr>
        <p:spPr>
          <a:xfrm>
            <a:off x="2491336" y="3755655"/>
            <a:ext cx="548255" cy="238715"/>
          </a:xfrm>
          <a:prstGeom prst="rect">
            <a:avLst/>
          </a:prstGeom>
          <a:noFill/>
        </p:spPr>
        <p:txBody>
          <a:bodyPr wrap="none" rtlCol="0">
            <a:spAutoFit/>
          </a:bodyPr>
          <a:lstStyle/>
          <a:p>
            <a:r>
              <a:rPr lang="en-US" sz="1000" b="1" dirty="0" err="1"/>
              <a:t>Bharu</a:t>
            </a:r>
            <a:endParaRPr lang="ru-RU" sz="1000" b="1" dirty="0"/>
          </a:p>
        </p:txBody>
      </p:sp>
      <p:sp>
        <p:nvSpPr>
          <p:cNvPr id="126" name="TextBox 125"/>
          <p:cNvSpPr txBox="1"/>
          <p:nvPr/>
        </p:nvSpPr>
        <p:spPr>
          <a:xfrm>
            <a:off x="3547136" y="3717032"/>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27" name="TextBox 126"/>
          <p:cNvSpPr txBox="1"/>
          <p:nvPr/>
        </p:nvSpPr>
        <p:spPr>
          <a:xfrm>
            <a:off x="5458892" y="2708920"/>
            <a:ext cx="625276" cy="238715"/>
          </a:xfrm>
          <a:prstGeom prst="rect">
            <a:avLst/>
          </a:prstGeom>
          <a:noFill/>
        </p:spPr>
        <p:txBody>
          <a:bodyPr wrap="none" rtlCol="0">
            <a:spAutoFit/>
          </a:bodyPr>
          <a:lstStyle/>
          <a:p>
            <a:r>
              <a:rPr lang="en-US" sz="1000" b="1" dirty="0"/>
              <a:t>CES539</a:t>
            </a:r>
            <a:endParaRPr lang="ru-RU" sz="1000" b="1" dirty="0"/>
          </a:p>
        </p:txBody>
      </p:sp>
      <p:sp>
        <p:nvSpPr>
          <p:cNvPr id="128" name="TextBox 127"/>
          <p:cNvSpPr txBox="1"/>
          <p:nvPr/>
        </p:nvSpPr>
        <p:spPr>
          <a:xfrm>
            <a:off x="4386249" y="2204864"/>
            <a:ext cx="761815" cy="238715"/>
          </a:xfrm>
          <a:prstGeom prst="rect">
            <a:avLst/>
          </a:prstGeom>
          <a:noFill/>
        </p:spPr>
        <p:txBody>
          <a:bodyPr wrap="none" rtlCol="0">
            <a:spAutoFit/>
          </a:bodyPr>
          <a:lstStyle/>
          <a:p>
            <a:r>
              <a:rPr lang="en-US" sz="1000" b="1" dirty="0"/>
              <a:t>MAS6116</a:t>
            </a:r>
            <a:endParaRPr lang="ru-RU" sz="1000" b="1" dirty="0"/>
          </a:p>
        </p:txBody>
      </p:sp>
      <p:sp>
        <p:nvSpPr>
          <p:cNvPr id="129" name="TextBox 128"/>
          <p:cNvSpPr txBox="1"/>
          <p:nvPr/>
        </p:nvSpPr>
        <p:spPr>
          <a:xfrm>
            <a:off x="6467479" y="1124744"/>
            <a:ext cx="768817" cy="238715"/>
          </a:xfrm>
          <a:prstGeom prst="rect">
            <a:avLst/>
          </a:prstGeom>
          <a:noFill/>
        </p:spPr>
        <p:txBody>
          <a:bodyPr wrap="none" rtlCol="0">
            <a:spAutoFit/>
          </a:bodyPr>
          <a:lstStyle/>
          <a:p>
            <a:r>
              <a:rPr lang="en-US" sz="1000" b="1" dirty="0"/>
              <a:t>TGW2907</a:t>
            </a:r>
            <a:endParaRPr lang="ru-RU" sz="1000" b="1" dirty="0"/>
          </a:p>
        </p:txBody>
      </p:sp>
      <p:sp>
        <p:nvSpPr>
          <p:cNvPr id="130" name="TextBox 129"/>
          <p:cNvSpPr txBox="1"/>
          <p:nvPr/>
        </p:nvSpPr>
        <p:spPr>
          <a:xfrm>
            <a:off x="5889824" y="638962"/>
            <a:ext cx="422219" cy="238715"/>
          </a:xfrm>
          <a:prstGeom prst="rect">
            <a:avLst/>
          </a:prstGeom>
          <a:noFill/>
        </p:spPr>
        <p:txBody>
          <a:bodyPr wrap="none" rtlCol="0">
            <a:spAutoFit/>
          </a:bodyPr>
          <a:lstStyle/>
          <a:p>
            <a:r>
              <a:rPr lang="en-US" sz="1000" b="1" dirty="0" err="1"/>
              <a:t>Tho</a:t>
            </a:r>
            <a:endParaRPr lang="ru-RU" sz="1000" b="1" dirty="0"/>
          </a:p>
        </p:txBody>
      </p:sp>
      <p:sp>
        <p:nvSpPr>
          <p:cNvPr id="131" name="Дуга 130"/>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32" name="Прямая соединительная линия 131"/>
          <p:cNvCxnSpPr>
            <a:stCxn id="126" idx="0"/>
          </p:cNvCxnSpPr>
          <p:nvPr/>
        </p:nvCxnSpPr>
        <p:spPr>
          <a:xfrm>
            <a:off x="3996939" y="3717032"/>
            <a:ext cx="5039557" cy="270008"/>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p:cNvCxnSpPr/>
          <p:nvPr/>
        </p:nvCxnSpPr>
        <p:spPr>
          <a:xfrm flipV="1">
            <a:off x="1403648" y="4077077"/>
            <a:ext cx="7632848" cy="122032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527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Группа 107"/>
          <p:cNvGrpSpPr/>
          <p:nvPr/>
        </p:nvGrpSpPr>
        <p:grpSpPr>
          <a:xfrm>
            <a:off x="0" y="4581126"/>
            <a:ext cx="9144000" cy="2231912"/>
            <a:chOff x="-223789" y="5260484"/>
            <a:chExt cx="7481888" cy="3813890"/>
          </a:xfrm>
        </p:grpSpPr>
        <p:pic>
          <p:nvPicPr>
            <p:cNvPr id="70" name="Рисунок 3"/>
            <p:cNvPicPr>
              <a:picLocks noChangeAspect="1"/>
            </p:cNvPicPr>
            <p:nvPr/>
          </p:nvPicPr>
          <p:blipFill>
            <a:blip r:embed="rId2" cstate="print"/>
            <a:srcRect/>
            <a:stretch>
              <a:fillRect/>
            </a:stretch>
          </p:blipFill>
          <p:spPr bwMode="auto">
            <a:xfrm>
              <a:off x="-223789" y="5260484"/>
              <a:ext cx="7481888" cy="3721099"/>
            </a:xfrm>
            <a:prstGeom prst="rect">
              <a:avLst/>
            </a:prstGeom>
            <a:noFill/>
            <a:ln w="9525">
              <a:noFill/>
              <a:miter lim="800000"/>
              <a:headEnd/>
              <a:tailEnd/>
            </a:ln>
          </p:spPr>
        </p:pic>
        <p:cxnSp>
          <p:nvCxnSpPr>
            <p:cNvPr id="71" name="Прямая соединительная линия 70"/>
            <p:cNvCxnSpPr/>
            <p:nvPr/>
          </p:nvCxnSpPr>
          <p:spPr>
            <a:xfrm>
              <a:off x="4816524" y="6484446"/>
              <a:ext cx="19653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12"/>
            <p:cNvSpPr txBox="1">
              <a:spLocks noChangeArrowheads="1"/>
            </p:cNvSpPr>
            <p:nvPr/>
          </p:nvSpPr>
          <p:spPr bwMode="auto">
            <a:xfrm>
              <a:off x="368352" y="6693603"/>
              <a:ext cx="1544235" cy="142000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sp>
          <p:nvSpPr>
            <p:cNvPr id="73" name="Прямоугольник 72"/>
            <p:cNvSpPr/>
            <p:nvPr/>
          </p:nvSpPr>
          <p:spPr>
            <a:xfrm>
              <a:off x="1863775" y="6413008"/>
              <a:ext cx="3025775"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No</a:t>
              </a:r>
              <a:endParaRPr lang="ru-RU" dirty="0">
                <a:solidFill>
                  <a:prstClr val="white"/>
                </a:solidFill>
              </a:endParaRPr>
            </a:p>
          </p:txBody>
        </p:sp>
        <p:sp>
          <p:nvSpPr>
            <p:cNvPr id="74" name="Прямоугольник 73"/>
            <p:cNvSpPr/>
            <p:nvPr/>
          </p:nvSpPr>
          <p:spPr>
            <a:xfrm>
              <a:off x="-223789" y="6339985"/>
              <a:ext cx="4318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5" name="Прямоугольник 74"/>
            <p:cNvSpPr/>
            <p:nvPr/>
          </p:nvSpPr>
          <p:spPr>
            <a:xfrm>
              <a:off x="-152351" y="7348048"/>
              <a:ext cx="36036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76" name="Прямая соединительная линия 75"/>
            <p:cNvCxnSpPr/>
            <p:nvPr/>
          </p:nvCxnSpPr>
          <p:spPr>
            <a:xfrm>
              <a:off x="423913" y="6484446"/>
              <a:ext cx="14398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423911" y="8284671"/>
              <a:ext cx="633730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Прямоугольник 77"/>
            <p:cNvSpPr/>
            <p:nvPr/>
          </p:nvSpPr>
          <p:spPr>
            <a:xfrm>
              <a:off x="423913" y="8284673"/>
              <a:ext cx="14398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9" name="Прямоугольник 78"/>
            <p:cNvSpPr/>
            <p:nvPr/>
          </p:nvSpPr>
          <p:spPr>
            <a:xfrm>
              <a:off x="4889550" y="8284673"/>
              <a:ext cx="18716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0" name="Прямоугольник 79"/>
            <p:cNvSpPr/>
            <p:nvPr/>
          </p:nvSpPr>
          <p:spPr>
            <a:xfrm>
              <a:off x="1863775" y="8213233"/>
              <a:ext cx="3025775"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1" name="Прямая соединительная линия 80"/>
            <p:cNvCxnSpPr>
              <a:stCxn id="78" idx="1"/>
              <a:endCxn id="79" idx="3"/>
            </p:cNvCxnSpPr>
            <p:nvPr/>
          </p:nvCxnSpPr>
          <p:spPr>
            <a:xfrm>
              <a:off x="414388" y="8321183"/>
              <a:ext cx="634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244003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431328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4" name="Двойная стрелка влево/вправо 83"/>
            <p:cNvSpPr/>
            <p:nvPr/>
          </p:nvSpPr>
          <p:spPr>
            <a:xfrm>
              <a:off x="1863775" y="6844016"/>
              <a:ext cx="3025775" cy="28813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5" name="TextBox 54"/>
            <p:cNvSpPr txBox="1">
              <a:spLocks noChangeArrowheads="1"/>
            </p:cNvSpPr>
            <p:nvPr/>
          </p:nvSpPr>
          <p:spPr bwMode="auto">
            <a:xfrm>
              <a:off x="2335443" y="7205171"/>
              <a:ext cx="2084898" cy="492443"/>
            </a:xfrm>
            <a:prstGeom prst="rect">
              <a:avLst/>
            </a:prstGeom>
            <a:noFill/>
            <a:ln w="9525">
              <a:noFill/>
              <a:miter lim="800000"/>
              <a:headEnd/>
              <a:tailEnd/>
            </a:ln>
          </p:spPr>
          <p:txBody>
            <a:bodyPr wrap="none">
              <a:spAutoFit/>
            </a:bodyPr>
            <a:lstStyle/>
            <a:p>
              <a:r>
                <a:rPr lang="en-US" dirty="0">
                  <a:solidFill>
                    <a:prstClr val="black"/>
                  </a:solidFill>
                </a:rPr>
                <a:t>No surveillance, no tracking</a:t>
              </a:r>
              <a:endParaRPr lang="ru-RU" dirty="0">
                <a:solidFill>
                  <a:prstClr val="black"/>
                </a:solidFill>
              </a:endParaRPr>
            </a:p>
          </p:txBody>
        </p:sp>
        <p:sp>
          <p:nvSpPr>
            <p:cNvPr id="87" name="Прямоугольник 86"/>
            <p:cNvSpPr/>
            <p:nvPr/>
          </p:nvSpPr>
          <p:spPr>
            <a:xfrm>
              <a:off x="3521123" y="8500571"/>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Прямоугольник 87"/>
            <p:cNvSpPr/>
            <p:nvPr/>
          </p:nvSpPr>
          <p:spPr>
            <a:xfrm>
              <a:off x="209600" y="5476384"/>
              <a:ext cx="173037" cy="296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9" name="Прямая соединительная линия 88"/>
            <p:cNvCxnSpPr/>
            <p:nvPr/>
          </p:nvCxnSpPr>
          <p:spPr>
            <a:xfrm>
              <a:off x="6278611"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0" name="Прямоугольник 89"/>
            <p:cNvSpPr/>
            <p:nvPr/>
          </p:nvSpPr>
          <p:spPr>
            <a:xfrm>
              <a:off x="281037" y="6413008"/>
              <a:ext cx="7143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1" name="Прямоугольник 90"/>
            <p:cNvSpPr/>
            <p:nvPr/>
          </p:nvSpPr>
          <p:spPr>
            <a:xfrm>
              <a:off x="281037" y="7348046"/>
              <a:ext cx="71439"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2" name="Прямоугольник 91"/>
            <p:cNvSpPr/>
            <p:nvPr/>
          </p:nvSpPr>
          <p:spPr>
            <a:xfrm>
              <a:off x="281037" y="5476385"/>
              <a:ext cx="71439"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93" name="Прямая соединительная линия 92"/>
            <p:cNvCxnSpPr/>
            <p:nvPr/>
          </p:nvCxnSpPr>
          <p:spPr>
            <a:xfrm>
              <a:off x="1863773" y="6484446"/>
              <a:ext cx="0" cy="180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4889548" y="6484448"/>
              <a:ext cx="0" cy="1836736"/>
            </a:xfrm>
            <a:prstGeom prst="line">
              <a:avLst/>
            </a:prstGeom>
          </p:spPr>
          <p:style>
            <a:lnRef idx="1">
              <a:schemeClr val="accent1"/>
            </a:lnRef>
            <a:fillRef idx="0">
              <a:schemeClr val="accent1"/>
            </a:fillRef>
            <a:effectRef idx="0">
              <a:schemeClr val="accent1"/>
            </a:effectRef>
            <a:fontRef idx="minor">
              <a:schemeClr val="tx1"/>
            </a:fontRef>
          </p:style>
        </p:cxnSp>
        <p:sp>
          <p:nvSpPr>
            <p:cNvPr id="95" name="Rectangle 31"/>
            <p:cNvSpPr>
              <a:spLocks noChangeArrowheads="1"/>
            </p:cNvSpPr>
            <p:nvPr/>
          </p:nvSpPr>
          <p:spPr bwMode="auto">
            <a:xfrm>
              <a:off x="430261" y="7359158"/>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6" name="Rectangle 32"/>
            <p:cNvSpPr>
              <a:spLocks noChangeArrowheads="1"/>
            </p:cNvSpPr>
            <p:nvPr/>
          </p:nvSpPr>
          <p:spPr bwMode="auto">
            <a:xfrm>
              <a:off x="2322561"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7" name="Rectangle 33"/>
            <p:cNvSpPr>
              <a:spLocks noChangeArrowheads="1"/>
            </p:cNvSpPr>
            <p:nvPr/>
          </p:nvSpPr>
          <p:spPr bwMode="auto">
            <a:xfrm>
              <a:off x="4268836"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8" name="Rectangle 34"/>
            <p:cNvSpPr>
              <a:spLocks noChangeArrowheads="1"/>
            </p:cNvSpPr>
            <p:nvPr/>
          </p:nvSpPr>
          <p:spPr bwMode="auto">
            <a:xfrm>
              <a:off x="6224637"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9" name="Rectangle 35"/>
            <p:cNvSpPr>
              <a:spLocks noChangeArrowheads="1"/>
            </p:cNvSpPr>
            <p:nvPr/>
          </p:nvSpPr>
          <p:spPr bwMode="auto">
            <a:xfrm>
              <a:off x="6650085" y="7348046"/>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100" name="Rectangle 36"/>
            <p:cNvSpPr>
              <a:spLocks noChangeArrowheads="1"/>
            </p:cNvSpPr>
            <p:nvPr/>
          </p:nvSpPr>
          <p:spPr bwMode="auto">
            <a:xfrm>
              <a:off x="398513" y="8359283"/>
              <a:ext cx="6113463" cy="160338"/>
            </a:xfrm>
            <a:prstGeom prst="rect">
              <a:avLst/>
            </a:prstGeom>
            <a:solidFill>
              <a:schemeClr val="bg1"/>
            </a:solidFill>
            <a:ln w="9525">
              <a:solidFill>
                <a:schemeClr val="bg1"/>
              </a:solidFill>
              <a:miter lim="800000"/>
              <a:headEnd/>
              <a:tailEnd/>
            </a:ln>
            <a:effectLst/>
          </p:spPr>
          <p:txBody>
            <a:bodyPr wrap="none" anchor="ctr"/>
            <a:lstStyle/>
            <a:p>
              <a:endParaRPr lang="ru-RU">
                <a:solidFill>
                  <a:prstClr val="black"/>
                </a:solidFill>
              </a:endParaRPr>
            </a:p>
          </p:txBody>
        </p:sp>
        <p:sp>
          <p:nvSpPr>
            <p:cNvPr id="101" name="Text Box 33"/>
            <p:cNvSpPr txBox="1">
              <a:spLocks noChangeArrowheads="1"/>
            </p:cNvSpPr>
            <p:nvPr/>
          </p:nvSpPr>
          <p:spPr bwMode="auto">
            <a:xfrm>
              <a:off x="98475" y="8376747"/>
              <a:ext cx="448681" cy="410369"/>
            </a:xfrm>
            <a:prstGeom prst="rect">
              <a:avLst/>
            </a:prstGeom>
            <a:noFill/>
            <a:ln w="9525">
              <a:noFill/>
              <a:miter lim="800000"/>
              <a:headEnd/>
              <a:tailEnd/>
            </a:ln>
          </p:spPr>
          <p:txBody>
            <a:bodyPr wrap="none">
              <a:spAutoFit/>
            </a:bodyPr>
            <a:lstStyle/>
            <a:p>
              <a:r>
                <a:rPr lang="en-US" sz="1400">
                  <a:solidFill>
                    <a:prstClr val="black"/>
                  </a:solidFill>
                </a:rPr>
                <a:t>17:15</a:t>
              </a:r>
              <a:endParaRPr lang="ru-RU" sz="1400">
                <a:solidFill>
                  <a:prstClr val="black"/>
                </a:solidFill>
              </a:endParaRPr>
            </a:p>
          </p:txBody>
        </p:sp>
        <p:sp>
          <p:nvSpPr>
            <p:cNvPr id="102" name="Text Box 34"/>
            <p:cNvSpPr txBox="1">
              <a:spLocks noChangeArrowheads="1"/>
            </p:cNvSpPr>
            <p:nvPr/>
          </p:nvSpPr>
          <p:spPr bwMode="auto">
            <a:xfrm>
              <a:off x="4018013" y="8360872"/>
              <a:ext cx="448681" cy="410369"/>
            </a:xfrm>
            <a:prstGeom prst="rect">
              <a:avLst/>
            </a:prstGeom>
            <a:noFill/>
            <a:ln w="9525">
              <a:noFill/>
              <a:miter lim="800000"/>
              <a:headEnd/>
              <a:tailEnd/>
            </a:ln>
          </p:spPr>
          <p:txBody>
            <a:bodyPr wrap="none">
              <a:spAutoFit/>
            </a:bodyPr>
            <a:lstStyle/>
            <a:p>
              <a:r>
                <a:rPr lang="en-US" sz="1400">
                  <a:solidFill>
                    <a:prstClr val="black"/>
                  </a:solidFill>
                </a:rPr>
                <a:t>17:55</a:t>
              </a:r>
              <a:endParaRPr lang="ru-RU" sz="1400">
                <a:solidFill>
                  <a:prstClr val="black"/>
                </a:solidFill>
              </a:endParaRPr>
            </a:p>
          </p:txBody>
        </p:sp>
        <p:sp>
          <p:nvSpPr>
            <p:cNvPr id="103" name="Text Box 35"/>
            <p:cNvSpPr txBox="1">
              <a:spLocks noChangeArrowheads="1"/>
            </p:cNvSpPr>
            <p:nvPr/>
          </p:nvSpPr>
          <p:spPr bwMode="auto">
            <a:xfrm>
              <a:off x="5986513" y="8344998"/>
              <a:ext cx="448681" cy="410369"/>
            </a:xfrm>
            <a:prstGeom prst="rect">
              <a:avLst/>
            </a:prstGeom>
            <a:noFill/>
            <a:ln w="9525">
              <a:noFill/>
              <a:miter lim="800000"/>
              <a:headEnd/>
              <a:tailEnd/>
            </a:ln>
          </p:spPr>
          <p:txBody>
            <a:bodyPr wrap="none">
              <a:spAutoFit/>
            </a:bodyPr>
            <a:lstStyle/>
            <a:p>
              <a:r>
                <a:rPr lang="en-US" sz="1400">
                  <a:solidFill>
                    <a:prstClr val="black"/>
                  </a:solidFill>
                </a:rPr>
                <a:t>18:15</a:t>
              </a:r>
              <a:endParaRPr lang="ru-RU" sz="1400">
                <a:solidFill>
                  <a:prstClr val="black"/>
                </a:solidFill>
              </a:endParaRPr>
            </a:p>
          </p:txBody>
        </p:sp>
        <p:sp>
          <p:nvSpPr>
            <p:cNvPr id="104" name="Text Box 42"/>
            <p:cNvSpPr txBox="1">
              <a:spLocks noChangeArrowheads="1"/>
            </p:cNvSpPr>
            <p:nvPr/>
          </p:nvSpPr>
          <p:spPr bwMode="auto">
            <a:xfrm>
              <a:off x="2136826" y="8360872"/>
              <a:ext cx="448681" cy="410369"/>
            </a:xfrm>
            <a:prstGeom prst="rect">
              <a:avLst/>
            </a:prstGeom>
            <a:noFill/>
            <a:ln w="9525">
              <a:noFill/>
              <a:miter lim="800000"/>
              <a:headEnd/>
              <a:tailEnd/>
            </a:ln>
          </p:spPr>
          <p:txBody>
            <a:bodyPr wrap="none">
              <a:spAutoFit/>
            </a:bodyPr>
            <a:lstStyle/>
            <a:p>
              <a:r>
                <a:rPr lang="en-US" sz="1400">
                  <a:solidFill>
                    <a:prstClr val="black"/>
                  </a:solidFill>
                </a:rPr>
                <a:t>17:35</a:t>
              </a:r>
              <a:endParaRPr lang="ru-RU" sz="1400">
                <a:solidFill>
                  <a:prstClr val="black"/>
                </a:solidFill>
              </a:endParaRPr>
            </a:p>
          </p:txBody>
        </p:sp>
        <p:sp>
          <p:nvSpPr>
            <p:cNvPr id="105" name="TextBox 37"/>
            <p:cNvSpPr txBox="1"/>
            <p:nvPr/>
          </p:nvSpPr>
          <p:spPr>
            <a:xfrm>
              <a:off x="5445177" y="8581931"/>
              <a:ext cx="422279" cy="492443"/>
            </a:xfrm>
            <a:prstGeom prst="rect">
              <a:avLst/>
            </a:prstGeom>
            <a:noFill/>
          </p:spPr>
          <p:txBody>
            <a:bodyPr wrap="none">
              <a:spAutoFit/>
            </a:bodyPr>
            <a:lstStyle/>
            <a:p>
              <a:pPr>
                <a:defRPr/>
              </a:pPr>
              <a:r>
                <a:rPr lang="en-US" dirty="0">
                  <a:solidFill>
                    <a:prstClr val="black"/>
                  </a:solidFill>
                </a:rPr>
                <a:t>UTC</a:t>
              </a:r>
              <a:endParaRPr lang="ru-RU" dirty="0">
                <a:solidFill>
                  <a:prstClr val="black"/>
                </a:solidFill>
              </a:endParaRPr>
            </a:p>
          </p:txBody>
        </p:sp>
        <p:cxnSp>
          <p:nvCxnSpPr>
            <p:cNvPr id="106" name="Прямая соединительная линия 105"/>
            <p:cNvCxnSpPr>
              <a:stCxn id="80" idx="1"/>
              <a:endCxn id="80" idx="3"/>
            </p:cNvCxnSpPr>
            <p:nvPr/>
          </p:nvCxnSpPr>
          <p:spPr>
            <a:xfrm>
              <a:off x="1863775" y="8284671"/>
              <a:ext cx="302577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12" name="Заголовок 1"/>
          <p:cNvSpPr txBox="1">
            <a:spLocks/>
          </p:cNvSpPr>
          <p:nvPr/>
        </p:nvSpPr>
        <p:spPr>
          <a:xfrm>
            <a:off x="0" y="116644"/>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00"/>
                </a:solidFill>
              </a:rPr>
              <a:t>Real MAS318 (MH370 analog) flight 23.03.14</a:t>
            </a:r>
            <a:r>
              <a:rPr lang="ru-RU" sz="2400" dirty="0">
                <a:solidFill>
                  <a:srgbClr val="FFFF00"/>
                </a:solidFill>
              </a:rPr>
              <a:t>, 17:25 </a:t>
            </a:r>
            <a:r>
              <a:rPr lang="en-US" sz="2400" dirty="0">
                <a:solidFill>
                  <a:srgbClr val="FFFF00"/>
                </a:solidFill>
              </a:rPr>
              <a:t>UTC</a:t>
            </a:r>
            <a:r>
              <a:rPr lang="ru-RU" sz="2400" dirty="0">
                <a:solidFill>
                  <a:srgbClr val="FFFF00"/>
                </a:solidFill>
              </a:rPr>
              <a:t>, </a:t>
            </a:r>
            <a:r>
              <a:rPr lang="en-US" sz="2400" dirty="0">
                <a:solidFill>
                  <a:srgbClr val="FFFF00"/>
                </a:solidFill>
              </a:rPr>
              <a:t>tracking as it is</a:t>
            </a:r>
            <a:endParaRPr lang="ru-RU" sz="2400" dirty="0">
              <a:solidFill>
                <a:srgbClr val="FFFF00"/>
              </a:solidFill>
            </a:endParaRPr>
          </a:p>
        </p:txBody>
      </p:sp>
      <p:sp>
        <p:nvSpPr>
          <p:cNvPr id="62" name="TextBox 12"/>
          <p:cNvSpPr txBox="1">
            <a:spLocks noChangeArrowheads="1"/>
          </p:cNvSpPr>
          <p:nvPr/>
        </p:nvSpPr>
        <p:spPr bwMode="auto">
          <a:xfrm>
            <a:off x="6288078" y="5413294"/>
            <a:ext cx="2248649" cy="83099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pic>
        <p:nvPicPr>
          <p:cNvPr id="56" name="Рисунок 55"/>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246400" y="540000"/>
            <a:ext cx="4903200" cy="3909600"/>
          </a:xfrm>
          <a:prstGeom prst="rect">
            <a:avLst/>
          </a:prstGeom>
        </p:spPr>
      </p:pic>
      <p:sp>
        <p:nvSpPr>
          <p:cNvPr id="60" name="TextBox 59"/>
          <p:cNvSpPr txBox="1"/>
          <p:nvPr/>
        </p:nvSpPr>
        <p:spPr>
          <a:xfrm>
            <a:off x="3593835" y="4215065"/>
            <a:ext cx="887850" cy="238715"/>
          </a:xfrm>
          <a:prstGeom prst="rect">
            <a:avLst/>
          </a:prstGeom>
          <a:noFill/>
        </p:spPr>
        <p:txBody>
          <a:bodyPr wrap="none" rtlCol="0">
            <a:spAutoFit/>
          </a:bodyPr>
          <a:lstStyle/>
          <a:p>
            <a:r>
              <a:rPr lang="en-US" sz="1000" b="1" dirty="0"/>
              <a:t>Terengganu</a:t>
            </a:r>
            <a:endParaRPr lang="ru-RU" sz="1000" b="1" dirty="0"/>
          </a:p>
        </p:txBody>
      </p:sp>
      <p:sp>
        <p:nvSpPr>
          <p:cNvPr id="61" name="TextBox 60"/>
          <p:cNvSpPr txBox="1"/>
          <p:nvPr/>
        </p:nvSpPr>
        <p:spPr>
          <a:xfrm>
            <a:off x="2491336" y="3755655"/>
            <a:ext cx="548255" cy="238715"/>
          </a:xfrm>
          <a:prstGeom prst="rect">
            <a:avLst/>
          </a:prstGeom>
          <a:noFill/>
        </p:spPr>
        <p:txBody>
          <a:bodyPr wrap="none" rtlCol="0">
            <a:spAutoFit/>
          </a:bodyPr>
          <a:lstStyle/>
          <a:p>
            <a:r>
              <a:rPr lang="en-US" sz="1000" b="1" dirty="0" err="1"/>
              <a:t>Bharu</a:t>
            </a:r>
            <a:endParaRPr lang="ru-RU" sz="1000" b="1" dirty="0"/>
          </a:p>
        </p:txBody>
      </p:sp>
      <p:sp>
        <p:nvSpPr>
          <p:cNvPr id="63" name="TextBox 62"/>
          <p:cNvSpPr txBox="1"/>
          <p:nvPr/>
        </p:nvSpPr>
        <p:spPr>
          <a:xfrm>
            <a:off x="3779912" y="3356992"/>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64" name="TextBox 63"/>
          <p:cNvSpPr txBox="1"/>
          <p:nvPr/>
        </p:nvSpPr>
        <p:spPr>
          <a:xfrm>
            <a:off x="5148064" y="2758237"/>
            <a:ext cx="625276" cy="238715"/>
          </a:xfrm>
          <a:prstGeom prst="rect">
            <a:avLst/>
          </a:prstGeom>
          <a:noFill/>
        </p:spPr>
        <p:txBody>
          <a:bodyPr wrap="none" rtlCol="0">
            <a:spAutoFit/>
          </a:bodyPr>
          <a:lstStyle/>
          <a:p>
            <a:r>
              <a:rPr lang="en-US" sz="1000" b="1" dirty="0"/>
              <a:t>CES539</a:t>
            </a:r>
            <a:endParaRPr lang="ru-RU" sz="1000" b="1" dirty="0"/>
          </a:p>
        </p:txBody>
      </p:sp>
      <p:sp>
        <p:nvSpPr>
          <p:cNvPr id="65" name="TextBox 64"/>
          <p:cNvSpPr txBox="1"/>
          <p:nvPr/>
        </p:nvSpPr>
        <p:spPr>
          <a:xfrm>
            <a:off x="4644008" y="1844824"/>
            <a:ext cx="761815" cy="238715"/>
          </a:xfrm>
          <a:prstGeom prst="rect">
            <a:avLst/>
          </a:prstGeom>
          <a:noFill/>
        </p:spPr>
        <p:txBody>
          <a:bodyPr wrap="none" rtlCol="0">
            <a:spAutoFit/>
          </a:bodyPr>
          <a:lstStyle/>
          <a:p>
            <a:r>
              <a:rPr lang="en-US" sz="1000" b="1" dirty="0"/>
              <a:t>MAS6116</a:t>
            </a:r>
            <a:endParaRPr lang="ru-RU" sz="1000" b="1" dirty="0"/>
          </a:p>
        </p:txBody>
      </p:sp>
      <p:sp>
        <p:nvSpPr>
          <p:cNvPr id="66" name="TextBox 65"/>
          <p:cNvSpPr txBox="1"/>
          <p:nvPr/>
        </p:nvSpPr>
        <p:spPr>
          <a:xfrm>
            <a:off x="6251455" y="1196752"/>
            <a:ext cx="768817" cy="238715"/>
          </a:xfrm>
          <a:prstGeom prst="rect">
            <a:avLst/>
          </a:prstGeom>
          <a:noFill/>
        </p:spPr>
        <p:txBody>
          <a:bodyPr wrap="none" rtlCol="0">
            <a:spAutoFit/>
          </a:bodyPr>
          <a:lstStyle/>
          <a:p>
            <a:r>
              <a:rPr lang="en-US" sz="1000" b="1" dirty="0"/>
              <a:t>TGW2907</a:t>
            </a:r>
            <a:endParaRPr lang="ru-RU" sz="1000" b="1" dirty="0"/>
          </a:p>
        </p:txBody>
      </p:sp>
      <p:sp>
        <p:nvSpPr>
          <p:cNvPr id="67" name="TextBox 66"/>
          <p:cNvSpPr txBox="1"/>
          <p:nvPr/>
        </p:nvSpPr>
        <p:spPr>
          <a:xfrm>
            <a:off x="5889824" y="638962"/>
            <a:ext cx="422219" cy="238715"/>
          </a:xfrm>
          <a:prstGeom prst="rect">
            <a:avLst/>
          </a:prstGeom>
          <a:noFill/>
        </p:spPr>
        <p:txBody>
          <a:bodyPr wrap="none" rtlCol="0">
            <a:spAutoFit/>
          </a:bodyPr>
          <a:lstStyle/>
          <a:p>
            <a:r>
              <a:rPr lang="en-US" sz="1000" b="1" dirty="0" err="1"/>
              <a:t>Tho</a:t>
            </a:r>
            <a:endParaRPr lang="ru-RU" sz="1000" b="1" dirty="0"/>
          </a:p>
        </p:txBody>
      </p:sp>
      <p:sp>
        <p:nvSpPr>
          <p:cNvPr id="69" name="Дуга 68"/>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86" name="Прямая соединительная линия 85"/>
          <p:cNvCxnSpPr/>
          <p:nvPr/>
        </p:nvCxnSpPr>
        <p:spPr>
          <a:xfrm>
            <a:off x="4220336" y="3356992"/>
            <a:ext cx="4816160" cy="630048"/>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07" name="Прямая соединительная линия 106"/>
          <p:cNvCxnSpPr/>
          <p:nvPr/>
        </p:nvCxnSpPr>
        <p:spPr>
          <a:xfrm flipV="1">
            <a:off x="1979712" y="4077077"/>
            <a:ext cx="7056784" cy="1220318"/>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990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Группа 107"/>
          <p:cNvGrpSpPr/>
          <p:nvPr/>
        </p:nvGrpSpPr>
        <p:grpSpPr>
          <a:xfrm>
            <a:off x="0" y="4581126"/>
            <a:ext cx="9144000" cy="2231912"/>
            <a:chOff x="-223789" y="5260484"/>
            <a:chExt cx="7481888" cy="3813890"/>
          </a:xfrm>
        </p:grpSpPr>
        <p:pic>
          <p:nvPicPr>
            <p:cNvPr id="70" name="Рисунок 3"/>
            <p:cNvPicPr>
              <a:picLocks noChangeAspect="1"/>
            </p:cNvPicPr>
            <p:nvPr/>
          </p:nvPicPr>
          <p:blipFill>
            <a:blip r:embed="rId2" cstate="print"/>
            <a:srcRect/>
            <a:stretch>
              <a:fillRect/>
            </a:stretch>
          </p:blipFill>
          <p:spPr bwMode="auto">
            <a:xfrm>
              <a:off x="-223789" y="5260484"/>
              <a:ext cx="7481888" cy="3721099"/>
            </a:xfrm>
            <a:prstGeom prst="rect">
              <a:avLst/>
            </a:prstGeom>
            <a:noFill/>
            <a:ln w="9525">
              <a:noFill/>
              <a:miter lim="800000"/>
              <a:headEnd/>
              <a:tailEnd/>
            </a:ln>
          </p:spPr>
        </p:pic>
        <p:cxnSp>
          <p:nvCxnSpPr>
            <p:cNvPr id="71" name="Прямая соединительная линия 70"/>
            <p:cNvCxnSpPr/>
            <p:nvPr/>
          </p:nvCxnSpPr>
          <p:spPr>
            <a:xfrm>
              <a:off x="4816524" y="6484446"/>
              <a:ext cx="19653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12"/>
            <p:cNvSpPr txBox="1">
              <a:spLocks noChangeArrowheads="1"/>
            </p:cNvSpPr>
            <p:nvPr/>
          </p:nvSpPr>
          <p:spPr bwMode="auto">
            <a:xfrm>
              <a:off x="384225" y="6693603"/>
              <a:ext cx="1528361" cy="142000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sp>
          <p:nvSpPr>
            <p:cNvPr id="73" name="Прямоугольник 72"/>
            <p:cNvSpPr/>
            <p:nvPr/>
          </p:nvSpPr>
          <p:spPr>
            <a:xfrm>
              <a:off x="1863775" y="6413008"/>
              <a:ext cx="3025775"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No</a:t>
              </a:r>
              <a:endParaRPr lang="ru-RU" dirty="0">
                <a:solidFill>
                  <a:prstClr val="white"/>
                </a:solidFill>
              </a:endParaRPr>
            </a:p>
          </p:txBody>
        </p:sp>
        <p:sp>
          <p:nvSpPr>
            <p:cNvPr id="74" name="Прямоугольник 73"/>
            <p:cNvSpPr/>
            <p:nvPr/>
          </p:nvSpPr>
          <p:spPr>
            <a:xfrm>
              <a:off x="-223789" y="6339985"/>
              <a:ext cx="4318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5" name="Прямоугольник 74"/>
            <p:cNvSpPr/>
            <p:nvPr/>
          </p:nvSpPr>
          <p:spPr>
            <a:xfrm>
              <a:off x="-152351" y="7348048"/>
              <a:ext cx="36036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76" name="Прямая соединительная линия 75"/>
            <p:cNvCxnSpPr/>
            <p:nvPr/>
          </p:nvCxnSpPr>
          <p:spPr>
            <a:xfrm>
              <a:off x="423913" y="6484446"/>
              <a:ext cx="14398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423911" y="8284671"/>
              <a:ext cx="633730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Прямоугольник 77"/>
            <p:cNvSpPr/>
            <p:nvPr/>
          </p:nvSpPr>
          <p:spPr>
            <a:xfrm>
              <a:off x="423913" y="8284673"/>
              <a:ext cx="14398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9" name="Прямоугольник 78"/>
            <p:cNvSpPr/>
            <p:nvPr/>
          </p:nvSpPr>
          <p:spPr>
            <a:xfrm>
              <a:off x="4889550" y="8284673"/>
              <a:ext cx="18716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0" name="Прямоугольник 79"/>
            <p:cNvSpPr/>
            <p:nvPr/>
          </p:nvSpPr>
          <p:spPr>
            <a:xfrm>
              <a:off x="1863775" y="8213233"/>
              <a:ext cx="3025775"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1" name="Прямая соединительная линия 80"/>
            <p:cNvCxnSpPr>
              <a:stCxn id="78" idx="1"/>
              <a:endCxn id="79" idx="3"/>
            </p:cNvCxnSpPr>
            <p:nvPr/>
          </p:nvCxnSpPr>
          <p:spPr>
            <a:xfrm>
              <a:off x="414388" y="8321183"/>
              <a:ext cx="634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244003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431328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4" name="Двойная стрелка влево/вправо 83"/>
            <p:cNvSpPr/>
            <p:nvPr/>
          </p:nvSpPr>
          <p:spPr>
            <a:xfrm>
              <a:off x="1863775" y="6844016"/>
              <a:ext cx="3025775" cy="28813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5" name="TextBox 54"/>
            <p:cNvSpPr txBox="1">
              <a:spLocks noChangeArrowheads="1"/>
            </p:cNvSpPr>
            <p:nvPr/>
          </p:nvSpPr>
          <p:spPr bwMode="auto">
            <a:xfrm>
              <a:off x="2335443" y="7205171"/>
              <a:ext cx="2084898" cy="492444"/>
            </a:xfrm>
            <a:prstGeom prst="rect">
              <a:avLst/>
            </a:prstGeom>
            <a:noFill/>
            <a:ln w="9525">
              <a:noFill/>
              <a:miter lim="800000"/>
              <a:headEnd/>
              <a:tailEnd/>
            </a:ln>
          </p:spPr>
          <p:txBody>
            <a:bodyPr wrap="none">
              <a:spAutoFit/>
            </a:bodyPr>
            <a:lstStyle/>
            <a:p>
              <a:r>
                <a:rPr lang="en-US" dirty="0">
                  <a:solidFill>
                    <a:prstClr val="black"/>
                  </a:solidFill>
                </a:rPr>
                <a:t>No surveillance, no tracking</a:t>
              </a:r>
              <a:endParaRPr lang="ru-RU" dirty="0">
                <a:solidFill>
                  <a:prstClr val="black"/>
                </a:solidFill>
              </a:endParaRPr>
            </a:p>
          </p:txBody>
        </p:sp>
        <p:sp>
          <p:nvSpPr>
            <p:cNvPr id="87" name="Прямоугольник 86"/>
            <p:cNvSpPr/>
            <p:nvPr/>
          </p:nvSpPr>
          <p:spPr>
            <a:xfrm>
              <a:off x="3521123" y="8500571"/>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Прямоугольник 87"/>
            <p:cNvSpPr/>
            <p:nvPr/>
          </p:nvSpPr>
          <p:spPr>
            <a:xfrm>
              <a:off x="209600" y="5476384"/>
              <a:ext cx="173037" cy="296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9" name="Прямая соединительная линия 88"/>
            <p:cNvCxnSpPr/>
            <p:nvPr/>
          </p:nvCxnSpPr>
          <p:spPr>
            <a:xfrm>
              <a:off x="6278611"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0" name="Прямоугольник 89"/>
            <p:cNvSpPr/>
            <p:nvPr/>
          </p:nvSpPr>
          <p:spPr>
            <a:xfrm>
              <a:off x="281037" y="6413008"/>
              <a:ext cx="7143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1" name="Прямоугольник 90"/>
            <p:cNvSpPr/>
            <p:nvPr/>
          </p:nvSpPr>
          <p:spPr>
            <a:xfrm>
              <a:off x="281037" y="7348046"/>
              <a:ext cx="71439"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2" name="Прямоугольник 91"/>
            <p:cNvSpPr/>
            <p:nvPr/>
          </p:nvSpPr>
          <p:spPr>
            <a:xfrm>
              <a:off x="281037" y="5476385"/>
              <a:ext cx="71439"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93" name="Прямая соединительная линия 92"/>
            <p:cNvCxnSpPr/>
            <p:nvPr/>
          </p:nvCxnSpPr>
          <p:spPr>
            <a:xfrm>
              <a:off x="1863773" y="6484446"/>
              <a:ext cx="0" cy="180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4889548" y="6484448"/>
              <a:ext cx="0" cy="1836736"/>
            </a:xfrm>
            <a:prstGeom prst="line">
              <a:avLst/>
            </a:prstGeom>
          </p:spPr>
          <p:style>
            <a:lnRef idx="1">
              <a:schemeClr val="accent1"/>
            </a:lnRef>
            <a:fillRef idx="0">
              <a:schemeClr val="accent1"/>
            </a:fillRef>
            <a:effectRef idx="0">
              <a:schemeClr val="accent1"/>
            </a:effectRef>
            <a:fontRef idx="minor">
              <a:schemeClr val="tx1"/>
            </a:fontRef>
          </p:style>
        </p:cxnSp>
        <p:sp>
          <p:nvSpPr>
            <p:cNvPr id="95" name="Rectangle 31"/>
            <p:cNvSpPr>
              <a:spLocks noChangeArrowheads="1"/>
            </p:cNvSpPr>
            <p:nvPr/>
          </p:nvSpPr>
          <p:spPr bwMode="auto">
            <a:xfrm>
              <a:off x="430261" y="7359158"/>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6" name="Rectangle 32"/>
            <p:cNvSpPr>
              <a:spLocks noChangeArrowheads="1"/>
            </p:cNvSpPr>
            <p:nvPr/>
          </p:nvSpPr>
          <p:spPr bwMode="auto">
            <a:xfrm>
              <a:off x="2322561"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7" name="Rectangle 33"/>
            <p:cNvSpPr>
              <a:spLocks noChangeArrowheads="1"/>
            </p:cNvSpPr>
            <p:nvPr/>
          </p:nvSpPr>
          <p:spPr bwMode="auto">
            <a:xfrm>
              <a:off x="4268836"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8" name="Rectangle 34"/>
            <p:cNvSpPr>
              <a:spLocks noChangeArrowheads="1"/>
            </p:cNvSpPr>
            <p:nvPr/>
          </p:nvSpPr>
          <p:spPr bwMode="auto">
            <a:xfrm>
              <a:off x="6224637"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9" name="Rectangle 35"/>
            <p:cNvSpPr>
              <a:spLocks noChangeArrowheads="1"/>
            </p:cNvSpPr>
            <p:nvPr/>
          </p:nvSpPr>
          <p:spPr bwMode="auto">
            <a:xfrm>
              <a:off x="6650085" y="7348046"/>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100" name="Rectangle 36"/>
            <p:cNvSpPr>
              <a:spLocks noChangeArrowheads="1"/>
            </p:cNvSpPr>
            <p:nvPr/>
          </p:nvSpPr>
          <p:spPr bwMode="auto">
            <a:xfrm>
              <a:off x="398513" y="8359283"/>
              <a:ext cx="6113463" cy="160338"/>
            </a:xfrm>
            <a:prstGeom prst="rect">
              <a:avLst/>
            </a:prstGeom>
            <a:solidFill>
              <a:schemeClr val="bg1"/>
            </a:solidFill>
            <a:ln w="9525">
              <a:solidFill>
                <a:schemeClr val="bg1"/>
              </a:solidFill>
              <a:miter lim="800000"/>
              <a:headEnd/>
              <a:tailEnd/>
            </a:ln>
            <a:effectLst/>
          </p:spPr>
          <p:txBody>
            <a:bodyPr wrap="none" anchor="ctr"/>
            <a:lstStyle/>
            <a:p>
              <a:endParaRPr lang="ru-RU">
                <a:solidFill>
                  <a:prstClr val="black"/>
                </a:solidFill>
              </a:endParaRPr>
            </a:p>
          </p:txBody>
        </p:sp>
        <p:sp>
          <p:nvSpPr>
            <p:cNvPr id="101" name="Text Box 33"/>
            <p:cNvSpPr txBox="1">
              <a:spLocks noChangeArrowheads="1"/>
            </p:cNvSpPr>
            <p:nvPr/>
          </p:nvSpPr>
          <p:spPr bwMode="auto">
            <a:xfrm>
              <a:off x="98475" y="8376747"/>
              <a:ext cx="448681" cy="410369"/>
            </a:xfrm>
            <a:prstGeom prst="rect">
              <a:avLst/>
            </a:prstGeom>
            <a:noFill/>
            <a:ln w="9525">
              <a:noFill/>
              <a:miter lim="800000"/>
              <a:headEnd/>
              <a:tailEnd/>
            </a:ln>
          </p:spPr>
          <p:txBody>
            <a:bodyPr wrap="none">
              <a:spAutoFit/>
            </a:bodyPr>
            <a:lstStyle/>
            <a:p>
              <a:r>
                <a:rPr lang="en-US" sz="1400">
                  <a:solidFill>
                    <a:prstClr val="black"/>
                  </a:solidFill>
                </a:rPr>
                <a:t>17:15</a:t>
              </a:r>
              <a:endParaRPr lang="ru-RU" sz="1400">
                <a:solidFill>
                  <a:prstClr val="black"/>
                </a:solidFill>
              </a:endParaRPr>
            </a:p>
          </p:txBody>
        </p:sp>
        <p:sp>
          <p:nvSpPr>
            <p:cNvPr id="102" name="Text Box 34"/>
            <p:cNvSpPr txBox="1">
              <a:spLocks noChangeArrowheads="1"/>
            </p:cNvSpPr>
            <p:nvPr/>
          </p:nvSpPr>
          <p:spPr bwMode="auto">
            <a:xfrm>
              <a:off x="4018013" y="8360872"/>
              <a:ext cx="448681" cy="410369"/>
            </a:xfrm>
            <a:prstGeom prst="rect">
              <a:avLst/>
            </a:prstGeom>
            <a:noFill/>
            <a:ln w="9525">
              <a:noFill/>
              <a:miter lim="800000"/>
              <a:headEnd/>
              <a:tailEnd/>
            </a:ln>
          </p:spPr>
          <p:txBody>
            <a:bodyPr wrap="none">
              <a:spAutoFit/>
            </a:bodyPr>
            <a:lstStyle/>
            <a:p>
              <a:r>
                <a:rPr lang="en-US" sz="1400">
                  <a:solidFill>
                    <a:prstClr val="black"/>
                  </a:solidFill>
                </a:rPr>
                <a:t>17:55</a:t>
              </a:r>
              <a:endParaRPr lang="ru-RU" sz="1400">
                <a:solidFill>
                  <a:prstClr val="black"/>
                </a:solidFill>
              </a:endParaRPr>
            </a:p>
          </p:txBody>
        </p:sp>
        <p:sp>
          <p:nvSpPr>
            <p:cNvPr id="103" name="Text Box 35"/>
            <p:cNvSpPr txBox="1">
              <a:spLocks noChangeArrowheads="1"/>
            </p:cNvSpPr>
            <p:nvPr/>
          </p:nvSpPr>
          <p:spPr bwMode="auto">
            <a:xfrm>
              <a:off x="5986513" y="8344998"/>
              <a:ext cx="448681" cy="410369"/>
            </a:xfrm>
            <a:prstGeom prst="rect">
              <a:avLst/>
            </a:prstGeom>
            <a:noFill/>
            <a:ln w="9525">
              <a:noFill/>
              <a:miter lim="800000"/>
              <a:headEnd/>
              <a:tailEnd/>
            </a:ln>
          </p:spPr>
          <p:txBody>
            <a:bodyPr wrap="none">
              <a:spAutoFit/>
            </a:bodyPr>
            <a:lstStyle/>
            <a:p>
              <a:r>
                <a:rPr lang="en-US" sz="1400">
                  <a:solidFill>
                    <a:prstClr val="black"/>
                  </a:solidFill>
                </a:rPr>
                <a:t>18:15</a:t>
              </a:r>
              <a:endParaRPr lang="ru-RU" sz="1400">
                <a:solidFill>
                  <a:prstClr val="black"/>
                </a:solidFill>
              </a:endParaRPr>
            </a:p>
          </p:txBody>
        </p:sp>
        <p:sp>
          <p:nvSpPr>
            <p:cNvPr id="104" name="Text Box 42"/>
            <p:cNvSpPr txBox="1">
              <a:spLocks noChangeArrowheads="1"/>
            </p:cNvSpPr>
            <p:nvPr/>
          </p:nvSpPr>
          <p:spPr bwMode="auto">
            <a:xfrm>
              <a:off x="2136826" y="8360872"/>
              <a:ext cx="448681" cy="410369"/>
            </a:xfrm>
            <a:prstGeom prst="rect">
              <a:avLst/>
            </a:prstGeom>
            <a:noFill/>
            <a:ln w="9525">
              <a:noFill/>
              <a:miter lim="800000"/>
              <a:headEnd/>
              <a:tailEnd/>
            </a:ln>
          </p:spPr>
          <p:txBody>
            <a:bodyPr wrap="none">
              <a:spAutoFit/>
            </a:bodyPr>
            <a:lstStyle/>
            <a:p>
              <a:r>
                <a:rPr lang="en-US" sz="1400">
                  <a:solidFill>
                    <a:prstClr val="black"/>
                  </a:solidFill>
                </a:rPr>
                <a:t>17:35</a:t>
              </a:r>
              <a:endParaRPr lang="ru-RU" sz="1400">
                <a:solidFill>
                  <a:prstClr val="black"/>
                </a:solidFill>
              </a:endParaRPr>
            </a:p>
          </p:txBody>
        </p:sp>
        <p:sp>
          <p:nvSpPr>
            <p:cNvPr id="105" name="TextBox 37"/>
            <p:cNvSpPr txBox="1"/>
            <p:nvPr/>
          </p:nvSpPr>
          <p:spPr>
            <a:xfrm>
              <a:off x="5445177" y="8581931"/>
              <a:ext cx="422279" cy="492443"/>
            </a:xfrm>
            <a:prstGeom prst="rect">
              <a:avLst/>
            </a:prstGeom>
            <a:noFill/>
          </p:spPr>
          <p:txBody>
            <a:bodyPr wrap="none">
              <a:spAutoFit/>
            </a:bodyPr>
            <a:lstStyle/>
            <a:p>
              <a:pPr>
                <a:defRPr/>
              </a:pPr>
              <a:r>
                <a:rPr lang="en-US" dirty="0">
                  <a:solidFill>
                    <a:prstClr val="black"/>
                  </a:solidFill>
                </a:rPr>
                <a:t>UTC</a:t>
              </a:r>
              <a:endParaRPr lang="ru-RU" dirty="0">
                <a:solidFill>
                  <a:prstClr val="black"/>
                </a:solidFill>
              </a:endParaRPr>
            </a:p>
          </p:txBody>
        </p:sp>
        <p:cxnSp>
          <p:nvCxnSpPr>
            <p:cNvPr id="106" name="Прямая соединительная линия 105"/>
            <p:cNvCxnSpPr>
              <a:stCxn id="80" idx="1"/>
              <a:endCxn id="80" idx="3"/>
            </p:cNvCxnSpPr>
            <p:nvPr/>
          </p:nvCxnSpPr>
          <p:spPr>
            <a:xfrm>
              <a:off x="1863775" y="8284671"/>
              <a:ext cx="302577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12" name="Заголовок 1"/>
          <p:cNvSpPr txBox="1">
            <a:spLocks/>
          </p:cNvSpPr>
          <p:nvPr/>
        </p:nvSpPr>
        <p:spPr>
          <a:xfrm>
            <a:off x="0" y="116644"/>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00"/>
                </a:solidFill>
              </a:rPr>
              <a:t>Real MAS318 (MH370 analog) flight 23.03.14</a:t>
            </a:r>
            <a:r>
              <a:rPr lang="ru-RU" sz="2400" dirty="0">
                <a:solidFill>
                  <a:srgbClr val="FFFF00"/>
                </a:solidFill>
              </a:rPr>
              <a:t>, 17:30 </a:t>
            </a:r>
            <a:r>
              <a:rPr lang="en-US" sz="2400" dirty="0">
                <a:solidFill>
                  <a:srgbClr val="FFFF00"/>
                </a:solidFill>
              </a:rPr>
              <a:t>UTC</a:t>
            </a:r>
            <a:r>
              <a:rPr lang="ru-RU" sz="2400" dirty="0">
                <a:solidFill>
                  <a:srgbClr val="FFFF00"/>
                </a:solidFill>
              </a:rPr>
              <a:t>, </a:t>
            </a:r>
            <a:r>
              <a:rPr lang="en-US" sz="2400" dirty="0">
                <a:solidFill>
                  <a:srgbClr val="FFFF00"/>
                </a:solidFill>
              </a:rPr>
              <a:t>tracking as it is</a:t>
            </a:r>
            <a:endParaRPr lang="ru-RU" sz="2400" dirty="0">
              <a:solidFill>
                <a:srgbClr val="FFFF00"/>
              </a:solidFill>
            </a:endParaRPr>
          </a:p>
        </p:txBody>
      </p:sp>
      <p:sp>
        <p:nvSpPr>
          <p:cNvPr id="62" name="TextBox 12"/>
          <p:cNvSpPr txBox="1">
            <a:spLocks noChangeArrowheads="1"/>
          </p:cNvSpPr>
          <p:nvPr/>
        </p:nvSpPr>
        <p:spPr bwMode="auto">
          <a:xfrm>
            <a:off x="6359594" y="5413294"/>
            <a:ext cx="1901285" cy="83099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pic>
        <p:nvPicPr>
          <p:cNvPr id="68" name="Рисунок 67"/>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246400" y="540000"/>
            <a:ext cx="4903200" cy="3909600"/>
          </a:xfrm>
          <a:prstGeom prst="rect">
            <a:avLst/>
          </a:prstGeom>
        </p:spPr>
      </p:pic>
      <p:sp>
        <p:nvSpPr>
          <p:cNvPr id="109" name="TextBox 108"/>
          <p:cNvSpPr txBox="1"/>
          <p:nvPr/>
        </p:nvSpPr>
        <p:spPr>
          <a:xfrm>
            <a:off x="3593835" y="4215065"/>
            <a:ext cx="887850" cy="238715"/>
          </a:xfrm>
          <a:prstGeom prst="rect">
            <a:avLst/>
          </a:prstGeom>
          <a:noFill/>
        </p:spPr>
        <p:txBody>
          <a:bodyPr wrap="none" rtlCol="0">
            <a:spAutoFit/>
          </a:bodyPr>
          <a:lstStyle/>
          <a:p>
            <a:r>
              <a:rPr lang="en-US" sz="1000" b="1" dirty="0"/>
              <a:t>Terengganu</a:t>
            </a:r>
            <a:endParaRPr lang="ru-RU" sz="1000" b="1" dirty="0"/>
          </a:p>
        </p:txBody>
      </p:sp>
      <p:sp>
        <p:nvSpPr>
          <p:cNvPr id="110" name="TextBox 109"/>
          <p:cNvSpPr txBox="1"/>
          <p:nvPr/>
        </p:nvSpPr>
        <p:spPr>
          <a:xfrm>
            <a:off x="2491336" y="3755655"/>
            <a:ext cx="548255" cy="238715"/>
          </a:xfrm>
          <a:prstGeom prst="rect">
            <a:avLst/>
          </a:prstGeom>
          <a:noFill/>
        </p:spPr>
        <p:txBody>
          <a:bodyPr wrap="none" rtlCol="0">
            <a:spAutoFit/>
          </a:bodyPr>
          <a:lstStyle/>
          <a:p>
            <a:r>
              <a:rPr lang="en-US" sz="1000" b="1" dirty="0" err="1"/>
              <a:t>Bharu</a:t>
            </a:r>
            <a:endParaRPr lang="ru-RU" sz="1000" b="1" dirty="0"/>
          </a:p>
        </p:txBody>
      </p:sp>
      <p:sp>
        <p:nvSpPr>
          <p:cNvPr id="111" name="TextBox 110"/>
          <p:cNvSpPr txBox="1"/>
          <p:nvPr/>
        </p:nvSpPr>
        <p:spPr>
          <a:xfrm>
            <a:off x="3858109" y="3028758"/>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13" name="TextBox 112"/>
          <p:cNvSpPr txBox="1"/>
          <p:nvPr/>
        </p:nvSpPr>
        <p:spPr>
          <a:xfrm>
            <a:off x="5050554" y="2996952"/>
            <a:ext cx="625276" cy="238715"/>
          </a:xfrm>
          <a:prstGeom prst="rect">
            <a:avLst/>
          </a:prstGeom>
          <a:noFill/>
        </p:spPr>
        <p:txBody>
          <a:bodyPr wrap="none" rtlCol="0">
            <a:spAutoFit/>
          </a:bodyPr>
          <a:lstStyle/>
          <a:p>
            <a:r>
              <a:rPr lang="en-US" sz="1000" b="1" dirty="0"/>
              <a:t>CES539</a:t>
            </a:r>
            <a:endParaRPr lang="ru-RU" sz="1000" b="1" dirty="0"/>
          </a:p>
        </p:txBody>
      </p:sp>
      <p:sp>
        <p:nvSpPr>
          <p:cNvPr id="114" name="TextBox 113"/>
          <p:cNvSpPr txBox="1"/>
          <p:nvPr/>
        </p:nvSpPr>
        <p:spPr>
          <a:xfrm>
            <a:off x="4803216" y="1606109"/>
            <a:ext cx="761815" cy="238715"/>
          </a:xfrm>
          <a:prstGeom prst="rect">
            <a:avLst/>
          </a:prstGeom>
          <a:noFill/>
        </p:spPr>
        <p:txBody>
          <a:bodyPr wrap="none" rtlCol="0">
            <a:spAutoFit/>
          </a:bodyPr>
          <a:lstStyle/>
          <a:p>
            <a:r>
              <a:rPr lang="en-US" sz="1000" b="1" dirty="0"/>
              <a:t>MAS6116</a:t>
            </a:r>
            <a:endParaRPr lang="ru-RU" sz="1000" b="1" dirty="0"/>
          </a:p>
        </p:txBody>
      </p:sp>
      <p:sp>
        <p:nvSpPr>
          <p:cNvPr id="115" name="TextBox 114"/>
          <p:cNvSpPr txBox="1"/>
          <p:nvPr/>
        </p:nvSpPr>
        <p:spPr>
          <a:xfrm>
            <a:off x="6100933" y="1435467"/>
            <a:ext cx="768817" cy="238715"/>
          </a:xfrm>
          <a:prstGeom prst="rect">
            <a:avLst/>
          </a:prstGeom>
          <a:noFill/>
        </p:spPr>
        <p:txBody>
          <a:bodyPr wrap="none" rtlCol="0">
            <a:spAutoFit/>
          </a:bodyPr>
          <a:lstStyle/>
          <a:p>
            <a:r>
              <a:rPr lang="en-US" sz="1000" b="1" dirty="0"/>
              <a:t>TGW2907</a:t>
            </a:r>
            <a:endParaRPr lang="ru-RU" sz="1000" b="1" dirty="0"/>
          </a:p>
        </p:txBody>
      </p:sp>
      <p:sp>
        <p:nvSpPr>
          <p:cNvPr id="116" name="TextBox 115"/>
          <p:cNvSpPr txBox="1"/>
          <p:nvPr/>
        </p:nvSpPr>
        <p:spPr>
          <a:xfrm>
            <a:off x="5889824" y="638962"/>
            <a:ext cx="422219" cy="238715"/>
          </a:xfrm>
          <a:prstGeom prst="rect">
            <a:avLst/>
          </a:prstGeom>
          <a:noFill/>
        </p:spPr>
        <p:txBody>
          <a:bodyPr wrap="none" rtlCol="0">
            <a:spAutoFit/>
          </a:bodyPr>
          <a:lstStyle/>
          <a:p>
            <a:r>
              <a:rPr lang="en-US" sz="1000" b="1" dirty="0" err="1"/>
              <a:t>Tho</a:t>
            </a:r>
            <a:endParaRPr lang="ru-RU" sz="1000" b="1" dirty="0"/>
          </a:p>
        </p:txBody>
      </p:sp>
      <p:sp>
        <p:nvSpPr>
          <p:cNvPr id="117" name="Дуга 116"/>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18" name="Прямая соединительная линия 117"/>
          <p:cNvCxnSpPr/>
          <p:nvPr/>
        </p:nvCxnSpPr>
        <p:spPr>
          <a:xfrm>
            <a:off x="4401799" y="2996952"/>
            <a:ext cx="4634697" cy="990088"/>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p:cNvCxnSpPr/>
          <p:nvPr/>
        </p:nvCxnSpPr>
        <p:spPr>
          <a:xfrm flipV="1">
            <a:off x="2721295" y="4077077"/>
            <a:ext cx="6315201" cy="1497166"/>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184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Группа 107"/>
          <p:cNvGrpSpPr/>
          <p:nvPr/>
        </p:nvGrpSpPr>
        <p:grpSpPr>
          <a:xfrm>
            <a:off x="0" y="4581126"/>
            <a:ext cx="9144000" cy="2231912"/>
            <a:chOff x="-223789" y="5260484"/>
            <a:chExt cx="7481888" cy="3813890"/>
          </a:xfrm>
        </p:grpSpPr>
        <p:pic>
          <p:nvPicPr>
            <p:cNvPr id="70" name="Рисунок 3"/>
            <p:cNvPicPr>
              <a:picLocks noChangeAspect="1"/>
            </p:cNvPicPr>
            <p:nvPr/>
          </p:nvPicPr>
          <p:blipFill>
            <a:blip r:embed="rId2" cstate="print"/>
            <a:srcRect/>
            <a:stretch>
              <a:fillRect/>
            </a:stretch>
          </p:blipFill>
          <p:spPr bwMode="auto">
            <a:xfrm>
              <a:off x="-223789" y="5260484"/>
              <a:ext cx="7481888" cy="3721099"/>
            </a:xfrm>
            <a:prstGeom prst="rect">
              <a:avLst/>
            </a:prstGeom>
            <a:noFill/>
            <a:ln w="9525">
              <a:noFill/>
              <a:miter lim="800000"/>
              <a:headEnd/>
              <a:tailEnd/>
            </a:ln>
          </p:spPr>
        </p:pic>
        <p:cxnSp>
          <p:nvCxnSpPr>
            <p:cNvPr id="71" name="Прямая соединительная линия 70"/>
            <p:cNvCxnSpPr/>
            <p:nvPr/>
          </p:nvCxnSpPr>
          <p:spPr>
            <a:xfrm>
              <a:off x="4816524" y="6484446"/>
              <a:ext cx="19653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12"/>
            <p:cNvSpPr txBox="1">
              <a:spLocks noChangeArrowheads="1"/>
            </p:cNvSpPr>
            <p:nvPr/>
          </p:nvSpPr>
          <p:spPr bwMode="auto">
            <a:xfrm>
              <a:off x="368352" y="6693603"/>
              <a:ext cx="1544235" cy="142000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sp>
          <p:nvSpPr>
            <p:cNvPr id="73" name="Прямоугольник 72"/>
            <p:cNvSpPr/>
            <p:nvPr/>
          </p:nvSpPr>
          <p:spPr>
            <a:xfrm>
              <a:off x="1863775" y="6413008"/>
              <a:ext cx="3025775"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No</a:t>
              </a:r>
              <a:endParaRPr lang="ru-RU" dirty="0">
                <a:solidFill>
                  <a:prstClr val="white"/>
                </a:solidFill>
              </a:endParaRPr>
            </a:p>
          </p:txBody>
        </p:sp>
        <p:sp>
          <p:nvSpPr>
            <p:cNvPr id="74" name="Прямоугольник 73"/>
            <p:cNvSpPr/>
            <p:nvPr/>
          </p:nvSpPr>
          <p:spPr>
            <a:xfrm>
              <a:off x="-223789" y="6339985"/>
              <a:ext cx="4318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5" name="Прямоугольник 74"/>
            <p:cNvSpPr/>
            <p:nvPr/>
          </p:nvSpPr>
          <p:spPr>
            <a:xfrm>
              <a:off x="-152351" y="7348048"/>
              <a:ext cx="36036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76" name="Прямая соединительная линия 75"/>
            <p:cNvCxnSpPr/>
            <p:nvPr/>
          </p:nvCxnSpPr>
          <p:spPr>
            <a:xfrm>
              <a:off x="423913" y="6484446"/>
              <a:ext cx="14398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423911" y="8284671"/>
              <a:ext cx="633730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Прямоугольник 77"/>
            <p:cNvSpPr/>
            <p:nvPr/>
          </p:nvSpPr>
          <p:spPr>
            <a:xfrm>
              <a:off x="423913" y="8284673"/>
              <a:ext cx="14398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9" name="Прямоугольник 78"/>
            <p:cNvSpPr/>
            <p:nvPr/>
          </p:nvSpPr>
          <p:spPr>
            <a:xfrm>
              <a:off x="4889550" y="8284673"/>
              <a:ext cx="18716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0" name="Прямоугольник 79"/>
            <p:cNvSpPr/>
            <p:nvPr/>
          </p:nvSpPr>
          <p:spPr>
            <a:xfrm>
              <a:off x="1863775" y="8213233"/>
              <a:ext cx="3025775"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1" name="Прямая соединительная линия 80"/>
            <p:cNvCxnSpPr>
              <a:stCxn id="78" idx="1"/>
              <a:endCxn id="79" idx="3"/>
            </p:cNvCxnSpPr>
            <p:nvPr/>
          </p:nvCxnSpPr>
          <p:spPr>
            <a:xfrm>
              <a:off x="414388" y="8321183"/>
              <a:ext cx="634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244003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431328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4" name="Двойная стрелка влево/вправо 83"/>
            <p:cNvSpPr/>
            <p:nvPr/>
          </p:nvSpPr>
          <p:spPr>
            <a:xfrm>
              <a:off x="1863775" y="6844016"/>
              <a:ext cx="3025775" cy="28813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5" name="TextBox 54"/>
            <p:cNvSpPr txBox="1">
              <a:spLocks noChangeArrowheads="1"/>
            </p:cNvSpPr>
            <p:nvPr/>
          </p:nvSpPr>
          <p:spPr bwMode="auto">
            <a:xfrm>
              <a:off x="2335443" y="7205171"/>
              <a:ext cx="2084898" cy="492444"/>
            </a:xfrm>
            <a:prstGeom prst="rect">
              <a:avLst/>
            </a:prstGeom>
            <a:noFill/>
            <a:ln w="9525">
              <a:noFill/>
              <a:miter lim="800000"/>
              <a:headEnd/>
              <a:tailEnd/>
            </a:ln>
          </p:spPr>
          <p:txBody>
            <a:bodyPr wrap="none">
              <a:spAutoFit/>
            </a:bodyPr>
            <a:lstStyle/>
            <a:p>
              <a:r>
                <a:rPr lang="en-US" dirty="0">
                  <a:solidFill>
                    <a:prstClr val="black"/>
                  </a:solidFill>
                </a:rPr>
                <a:t>No surveillance, no tracking</a:t>
              </a:r>
              <a:endParaRPr lang="ru-RU" dirty="0">
                <a:solidFill>
                  <a:prstClr val="black"/>
                </a:solidFill>
              </a:endParaRPr>
            </a:p>
          </p:txBody>
        </p:sp>
        <p:sp>
          <p:nvSpPr>
            <p:cNvPr id="87" name="Прямоугольник 86"/>
            <p:cNvSpPr/>
            <p:nvPr/>
          </p:nvSpPr>
          <p:spPr>
            <a:xfrm>
              <a:off x="3521123" y="8500571"/>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Прямоугольник 87"/>
            <p:cNvSpPr/>
            <p:nvPr/>
          </p:nvSpPr>
          <p:spPr>
            <a:xfrm>
              <a:off x="209600" y="5476384"/>
              <a:ext cx="173037" cy="296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9" name="Прямая соединительная линия 88"/>
            <p:cNvCxnSpPr/>
            <p:nvPr/>
          </p:nvCxnSpPr>
          <p:spPr>
            <a:xfrm>
              <a:off x="6278611"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0" name="Прямоугольник 89"/>
            <p:cNvSpPr/>
            <p:nvPr/>
          </p:nvSpPr>
          <p:spPr>
            <a:xfrm>
              <a:off x="281037" y="6413008"/>
              <a:ext cx="7143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1" name="Прямоугольник 90"/>
            <p:cNvSpPr/>
            <p:nvPr/>
          </p:nvSpPr>
          <p:spPr>
            <a:xfrm>
              <a:off x="281037" y="7348046"/>
              <a:ext cx="71439"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2" name="Прямоугольник 91"/>
            <p:cNvSpPr/>
            <p:nvPr/>
          </p:nvSpPr>
          <p:spPr>
            <a:xfrm>
              <a:off x="281037" y="5476385"/>
              <a:ext cx="71439"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93" name="Прямая соединительная линия 92"/>
            <p:cNvCxnSpPr/>
            <p:nvPr/>
          </p:nvCxnSpPr>
          <p:spPr>
            <a:xfrm>
              <a:off x="1863773" y="6484446"/>
              <a:ext cx="0" cy="180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4889548" y="6484448"/>
              <a:ext cx="0" cy="1836736"/>
            </a:xfrm>
            <a:prstGeom prst="line">
              <a:avLst/>
            </a:prstGeom>
          </p:spPr>
          <p:style>
            <a:lnRef idx="1">
              <a:schemeClr val="accent1"/>
            </a:lnRef>
            <a:fillRef idx="0">
              <a:schemeClr val="accent1"/>
            </a:fillRef>
            <a:effectRef idx="0">
              <a:schemeClr val="accent1"/>
            </a:effectRef>
            <a:fontRef idx="minor">
              <a:schemeClr val="tx1"/>
            </a:fontRef>
          </p:style>
        </p:cxnSp>
        <p:sp>
          <p:nvSpPr>
            <p:cNvPr id="95" name="Rectangle 31"/>
            <p:cNvSpPr>
              <a:spLocks noChangeArrowheads="1"/>
            </p:cNvSpPr>
            <p:nvPr/>
          </p:nvSpPr>
          <p:spPr bwMode="auto">
            <a:xfrm>
              <a:off x="430261" y="7359158"/>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6" name="Rectangle 32"/>
            <p:cNvSpPr>
              <a:spLocks noChangeArrowheads="1"/>
            </p:cNvSpPr>
            <p:nvPr/>
          </p:nvSpPr>
          <p:spPr bwMode="auto">
            <a:xfrm>
              <a:off x="2322561"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7" name="Rectangle 33"/>
            <p:cNvSpPr>
              <a:spLocks noChangeArrowheads="1"/>
            </p:cNvSpPr>
            <p:nvPr/>
          </p:nvSpPr>
          <p:spPr bwMode="auto">
            <a:xfrm>
              <a:off x="4268836"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8" name="Rectangle 34"/>
            <p:cNvSpPr>
              <a:spLocks noChangeArrowheads="1"/>
            </p:cNvSpPr>
            <p:nvPr/>
          </p:nvSpPr>
          <p:spPr bwMode="auto">
            <a:xfrm>
              <a:off x="6224637"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9" name="Rectangle 35"/>
            <p:cNvSpPr>
              <a:spLocks noChangeArrowheads="1"/>
            </p:cNvSpPr>
            <p:nvPr/>
          </p:nvSpPr>
          <p:spPr bwMode="auto">
            <a:xfrm>
              <a:off x="6650085" y="7348046"/>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100" name="Rectangle 36"/>
            <p:cNvSpPr>
              <a:spLocks noChangeArrowheads="1"/>
            </p:cNvSpPr>
            <p:nvPr/>
          </p:nvSpPr>
          <p:spPr bwMode="auto">
            <a:xfrm>
              <a:off x="398513" y="8359283"/>
              <a:ext cx="6113463" cy="160338"/>
            </a:xfrm>
            <a:prstGeom prst="rect">
              <a:avLst/>
            </a:prstGeom>
            <a:solidFill>
              <a:schemeClr val="bg1"/>
            </a:solidFill>
            <a:ln w="9525">
              <a:solidFill>
                <a:schemeClr val="bg1"/>
              </a:solidFill>
              <a:miter lim="800000"/>
              <a:headEnd/>
              <a:tailEnd/>
            </a:ln>
            <a:effectLst/>
          </p:spPr>
          <p:txBody>
            <a:bodyPr wrap="none" anchor="ctr"/>
            <a:lstStyle/>
            <a:p>
              <a:endParaRPr lang="ru-RU">
                <a:solidFill>
                  <a:prstClr val="black"/>
                </a:solidFill>
              </a:endParaRPr>
            </a:p>
          </p:txBody>
        </p:sp>
        <p:sp>
          <p:nvSpPr>
            <p:cNvPr id="101" name="Text Box 33"/>
            <p:cNvSpPr txBox="1">
              <a:spLocks noChangeArrowheads="1"/>
            </p:cNvSpPr>
            <p:nvPr/>
          </p:nvSpPr>
          <p:spPr bwMode="auto">
            <a:xfrm>
              <a:off x="98475" y="8376747"/>
              <a:ext cx="448681" cy="410369"/>
            </a:xfrm>
            <a:prstGeom prst="rect">
              <a:avLst/>
            </a:prstGeom>
            <a:noFill/>
            <a:ln w="9525">
              <a:noFill/>
              <a:miter lim="800000"/>
              <a:headEnd/>
              <a:tailEnd/>
            </a:ln>
          </p:spPr>
          <p:txBody>
            <a:bodyPr wrap="none">
              <a:spAutoFit/>
            </a:bodyPr>
            <a:lstStyle/>
            <a:p>
              <a:r>
                <a:rPr lang="en-US" sz="1400">
                  <a:solidFill>
                    <a:prstClr val="black"/>
                  </a:solidFill>
                </a:rPr>
                <a:t>17:15</a:t>
              </a:r>
              <a:endParaRPr lang="ru-RU" sz="1400">
                <a:solidFill>
                  <a:prstClr val="black"/>
                </a:solidFill>
              </a:endParaRPr>
            </a:p>
          </p:txBody>
        </p:sp>
        <p:sp>
          <p:nvSpPr>
            <p:cNvPr id="102" name="Text Box 34"/>
            <p:cNvSpPr txBox="1">
              <a:spLocks noChangeArrowheads="1"/>
            </p:cNvSpPr>
            <p:nvPr/>
          </p:nvSpPr>
          <p:spPr bwMode="auto">
            <a:xfrm>
              <a:off x="4018013" y="8360872"/>
              <a:ext cx="448681" cy="410369"/>
            </a:xfrm>
            <a:prstGeom prst="rect">
              <a:avLst/>
            </a:prstGeom>
            <a:noFill/>
            <a:ln w="9525">
              <a:noFill/>
              <a:miter lim="800000"/>
              <a:headEnd/>
              <a:tailEnd/>
            </a:ln>
          </p:spPr>
          <p:txBody>
            <a:bodyPr wrap="none">
              <a:spAutoFit/>
            </a:bodyPr>
            <a:lstStyle/>
            <a:p>
              <a:r>
                <a:rPr lang="en-US" sz="1400">
                  <a:solidFill>
                    <a:prstClr val="black"/>
                  </a:solidFill>
                </a:rPr>
                <a:t>17:55</a:t>
              </a:r>
              <a:endParaRPr lang="ru-RU" sz="1400">
                <a:solidFill>
                  <a:prstClr val="black"/>
                </a:solidFill>
              </a:endParaRPr>
            </a:p>
          </p:txBody>
        </p:sp>
        <p:sp>
          <p:nvSpPr>
            <p:cNvPr id="103" name="Text Box 35"/>
            <p:cNvSpPr txBox="1">
              <a:spLocks noChangeArrowheads="1"/>
            </p:cNvSpPr>
            <p:nvPr/>
          </p:nvSpPr>
          <p:spPr bwMode="auto">
            <a:xfrm>
              <a:off x="5986513" y="8344998"/>
              <a:ext cx="448681" cy="410369"/>
            </a:xfrm>
            <a:prstGeom prst="rect">
              <a:avLst/>
            </a:prstGeom>
            <a:noFill/>
            <a:ln w="9525">
              <a:noFill/>
              <a:miter lim="800000"/>
              <a:headEnd/>
              <a:tailEnd/>
            </a:ln>
          </p:spPr>
          <p:txBody>
            <a:bodyPr wrap="none">
              <a:spAutoFit/>
            </a:bodyPr>
            <a:lstStyle/>
            <a:p>
              <a:r>
                <a:rPr lang="en-US" sz="1400">
                  <a:solidFill>
                    <a:prstClr val="black"/>
                  </a:solidFill>
                </a:rPr>
                <a:t>18:15</a:t>
              </a:r>
              <a:endParaRPr lang="ru-RU" sz="1400">
                <a:solidFill>
                  <a:prstClr val="black"/>
                </a:solidFill>
              </a:endParaRPr>
            </a:p>
          </p:txBody>
        </p:sp>
        <p:sp>
          <p:nvSpPr>
            <p:cNvPr id="104" name="Text Box 42"/>
            <p:cNvSpPr txBox="1">
              <a:spLocks noChangeArrowheads="1"/>
            </p:cNvSpPr>
            <p:nvPr/>
          </p:nvSpPr>
          <p:spPr bwMode="auto">
            <a:xfrm>
              <a:off x="2136826" y="8360872"/>
              <a:ext cx="448681" cy="410369"/>
            </a:xfrm>
            <a:prstGeom prst="rect">
              <a:avLst/>
            </a:prstGeom>
            <a:noFill/>
            <a:ln w="9525">
              <a:noFill/>
              <a:miter lim="800000"/>
              <a:headEnd/>
              <a:tailEnd/>
            </a:ln>
          </p:spPr>
          <p:txBody>
            <a:bodyPr wrap="none">
              <a:spAutoFit/>
            </a:bodyPr>
            <a:lstStyle/>
            <a:p>
              <a:r>
                <a:rPr lang="en-US" sz="1400">
                  <a:solidFill>
                    <a:prstClr val="black"/>
                  </a:solidFill>
                </a:rPr>
                <a:t>17:35</a:t>
              </a:r>
              <a:endParaRPr lang="ru-RU" sz="1400">
                <a:solidFill>
                  <a:prstClr val="black"/>
                </a:solidFill>
              </a:endParaRPr>
            </a:p>
          </p:txBody>
        </p:sp>
        <p:sp>
          <p:nvSpPr>
            <p:cNvPr id="105" name="TextBox 37"/>
            <p:cNvSpPr txBox="1"/>
            <p:nvPr/>
          </p:nvSpPr>
          <p:spPr>
            <a:xfrm>
              <a:off x="5445177" y="8581931"/>
              <a:ext cx="422279" cy="492443"/>
            </a:xfrm>
            <a:prstGeom prst="rect">
              <a:avLst/>
            </a:prstGeom>
            <a:noFill/>
          </p:spPr>
          <p:txBody>
            <a:bodyPr wrap="none">
              <a:spAutoFit/>
            </a:bodyPr>
            <a:lstStyle/>
            <a:p>
              <a:pPr>
                <a:defRPr/>
              </a:pPr>
              <a:r>
                <a:rPr lang="en-US" dirty="0">
                  <a:solidFill>
                    <a:prstClr val="black"/>
                  </a:solidFill>
                </a:rPr>
                <a:t>UTC</a:t>
              </a:r>
              <a:endParaRPr lang="ru-RU" dirty="0">
                <a:solidFill>
                  <a:prstClr val="black"/>
                </a:solidFill>
              </a:endParaRPr>
            </a:p>
          </p:txBody>
        </p:sp>
        <p:cxnSp>
          <p:nvCxnSpPr>
            <p:cNvPr id="106" name="Прямая соединительная линия 105"/>
            <p:cNvCxnSpPr>
              <a:stCxn id="80" idx="1"/>
              <a:endCxn id="80" idx="3"/>
            </p:cNvCxnSpPr>
            <p:nvPr/>
          </p:nvCxnSpPr>
          <p:spPr>
            <a:xfrm>
              <a:off x="1863775" y="8284671"/>
              <a:ext cx="302577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12" name="Заголовок 1"/>
          <p:cNvSpPr txBox="1">
            <a:spLocks/>
          </p:cNvSpPr>
          <p:nvPr/>
        </p:nvSpPr>
        <p:spPr>
          <a:xfrm>
            <a:off x="0" y="116644"/>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00"/>
                </a:solidFill>
              </a:rPr>
              <a:t>Real MAS318 (MH370 analog) flight 23.03.14</a:t>
            </a:r>
            <a:r>
              <a:rPr lang="ru-RU" sz="2400" dirty="0">
                <a:solidFill>
                  <a:srgbClr val="FFFF00"/>
                </a:solidFill>
              </a:rPr>
              <a:t>, 17:35 </a:t>
            </a:r>
            <a:r>
              <a:rPr lang="en-US" sz="2400" dirty="0">
                <a:solidFill>
                  <a:srgbClr val="FFFF00"/>
                </a:solidFill>
              </a:rPr>
              <a:t>UTC</a:t>
            </a:r>
            <a:r>
              <a:rPr lang="ru-RU" sz="2400" dirty="0">
                <a:solidFill>
                  <a:srgbClr val="FFFF00"/>
                </a:solidFill>
              </a:rPr>
              <a:t>, </a:t>
            </a:r>
            <a:r>
              <a:rPr lang="en-US" sz="2400" dirty="0">
                <a:solidFill>
                  <a:srgbClr val="FFFF00"/>
                </a:solidFill>
              </a:rPr>
              <a:t>tracking as it is</a:t>
            </a:r>
            <a:endParaRPr lang="ru-RU" sz="2400" dirty="0">
              <a:solidFill>
                <a:srgbClr val="FFFF00"/>
              </a:solidFill>
            </a:endParaRPr>
          </a:p>
        </p:txBody>
      </p:sp>
      <p:sp>
        <p:nvSpPr>
          <p:cNvPr id="62" name="TextBox 12"/>
          <p:cNvSpPr txBox="1">
            <a:spLocks noChangeArrowheads="1"/>
          </p:cNvSpPr>
          <p:nvPr/>
        </p:nvSpPr>
        <p:spPr bwMode="auto">
          <a:xfrm>
            <a:off x="6366374" y="5413294"/>
            <a:ext cx="1894506" cy="83099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pic>
        <p:nvPicPr>
          <p:cNvPr id="56" name="Рисунок 55"/>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246400" y="540000"/>
            <a:ext cx="4903200" cy="3909600"/>
          </a:xfrm>
          <a:prstGeom prst="rect">
            <a:avLst/>
          </a:prstGeom>
        </p:spPr>
      </p:pic>
      <p:sp>
        <p:nvSpPr>
          <p:cNvPr id="60" name="TextBox 59"/>
          <p:cNvSpPr txBox="1"/>
          <p:nvPr/>
        </p:nvSpPr>
        <p:spPr>
          <a:xfrm>
            <a:off x="3593835" y="4215065"/>
            <a:ext cx="887850" cy="238715"/>
          </a:xfrm>
          <a:prstGeom prst="rect">
            <a:avLst/>
          </a:prstGeom>
          <a:noFill/>
        </p:spPr>
        <p:txBody>
          <a:bodyPr wrap="none" rtlCol="0">
            <a:spAutoFit/>
          </a:bodyPr>
          <a:lstStyle/>
          <a:p>
            <a:r>
              <a:rPr lang="en-US" sz="1000" b="1" dirty="0"/>
              <a:t>Terengganu</a:t>
            </a:r>
            <a:endParaRPr lang="ru-RU" sz="1000" b="1" dirty="0"/>
          </a:p>
        </p:txBody>
      </p:sp>
      <p:sp>
        <p:nvSpPr>
          <p:cNvPr id="61" name="TextBox 60"/>
          <p:cNvSpPr txBox="1"/>
          <p:nvPr/>
        </p:nvSpPr>
        <p:spPr>
          <a:xfrm>
            <a:off x="2491336" y="3755655"/>
            <a:ext cx="548255" cy="238715"/>
          </a:xfrm>
          <a:prstGeom prst="rect">
            <a:avLst/>
          </a:prstGeom>
          <a:noFill/>
        </p:spPr>
        <p:txBody>
          <a:bodyPr wrap="none" rtlCol="0">
            <a:spAutoFit/>
          </a:bodyPr>
          <a:lstStyle/>
          <a:p>
            <a:r>
              <a:rPr lang="en-US" sz="1000" b="1" dirty="0" err="1"/>
              <a:t>Bharu</a:t>
            </a:r>
            <a:endParaRPr lang="ru-RU" sz="1000" b="1" dirty="0"/>
          </a:p>
        </p:txBody>
      </p:sp>
      <p:sp>
        <p:nvSpPr>
          <p:cNvPr id="63" name="TextBox 62"/>
          <p:cNvSpPr txBox="1"/>
          <p:nvPr/>
        </p:nvSpPr>
        <p:spPr>
          <a:xfrm>
            <a:off x="3995936" y="2780928"/>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64" name="TextBox 63"/>
          <p:cNvSpPr txBox="1"/>
          <p:nvPr/>
        </p:nvSpPr>
        <p:spPr>
          <a:xfrm>
            <a:off x="4737916" y="3451384"/>
            <a:ext cx="625276" cy="238715"/>
          </a:xfrm>
          <a:prstGeom prst="rect">
            <a:avLst/>
          </a:prstGeom>
          <a:noFill/>
        </p:spPr>
        <p:txBody>
          <a:bodyPr wrap="none" rtlCol="0">
            <a:spAutoFit/>
          </a:bodyPr>
          <a:lstStyle/>
          <a:p>
            <a:r>
              <a:rPr lang="en-US" sz="1000" b="1" dirty="0"/>
              <a:t>CES539</a:t>
            </a:r>
            <a:endParaRPr lang="ru-RU" sz="1000" b="1" dirty="0"/>
          </a:p>
        </p:txBody>
      </p:sp>
      <p:sp>
        <p:nvSpPr>
          <p:cNvPr id="65" name="TextBox 64"/>
          <p:cNvSpPr txBox="1"/>
          <p:nvPr/>
        </p:nvSpPr>
        <p:spPr>
          <a:xfrm>
            <a:off x="5034224" y="1367394"/>
            <a:ext cx="761815" cy="238715"/>
          </a:xfrm>
          <a:prstGeom prst="rect">
            <a:avLst/>
          </a:prstGeom>
          <a:noFill/>
        </p:spPr>
        <p:txBody>
          <a:bodyPr wrap="none" rtlCol="0">
            <a:spAutoFit/>
          </a:bodyPr>
          <a:lstStyle/>
          <a:p>
            <a:r>
              <a:rPr lang="en-US" sz="1000" b="1" dirty="0"/>
              <a:t>MAS6116</a:t>
            </a:r>
            <a:endParaRPr lang="ru-RU" sz="1000" b="1" dirty="0"/>
          </a:p>
        </p:txBody>
      </p:sp>
      <p:sp>
        <p:nvSpPr>
          <p:cNvPr id="66" name="TextBox 65"/>
          <p:cNvSpPr txBox="1"/>
          <p:nvPr/>
        </p:nvSpPr>
        <p:spPr>
          <a:xfrm>
            <a:off x="6100932" y="1692780"/>
            <a:ext cx="768817" cy="238715"/>
          </a:xfrm>
          <a:prstGeom prst="rect">
            <a:avLst/>
          </a:prstGeom>
          <a:noFill/>
        </p:spPr>
        <p:txBody>
          <a:bodyPr wrap="none" rtlCol="0">
            <a:spAutoFit/>
          </a:bodyPr>
          <a:lstStyle/>
          <a:p>
            <a:r>
              <a:rPr lang="en-US" sz="1000" b="1" dirty="0"/>
              <a:t>TGW2907</a:t>
            </a:r>
            <a:endParaRPr lang="ru-RU" sz="1000" b="1" dirty="0"/>
          </a:p>
        </p:txBody>
      </p:sp>
      <p:sp>
        <p:nvSpPr>
          <p:cNvPr id="67" name="TextBox 66"/>
          <p:cNvSpPr txBox="1"/>
          <p:nvPr/>
        </p:nvSpPr>
        <p:spPr>
          <a:xfrm>
            <a:off x="5889824" y="638962"/>
            <a:ext cx="422219" cy="238715"/>
          </a:xfrm>
          <a:prstGeom prst="rect">
            <a:avLst/>
          </a:prstGeom>
          <a:noFill/>
        </p:spPr>
        <p:txBody>
          <a:bodyPr wrap="none" rtlCol="0">
            <a:spAutoFit/>
          </a:bodyPr>
          <a:lstStyle/>
          <a:p>
            <a:r>
              <a:rPr lang="en-US" sz="1000" b="1" dirty="0" err="1"/>
              <a:t>Tho</a:t>
            </a:r>
            <a:endParaRPr lang="ru-RU" sz="1000" b="1" dirty="0"/>
          </a:p>
        </p:txBody>
      </p:sp>
      <p:sp>
        <p:nvSpPr>
          <p:cNvPr id="117" name="Дуга 116"/>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18" name="Прямая соединительная линия 117"/>
          <p:cNvCxnSpPr/>
          <p:nvPr/>
        </p:nvCxnSpPr>
        <p:spPr>
          <a:xfrm>
            <a:off x="4572000" y="2780928"/>
            <a:ext cx="4464496" cy="1206112"/>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p:cNvCxnSpPr/>
          <p:nvPr/>
        </p:nvCxnSpPr>
        <p:spPr>
          <a:xfrm flipV="1">
            <a:off x="3851920" y="4077077"/>
            <a:ext cx="5184576" cy="1497166"/>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2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Группа 107"/>
          <p:cNvGrpSpPr/>
          <p:nvPr/>
        </p:nvGrpSpPr>
        <p:grpSpPr>
          <a:xfrm>
            <a:off x="0" y="4581126"/>
            <a:ext cx="9144000" cy="2231912"/>
            <a:chOff x="-223789" y="5260484"/>
            <a:chExt cx="7481888" cy="3813890"/>
          </a:xfrm>
        </p:grpSpPr>
        <p:pic>
          <p:nvPicPr>
            <p:cNvPr id="70" name="Рисунок 3"/>
            <p:cNvPicPr>
              <a:picLocks noChangeAspect="1"/>
            </p:cNvPicPr>
            <p:nvPr/>
          </p:nvPicPr>
          <p:blipFill>
            <a:blip r:embed="rId2" cstate="print"/>
            <a:srcRect/>
            <a:stretch>
              <a:fillRect/>
            </a:stretch>
          </p:blipFill>
          <p:spPr bwMode="auto">
            <a:xfrm>
              <a:off x="-223789" y="5260484"/>
              <a:ext cx="7481888" cy="3721099"/>
            </a:xfrm>
            <a:prstGeom prst="rect">
              <a:avLst/>
            </a:prstGeom>
            <a:noFill/>
            <a:ln w="9525">
              <a:noFill/>
              <a:miter lim="800000"/>
              <a:headEnd/>
              <a:tailEnd/>
            </a:ln>
          </p:spPr>
        </p:pic>
        <p:cxnSp>
          <p:nvCxnSpPr>
            <p:cNvPr id="71" name="Прямая соединительная линия 70"/>
            <p:cNvCxnSpPr/>
            <p:nvPr/>
          </p:nvCxnSpPr>
          <p:spPr>
            <a:xfrm>
              <a:off x="4816524" y="6484446"/>
              <a:ext cx="19653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12"/>
            <p:cNvSpPr txBox="1">
              <a:spLocks noChangeArrowheads="1"/>
            </p:cNvSpPr>
            <p:nvPr/>
          </p:nvSpPr>
          <p:spPr bwMode="auto">
            <a:xfrm>
              <a:off x="377876" y="6693603"/>
              <a:ext cx="1524580" cy="142000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sp>
          <p:nvSpPr>
            <p:cNvPr id="73" name="Прямоугольник 72"/>
            <p:cNvSpPr/>
            <p:nvPr/>
          </p:nvSpPr>
          <p:spPr>
            <a:xfrm>
              <a:off x="1863775" y="6413008"/>
              <a:ext cx="3025775"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No</a:t>
              </a:r>
              <a:endParaRPr lang="ru-RU" dirty="0">
                <a:solidFill>
                  <a:prstClr val="white"/>
                </a:solidFill>
              </a:endParaRPr>
            </a:p>
          </p:txBody>
        </p:sp>
        <p:sp>
          <p:nvSpPr>
            <p:cNvPr id="74" name="Прямоугольник 73"/>
            <p:cNvSpPr/>
            <p:nvPr/>
          </p:nvSpPr>
          <p:spPr>
            <a:xfrm>
              <a:off x="-223789" y="6339985"/>
              <a:ext cx="4318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5" name="Прямоугольник 74"/>
            <p:cNvSpPr/>
            <p:nvPr/>
          </p:nvSpPr>
          <p:spPr>
            <a:xfrm>
              <a:off x="-152351" y="7348048"/>
              <a:ext cx="36036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76" name="Прямая соединительная линия 75"/>
            <p:cNvCxnSpPr/>
            <p:nvPr/>
          </p:nvCxnSpPr>
          <p:spPr>
            <a:xfrm>
              <a:off x="423913" y="6484446"/>
              <a:ext cx="14398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423911" y="8284671"/>
              <a:ext cx="633730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Прямоугольник 77"/>
            <p:cNvSpPr/>
            <p:nvPr/>
          </p:nvSpPr>
          <p:spPr>
            <a:xfrm>
              <a:off x="423913" y="8284673"/>
              <a:ext cx="14398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9" name="Прямоугольник 78"/>
            <p:cNvSpPr/>
            <p:nvPr/>
          </p:nvSpPr>
          <p:spPr>
            <a:xfrm>
              <a:off x="4889550" y="8284673"/>
              <a:ext cx="18716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0" name="Прямоугольник 79"/>
            <p:cNvSpPr/>
            <p:nvPr/>
          </p:nvSpPr>
          <p:spPr>
            <a:xfrm>
              <a:off x="1863775" y="8213233"/>
              <a:ext cx="3025775"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1" name="Прямая соединительная линия 80"/>
            <p:cNvCxnSpPr>
              <a:stCxn id="78" idx="1"/>
              <a:endCxn id="79" idx="3"/>
            </p:cNvCxnSpPr>
            <p:nvPr/>
          </p:nvCxnSpPr>
          <p:spPr>
            <a:xfrm>
              <a:off x="414388" y="8321183"/>
              <a:ext cx="634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244003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431328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4" name="Двойная стрелка влево/вправо 83"/>
            <p:cNvSpPr/>
            <p:nvPr/>
          </p:nvSpPr>
          <p:spPr>
            <a:xfrm>
              <a:off x="1863775" y="6844016"/>
              <a:ext cx="3025775" cy="28813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5" name="TextBox 54"/>
            <p:cNvSpPr txBox="1">
              <a:spLocks noChangeArrowheads="1"/>
            </p:cNvSpPr>
            <p:nvPr/>
          </p:nvSpPr>
          <p:spPr bwMode="auto">
            <a:xfrm>
              <a:off x="2335443" y="7205171"/>
              <a:ext cx="2084898" cy="492444"/>
            </a:xfrm>
            <a:prstGeom prst="rect">
              <a:avLst/>
            </a:prstGeom>
            <a:noFill/>
            <a:ln w="9525">
              <a:noFill/>
              <a:miter lim="800000"/>
              <a:headEnd/>
              <a:tailEnd/>
            </a:ln>
          </p:spPr>
          <p:txBody>
            <a:bodyPr wrap="none">
              <a:spAutoFit/>
            </a:bodyPr>
            <a:lstStyle/>
            <a:p>
              <a:r>
                <a:rPr lang="en-US" dirty="0">
                  <a:solidFill>
                    <a:prstClr val="black"/>
                  </a:solidFill>
                </a:rPr>
                <a:t>No surveillance, no tracking</a:t>
              </a:r>
              <a:endParaRPr lang="ru-RU" dirty="0">
                <a:solidFill>
                  <a:prstClr val="black"/>
                </a:solidFill>
              </a:endParaRPr>
            </a:p>
          </p:txBody>
        </p:sp>
        <p:sp>
          <p:nvSpPr>
            <p:cNvPr id="87" name="Прямоугольник 86"/>
            <p:cNvSpPr/>
            <p:nvPr/>
          </p:nvSpPr>
          <p:spPr>
            <a:xfrm>
              <a:off x="3521123" y="8500571"/>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Прямоугольник 87"/>
            <p:cNvSpPr/>
            <p:nvPr/>
          </p:nvSpPr>
          <p:spPr>
            <a:xfrm>
              <a:off x="209600" y="5476384"/>
              <a:ext cx="173037" cy="296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9" name="Прямая соединительная линия 88"/>
            <p:cNvCxnSpPr/>
            <p:nvPr/>
          </p:nvCxnSpPr>
          <p:spPr>
            <a:xfrm>
              <a:off x="6278611"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0" name="Прямоугольник 89"/>
            <p:cNvSpPr/>
            <p:nvPr/>
          </p:nvSpPr>
          <p:spPr>
            <a:xfrm>
              <a:off x="281037" y="6413008"/>
              <a:ext cx="7143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1" name="Прямоугольник 90"/>
            <p:cNvSpPr/>
            <p:nvPr/>
          </p:nvSpPr>
          <p:spPr>
            <a:xfrm>
              <a:off x="281037" y="7348046"/>
              <a:ext cx="71439"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2" name="Прямоугольник 91"/>
            <p:cNvSpPr/>
            <p:nvPr/>
          </p:nvSpPr>
          <p:spPr>
            <a:xfrm>
              <a:off x="281037" y="5476385"/>
              <a:ext cx="71439"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93" name="Прямая соединительная линия 92"/>
            <p:cNvCxnSpPr/>
            <p:nvPr/>
          </p:nvCxnSpPr>
          <p:spPr>
            <a:xfrm>
              <a:off x="1863773" y="6484446"/>
              <a:ext cx="0" cy="180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4889548" y="6484448"/>
              <a:ext cx="0" cy="1836736"/>
            </a:xfrm>
            <a:prstGeom prst="line">
              <a:avLst/>
            </a:prstGeom>
          </p:spPr>
          <p:style>
            <a:lnRef idx="1">
              <a:schemeClr val="accent1"/>
            </a:lnRef>
            <a:fillRef idx="0">
              <a:schemeClr val="accent1"/>
            </a:fillRef>
            <a:effectRef idx="0">
              <a:schemeClr val="accent1"/>
            </a:effectRef>
            <a:fontRef idx="minor">
              <a:schemeClr val="tx1"/>
            </a:fontRef>
          </p:style>
        </p:cxnSp>
        <p:sp>
          <p:nvSpPr>
            <p:cNvPr id="95" name="Rectangle 31"/>
            <p:cNvSpPr>
              <a:spLocks noChangeArrowheads="1"/>
            </p:cNvSpPr>
            <p:nvPr/>
          </p:nvSpPr>
          <p:spPr bwMode="auto">
            <a:xfrm>
              <a:off x="430261" y="7359158"/>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6" name="Rectangle 32"/>
            <p:cNvSpPr>
              <a:spLocks noChangeArrowheads="1"/>
            </p:cNvSpPr>
            <p:nvPr/>
          </p:nvSpPr>
          <p:spPr bwMode="auto">
            <a:xfrm>
              <a:off x="2322561"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7" name="Rectangle 33"/>
            <p:cNvSpPr>
              <a:spLocks noChangeArrowheads="1"/>
            </p:cNvSpPr>
            <p:nvPr/>
          </p:nvSpPr>
          <p:spPr bwMode="auto">
            <a:xfrm>
              <a:off x="4268836"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8" name="Rectangle 34"/>
            <p:cNvSpPr>
              <a:spLocks noChangeArrowheads="1"/>
            </p:cNvSpPr>
            <p:nvPr/>
          </p:nvSpPr>
          <p:spPr bwMode="auto">
            <a:xfrm>
              <a:off x="6224637"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9" name="Rectangle 35"/>
            <p:cNvSpPr>
              <a:spLocks noChangeArrowheads="1"/>
            </p:cNvSpPr>
            <p:nvPr/>
          </p:nvSpPr>
          <p:spPr bwMode="auto">
            <a:xfrm>
              <a:off x="6650085" y="7348046"/>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100" name="Rectangle 36"/>
            <p:cNvSpPr>
              <a:spLocks noChangeArrowheads="1"/>
            </p:cNvSpPr>
            <p:nvPr/>
          </p:nvSpPr>
          <p:spPr bwMode="auto">
            <a:xfrm>
              <a:off x="398513" y="8359283"/>
              <a:ext cx="6113463" cy="160338"/>
            </a:xfrm>
            <a:prstGeom prst="rect">
              <a:avLst/>
            </a:prstGeom>
            <a:solidFill>
              <a:schemeClr val="bg1"/>
            </a:solidFill>
            <a:ln w="9525">
              <a:solidFill>
                <a:schemeClr val="bg1"/>
              </a:solidFill>
              <a:miter lim="800000"/>
              <a:headEnd/>
              <a:tailEnd/>
            </a:ln>
            <a:effectLst/>
          </p:spPr>
          <p:txBody>
            <a:bodyPr wrap="none" anchor="ctr"/>
            <a:lstStyle/>
            <a:p>
              <a:endParaRPr lang="ru-RU">
                <a:solidFill>
                  <a:prstClr val="black"/>
                </a:solidFill>
              </a:endParaRPr>
            </a:p>
          </p:txBody>
        </p:sp>
        <p:sp>
          <p:nvSpPr>
            <p:cNvPr id="101" name="Text Box 33"/>
            <p:cNvSpPr txBox="1">
              <a:spLocks noChangeArrowheads="1"/>
            </p:cNvSpPr>
            <p:nvPr/>
          </p:nvSpPr>
          <p:spPr bwMode="auto">
            <a:xfrm>
              <a:off x="98475" y="8376747"/>
              <a:ext cx="448681" cy="410369"/>
            </a:xfrm>
            <a:prstGeom prst="rect">
              <a:avLst/>
            </a:prstGeom>
            <a:noFill/>
            <a:ln w="9525">
              <a:noFill/>
              <a:miter lim="800000"/>
              <a:headEnd/>
              <a:tailEnd/>
            </a:ln>
          </p:spPr>
          <p:txBody>
            <a:bodyPr wrap="none">
              <a:spAutoFit/>
            </a:bodyPr>
            <a:lstStyle/>
            <a:p>
              <a:r>
                <a:rPr lang="en-US" sz="1400">
                  <a:solidFill>
                    <a:prstClr val="black"/>
                  </a:solidFill>
                </a:rPr>
                <a:t>17:15</a:t>
              </a:r>
              <a:endParaRPr lang="ru-RU" sz="1400">
                <a:solidFill>
                  <a:prstClr val="black"/>
                </a:solidFill>
              </a:endParaRPr>
            </a:p>
          </p:txBody>
        </p:sp>
        <p:sp>
          <p:nvSpPr>
            <p:cNvPr id="102" name="Text Box 34"/>
            <p:cNvSpPr txBox="1">
              <a:spLocks noChangeArrowheads="1"/>
            </p:cNvSpPr>
            <p:nvPr/>
          </p:nvSpPr>
          <p:spPr bwMode="auto">
            <a:xfrm>
              <a:off x="4018013" y="8360872"/>
              <a:ext cx="448681" cy="410369"/>
            </a:xfrm>
            <a:prstGeom prst="rect">
              <a:avLst/>
            </a:prstGeom>
            <a:noFill/>
            <a:ln w="9525">
              <a:noFill/>
              <a:miter lim="800000"/>
              <a:headEnd/>
              <a:tailEnd/>
            </a:ln>
          </p:spPr>
          <p:txBody>
            <a:bodyPr wrap="none">
              <a:spAutoFit/>
            </a:bodyPr>
            <a:lstStyle/>
            <a:p>
              <a:r>
                <a:rPr lang="en-US" sz="1400">
                  <a:solidFill>
                    <a:prstClr val="black"/>
                  </a:solidFill>
                </a:rPr>
                <a:t>17:55</a:t>
              </a:r>
              <a:endParaRPr lang="ru-RU" sz="1400">
                <a:solidFill>
                  <a:prstClr val="black"/>
                </a:solidFill>
              </a:endParaRPr>
            </a:p>
          </p:txBody>
        </p:sp>
        <p:sp>
          <p:nvSpPr>
            <p:cNvPr id="103" name="Text Box 35"/>
            <p:cNvSpPr txBox="1">
              <a:spLocks noChangeArrowheads="1"/>
            </p:cNvSpPr>
            <p:nvPr/>
          </p:nvSpPr>
          <p:spPr bwMode="auto">
            <a:xfrm>
              <a:off x="5986513" y="8344998"/>
              <a:ext cx="448681" cy="410369"/>
            </a:xfrm>
            <a:prstGeom prst="rect">
              <a:avLst/>
            </a:prstGeom>
            <a:noFill/>
            <a:ln w="9525">
              <a:noFill/>
              <a:miter lim="800000"/>
              <a:headEnd/>
              <a:tailEnd/>
            </a:ln>
          </p:spPr>
          <p:txBody>
            <a:bodyPr wrap="none">
              <a:spAutoFit/>
            </a:bodyPr>
            <a:lstStyle/>
            <a:p>
              <a:r>
                <a:rPr lang="en-US" sz="1400">
                  <a:solidFill>
                    <a:prstClr val="black"/>
                  </a:solidFill>
                </a:rPr>
                <a:t>18:15</a:t>
              </a:r>
              <a:endParaRPr lang="ru-RU" sz="1400">
                <a:solidFill>
                  <a:prstClr val="black"/>
                </a:solidFill>
              </a:endParaRPr>
            </a:p>
          </p:txBody>
        </p:sp>
        <p:sp>
          <p:nvSpPr>
            <p:cNvPr id="104" name="Text Box 42"/>
            <p:cNvSpPr txBox="1">
              <a:spLocks noChangeArrowheads="1"/>
            </p:cNvSpPr>
            <p:nvPr/>
          </p:nvSpPr>
          <p:spPr bwMode="auto">
            <a:xfrm>
              <a:off x="2136826" y="8360872"/>
              <a:ext cx="448681" cy="410369"/>
            </a:xfrm>
            <a:prstGeom prst="rect">
              <a:avLst/>
            </a:prstGeom>
            <a:noFill/>
            <a:ln w="9525">
              <a:noFill/>
              <a:miter lim="800000"/>
              <a:headEnd/>
              <a:tailEnd/>
            </a:ln>
          </p:spPr>
          <p:txBody>
            <a:bodyPr wrap="none">
              <a:spAutoFit/>
            </a:bodyPr>
            <a:lstStyle/>
            <a:p>
              <a:r>
                <a:rPr lang="en-US" sz="1400">
                  <a:solidFill>
                    <a:prstClr val="black"/>
                  </a:solidFill>
                </a:rPr>
                <a:t>17:35</a:t>
              </a:r>
              <a:endParaRPr lang="ru-RU" sz="1400">
                <a:solidFill>
                  <a:prstClr val="black"/>
                </a:solidFill>
              </a:endParaRPr>
            </a:p>
          </p:txBody>
        </p:sp>
        <p:sp>
          <p:nvSpPr>
            <p:cNvPr id="105" name="TextBox 37"/>
            <p:cNvSpPr txBox="1"/>
            <p:nvPr/>
          </p:nvSpPr>
          <p:spPr>
            <a:xfrm>
              <a:off x="5445177" y="8581931"/>
              <a:ext cx="422279" cy="492443"/>
            </a:xfrm>
            <a:prstGeom prst="rect">
              <a:avLst/>
            </a:prstGeom>
            <a:noFill/>
          </p:spPr>
          <p:txBody>
            <a:bodyPr wrap="none">
              <a:spAutoFit/>
            </a:bodyPr>
            <a:lstStyle/>
            <a:p>
              <a:pPr>
                <a:defRPr/>
              </a:pPr>
              <a:r>
                <a:rPr lang="en-US" dirty="0">
                  <a:solidFill>
                    <a:prstClr val="black"/>
                  </a:solidFill>
                </a:rPr>
                <a:t>UTC</a:t>
              </a:r>
              <a:endParaRPr lang="ru-RU" dirty="0">
                <a:solidFill>
                  <a:prstClr val="black"/>
                </a:solidFill>
              </a:endParaRPr>
            </a:p>
          </p:txBody>
        </p:sp>
        <p:cxnSp>
          <p:nvCxnSpPr>
            <p:cNvPr id="106" name="Прямая соединительная линия 105"/>
            <p:cNvCxnSpPr>
              <a:stCxn id="80" idx="1"/>
              <a:endCxn id="80" idx="3"/>
            </p:cNvCxnSpPr>
            <p:nvPr/>
          </p:nvCxnSpPr>
          <p:spPr>
            <a:xfrm>
              <a:off x="1863775" y="8284671"/>
              <a:ext cx="302577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12" name="Заголовок 1"/>
          <p:cNvSpPr txBox="1">
            <a:spLocks/>
          </p:cNvSpPr>
          <p:nvPr/>
        </p:nvSpPr>
        <p:spPr>
          <a:xfrm>
            <a:off x="0" y="116644"/>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00"/>
                </a:solidFill>
              </a:rPr>
              <a:t>Real MAS318 (MH370 analog) flight 23.03.14</a:t>
            </a:r>
            <a:r>
              <a:rPr lang="ru-RU" sz="2400" dirty="0">
                <a:solidFill>
                  <a:srgbClr val="FFFF00"/>
                </a:solidFill>
              </a:rPr>
              <a:t>, 17:40 </a:t>
            </a:r>
            <a:r>
              <a:rPr lang="en-US" sz="2400" dirty="0">
                <a:solidFill>
                  <a:srgbClr val="FFFF00"/>
                </a:solidFill>
              </a:rPr>
              <a:t>UTC</a:t>
            </a:r>
            <a:r>
              <a:rPr lang="ru-RU" sz="2400" dirty="0">
                <a:solidFill>
                  <a:srgbClr val="FFFF00"/>
                </a:solidFill>
              </a:rPr>
              <a:t>, </a:t>
            </a:r>
            <a:r>
              <a:rPr lang="en-US" sz="2400" dirty="0">
                <a:solidFill>
                  <a:srgbClr val="FFFF00"/>
                </a:solidFill>
              </a:rPr>
              <a:t>tracking as it is</a:t>
            </a:r>
            <a:endParaRPr lang="ru-RU" sz="2400" dirty="0">
              <a:solidFill>
                <a:srgbClr val="FFFF00"/>
              </a:solidFill>
            </a:endParaRPr>
          </a:p>
        </p:txBody>
      </p:sp>
      <p:sp>
        <p:nvSpPr>
          <p:cNvPr id="62" name="TextBox 12"/>
          <p:cNvSpPr txBox="1">
            <a:spLocks noChangeArrowheads="1"/>
          </p:cNvSpPr>
          <p:nvPr/>
        </p:nvSpPr>
        <p:spPr bwMode="auto">
          <a:xfrm>
            <a:off x="6427060" y="5413294"/>
            <a:ext cx="2030487" cy="83099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pic>
        <p:nvPicPr>
          <p:cNvPr id="68" name="Рисунок 67"/>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246400" y="540000"/>
            <a:ext cx="4903200" cy="3909600"/>
          </a:xfrm>
          <a:prstGeom prst="rect">
            <a:avLst/>
          </a:prstGeom>
        </p:spPr>
      </p:pic>
      <p:sp>
        <p:nvSpPr>
          <p:cNvPr id="109" name="TextBox 108"/>
          <p:cNvSpPr txBox="1"/>
          <p:nvPr/>
        </p:nvSpPr>
        <p:spPr>
          <a:xfrm>
            <a:off x="3593835" y="4215065"/>
            <a:ext cx="887850" cy="238715"/>
          </a:xfrm>
          <a:prstGeom prst="rect">
            <a:avLst/>
          </a:prstGeom>
          <a:noFill/>
        </p:spPr>
        <p:txBody>
          <a:bodyPr wrap="none" rtlCol="0">
            <a:spAutoFit/>
          </a:bodyPr>
          <a:lstStyle/>
          <a:p>
            <a:r>
              <a:rPr lang="en-US" sz="1000" b="1" dirty="0"/>
              <a:t>Terengganu</a:t>
            </a:r>
            <a:endParaRPr lang="ru-RU" sz="1000" b="1" dirty="0"/>
          </a:p>
        </p:txBody>
      </p:sp>
      <p:sp>
        <p:nvSpPr>
          <p:cNvPr id="110" name="TextBox 109"/>
          <p:cNvSpPr txBox="1"/>
          <p:nvPr/>
        </p:nvSpPr>
        <p:spPr>
          <a:xfrm>
            <a:off x="2491336" y="3755655"/>
            <a:ext cx="548255" cy="238715"/>
          </a:xfrm>
          <a:prstGeom prst="rect">
            <a:avLst/>
          </a:prstGeom>
          <a:noFill/>
        </p:spPr>
        <p:txBody>
          <a:bodyPr wrap="none" rtlCol="0">
            <a:spAutoFit/>
          </a:bodyPr>
          <a:lstStyle/>
          <a:p>
            <a:r>
              <a:rPr lang="en-US" sz="1000" b="1" dirty="0" err="1"/>
              <a:t>Bharu</a:t>
            </a:r>
            <a:endParaRPr lang="ru-RU" sz="1000" b="1" dirty="0"/>
          </a:p>
        </p:txBody>
      </p:sp>
      <p:sp>
        <p:nvSpPr>
          <p:cNvPr id="111" name="TextBox 110"/>
          <p:cNvSpPr txBox="1"/>
          <p:nvPr/>
        </p:nvSpPr>
        <p:spPr>
          <a:xfrm>
            <a:off x="3672395" y="2348880"/>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13" name="TextBox 112"/>
          <p:cNvSpPr txBox="1"/>
          <p:nvPr/>
        </p:nvSpPr>
        <p:spPr>
          <a:xfrm>
            <a:off x="4572000" y="3356992"/>
            <a:ext cx="625276" cy="238715"/>
          </a:xfrm>
          <a:prstGeom prst="rect">
            <a:avLst/>
          </a:prstGeom>
          <a:noFill/>
        </p:spPr>
        <p:txBody>
          <a:bodyPr wrap="none" rtlCol="0">
            <a:spAutoFit/>
          </a:bodyPr>
          <a:lstStyle/>
          <a:p>
            <a:r>
              <a:rPr lang="en-US" sz="1000" b="1" dirty="0"/>
              <a:t>CES539</a:t>
            </a:r>
            <a:endParaRPr lang="ru-RU" sz="1000" b="1" dirty="0"/>
          </a:p>
        </p:txBody>
      </p:sp>
      <p:sp>
        <p:nvSpPr>
          <p:cNvPr id="114" name="TextBox 113"/>
          <p:cNvSpPr txBox="1"/>
          <p:nvPr/>
        </p:nvSpPr>
        <p:spPr>
          <a:xfrm>
            <a:off x="5250345" y="1196752"/>
            <a:ext cx="761815" cy="238715"/>
          </a:xfrm>
          <a:prstGeom prst="rect">
            <a:avLst/>
          </a:prstGeom>
          <a:noFill/>
        </p:spPr>
        <p:txBody>
          <a:bodyPr wrap="none" rtlCol="0">
            <a:spAutoFit/>
          </a:bodyPr>
          <a:lstStyle/>
          <a:p>
            <a:r>
              <a:rPr lang="en-US" sz="1000" b="1" dirty="0"/>
              <a:t>MAS6116</a:t>
            </a:r>
            <a:endParaRPr lang="ru-RU" sz="1000" b="1" dirty="0"/>
          </a:p>
        </p:txBody>
      </p:sp>
      <p:sp>
        <p:nvSpPr>
          <p:cNvPr id="115" name="TextBox 114"/>
          <p:cNvSpPr txBox="1"/>
          <p:nvPr/>
        </p:nvSpPr>
        <p:spPr>
          <a:xfrm>
            <a:off x="5940152" y="1894141"/>
            <a:ext cx="768817" cy="238715"/>
          </a:xfrm>
          <a:prstGeom prst="rect">
            <a:avLst/>
          </a:prstGeom>
          <a:noFill/>
        </p:spPr>
        <p:txBody>
          <a:bodyPr wrap="none" rtlCol="0">
            <a:spAutoFit/>
          </a:bodyPr>
          <a:lstStyle/>
          <a:p>
            <a:r>
              <a:rPr lang="en-US" sz="1000" b="1" dirty="0"/>
              <a:t>TGW2907</a:t>
            </a:r>
            <a:endParaRPr lang="ru-RU" sz="1000" b="1" dirty="0"/>
          </a:p>
        </p:txBody>
      </p:sp>
      <p:sp>
        <p:nvSpPr>
          <p:cNvPr id="116" name="TextBox 115"/>
          <p:cNvSpPr txBox="1"/>
          <p:nvPr/>
        </p:nvSpPr>
        <p:spPr>
          <a:xfrm>
            <a:off x="5889824" y="638962"/>
            <a:ext cx="422219" cy="238715"/>
          </a:xfrm>
          <a:prstGeom prst="rect">
            <a:avLst/>
          </a:prstGeom>
          <a:noFill/>
        </p:spPr>
        <p:txBody>
          <a:bodyPr wrap="none" rtlCol="0">
            <a:spAutoFit/>
          </a:bodyPr>
          <a:lstStyle/>
          <a:p>
            <a:r>
              <a:rPr lang="en-US" sz="1000" b="1" dirty="0" err="1"/>
              <a:t>Tho</a:t>
            </a:r>
            <a:endParaRPr lang="ru-RU" sz="1000" b="1" dirty="0"/>
          </a:p>
        </p:txBody>
      </p:sp>
      <p:sp>
        <p:nvSpPr>
          <p:cNvPr id="117" name="Дуга 116"/>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18" name="Прямая соединительная линия 117"/>
          <p:cNvCxnSpPr>
            <a:stCxn id="111" idx="3"/>
          </p:cNvCxnSpPr>
          <p:nvPr/>
        </p:nvCxnSpPr>
        <p:spPr>
          <a:xfrm>
            <a:off x="4572000" y="2518157"/>
            <a:ext cx="4572000" cy="1468883"/>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p:cNvCxnSpPr>
            <a:stCxn id="84" idx="5"/>
          </p:cNvCxnSpPr>
          <p:nvPr/>
        </p:nvCxnSpPr>
        <p:spPr>
          <a:xfrm flipV="1">
            <a:off x="4400297" y="4077077"/>
            <a:ext cx="4636199" cy="1557205"/>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263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Группа 107"/>
          <p:cNvGrpSpPr/>
          <p:nvPr/>
        </p:nvGrpSpPr>
        <p:grpSpPr>
          <a:xfrm>
            <a:off x="0" y="4581126"/>
            <a:ext cx="9144000" cy="2231912"/>
            <a:chOff x="-223789" y="5260484"/>
            <a:chExt cx="7481888" cy="3813890"/>
          </a:xfrm>
        </p:grpSpPr>
        <p:pic>
          <p:nvPicPr>
            <p:cNvPr id="70" name="Рисунок 3"/>
            <p:cNvPicPr>
              <a:picLocks noChangeAspect="1"/>
            </p:cNvPicPr>
            <p:nvPr/>
          </p:nvPicPr>
          <p:blipFill>
            <a:blip r:embed="rId2" cstate="print"/>
            <a:srcRect/>
            <a:stretch>
              <a:fillRect/>
            </a:stretch>
          </p:blipFill>
          <p:spPr bwMode="auto">
            <a:xfrm>
              <a:off x="-223789" y="5260484"/>
              <a:ext cx="7481888" cy="3721099"/>
            </a:xfrm>
            <a:prstGeom prst="rect">
              <a:avLst/>
            </a:prstGeom>
            <a:noFill/>
            <a:ln w="9525">
              <a:noFill/>
              <a:miter lim="800000"/>
              <a:headEnd/>
              <a:tailEnd/>
            </a:ln>
          </p:spPr>
        </p:pic>
        <p:cxnSp>
          <p:nvCxnSpPr>
            <p:cNvPr id="71" name="Прямая соединительная линия 70"/>
            <p:cNvCxnSpPr/>
            <p:nvPr/>
          </p:nvCxnSpPr>
          <p:spPr>
            <a:xfrm>
              <a:off x="4816524" y="6484446"/>
              <a:ext cx="19653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12"/>
            <p:cNvSpPr txBox="1">
              <a:spLocks noChangeArrowheads="1"/>
            </p:cNvSpPr>
            <p:nvPr/>
          </p:nvSpPr>
          <p:spPr bwMode="auto">
            <a:xfrm>
              <a:off x="377876" y="6693603"/>
              <a:ext cx="1534627" cy="142000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sp>
          <p:nvSpPr>
            <p:cNvPr id="73" name="Прямоугольник 72"/>
            <p:cNvSpPr/>
            <p:nvPr/>
          </p:nvSpPr>
          <p:spPr>
            <a:xfrm>
              <a:off x="1863775" y="6413008"/>
              <a:ext cx="3025775"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No</a:t>
              </a:r>
              <a:endParaRPr lang="ru-RU" dirty="0">
                <a:solidFill>
                  <a:prstClr val="white"/>
                </a:solidFill>
              </a:endParaRPr>
            </a:p>
          </p:txBody>
        </p:sp>
        <p:sp>
          <p:nvSpPr>
            <p:cNvPr id="74" name="Прямоугольник 73"/>
            <p:cNvSpPr/>
            <p:nvPr/>
          </p:nvSpPr>
          <p:spPr>
            <a:xfrm>
              <a:off x="-223789" y="6339985"/>
              <a:ext cx="4318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5" name="Прямоугольник 74"/>
            <p:cNvSpPr/>
            <p:nvPr/>
          </p:nvSpPr>
          <p:spPr>
            <a:xfrm>
              <a:off x="-152351" y="7348048"/>
              <a:ext cx="36036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76" name="Прямая соединительная линия 75"/>
            <p:cNvCxnSpPr/>
            <p:nvPr/>
          </p:nvCxnSpPr>
          <p:spPr>
            <a:xfrm>
              <a:off x="423913" y="6484446"/>
              <a:ext cx="14398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423911" y="8284671"/>
              <a:ext cx="633730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Прямоугольник 77"/>
            <p:cNvSpPr/>
            <p:nvPr/>
          </p:nvSpPr>
          <p:spPr>
            <a:xfrm>
              <a:off x="423913" y="8284673"/>
              <a:ext cx="14398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9" name="Прямоугольник 78"/>
            <p:cNvSpPr/>
            <p:nvPr/>
          </p:nvSpPr>
          <p:spPr>
            <a:xfrm>
              <a:off x="4889550" y="8284673"/>
              <a:ext cx="18716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0" name="Прямоугольник 79"/>
            <p:cNvSpPr/>
            <p:nvPr/>
          </p:nvSpPr>
          <p:spPr>
            <a:xfrm>
              <a:off x="1863775" y="8213233"/>
              <a:ext cx="3025775"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1" name="Прямая соединительная линия 80"/>
            <p:cNvCxnSpPr>
              <a:stCxn id="78" idx="1"/>
              <a:endCxn id="79" idx="3"/>
            </p:cNvCxnSpPr>
            <p:nvPr/>
          </p:nvCxnSpPr>
          <p:spPr>
            <a:xfrm>
              <a:off x="414388" y="8321183"/>
              <a:ext cx="634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244003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431328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4" name="Двойная стрелка влево/вправо 83"/>
            <p:cNvSpPr/>
            <p:nvPr/>
          </p:nvSpPr>
          <p:spPr>
            <a:xfrm>
              <a:off x="1863775" y="6844016"/>
              <a:ext cx="3025775" cy="28813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5" name="TextBox 54"/>
            <p:cNvSpPr txBox="1">
              <a:spLocks noChangeArrowheads="1"/>
            </p:cNvSpPr>
            <p:nvPr/>
          </p:nvSpPr>
          <p:spPr bwMode="auto">
            <a:xfrm>
              <a:off x="2335443" y="7205171"/>
              <a:ext cx="2084898" cy="492444"/>
            </a:xfrm>
            <a:prstGeom prst="rect">
              <a:avLst/>
            </a:prstGeom>
            <a:noFill/>
            <a:ln w="9525">
              <a:noFill/>
              <a:miter lim="800000"/>
              <a:headEnd/>
              <a:tailEnd/>
            </a:ln>
          </p:spPr>
          <p:txBody>
            <a:bodyPr wrap="none">
              <a:spAutoFit/>
            </a:bodyPr>
            <a:lstStyle/>
            <a:p>
              <a:r>
                <a:rPr lang="en-US" dirty="0">
                  <a:solidFill>
                    <a:prstClr val="black"/>
                  </a:solidFill>
                </a:rPr>
                <a:t>No surveillance, no tracking</a:t>
              </a:r>
              <a:endParaRPr lang="ru-RU" dirty="0">
                <a:solidFill>
                  <a:prstClr val="black"/>
                </a:solidFill>
              </a:endParaRPr>
            </a:p>
          </p:txBody>
        </p:sp>
        <p:sp>
          <p:nvSpPr>
            <p:cNvPr id="87" name="Прямоугольник 86"/>
            <p:cNvSpPr/>
            <p:nvPr/>
          </p:nvSpPr>
          <p:spPr>
            <a:xfrm>
              <a:off x="3521123" y="8500571"/>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Прямоугольник 87"/>
            <p:cNvSpPr/>
            <p:nvPr/>
          </p:nvSpPr>
          <p:spPr>
            <a:xfrm>
              <a:off x="209600" y="5476384"/>
              <a:ext cx="173037" cy="296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9" name="Прямая соединительная линия 88"/>
            <p:cNvCxnSpPr/>
            <p:nvPr/>
          </p:nvCxnSpPr>
          <p:spPr>
            <a:xfrm>
              <a:off x="6278611"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0" name="Прямоугольник 89"/>
            <p:cNvSpPr/>
            <p:nvPr/>
          </p:nvSpPr>
          <p:spPr>
            <a:xfrm>
              <a:off x="281037" y="6413008"/>
              <a:ext cx="7143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1" name="Прямоугольник 90"/>
            <p:cNvSpPr/>
            <p:nvPr/>
          </p:nvSpPr>
          <p:spPr>
            <a:xfrm>
              <a:off x="281037" y="7348046"/>
              <a:ext cx="71439"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2" name="Прямоугольник 91"/>
            <p:cNvSpPr/>
            <p:nvPr/>
          </p:nvSpPr>
          <p:spPr>
            <a:xfrm>
              <a:off x="281037" y="5476385"/>
              <a:ext cx="71439"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93" name="Прямая соединительная линия 92"/>
            <p:cNvCxnSpPr/>
            <p:nvPr/>
          </p:nvCxnSpPr>
          <p:spPr>
            <a:xfrm>
              <a:off x="1863773" y="6484446"/>
              <a:ext cx="0" cy="180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4889548" y="6484448"/>
              <a:ext cx="0" cy="1836736"/>
            </a:xfrm>
            <a:prstGeom prst="line">
              <a:avLst/>
            </a:prstGeom>
          </p:spPr>
          <p:style>
            <a:lnRef idx="1">
              <a:schemeClr val="accent1"/>
            </a:lnRef>
            <a:fillRef idx="0">
              <a:schemeClr val="accent1"/>
            </a:fillRef>
            <a:effectRef idx="0">
              <a:schemeClr val="accent1"/>
            </a:effectRef>
            <a:fontRef idx="minor">
              <a:schemeClr val="tx1"/>
            </a:fontRef>
          </p:style>
        </p:cxnSp>
        <p:sp>
          <p:nvSpPr>
            <p:cNvPr id="95" name="Rectangle 31"/>
            <p:cNvSpPr>
              <a:spLocks noChangeArrowheads="1"/>
            </p:cNvSpPr>
            <p:nvPr/>
          </p:nvSpPr>
          <p:spPr bwMode="auto">
            <a:xfrm>
              <a:off x="430261" y="7359158"/>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6" name="Rectangle 32"/>
            <p:cNvSpPr>
              <a:spLocks noChangeArrowheads="1"/>
            </p:cNvSpPr>
            <p:nvPr/>
          </p:nvSpPr>
          <p:spPr bwMode="auto">
            <a:xfrm>
              <a:off x="2322561"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7" name="Rectangle 33"/>
            <p:cNvSpPr>
              <a:spLocks noChangeArrowheads="1"/>
            </p:cNvSpPr>
            <p:nvPr/>
          </p:nvSpPr>
          <p:spPr bwMode="auto">
            <a:xfrm>
              <a:off x="4268836"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8" name="Rectangle 34"/>
            <p:cNvSpPr>
              <a:spLocks noChangeArrowheads="1"/>
            </p:cNvSpPr>
            <p:nvPr/>
          </p:nvSpPr>
          <p:spPr bwMode="auto">
            <a:xfrm>
              <a:off x="6224637"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9" name="Rectangle 35"/>
            <p:cNvSpPr>
              <a:spLocks noChangeArrowheads="1"/>
            </p:cNvSpPr>
            <p:nvPr/>
          </p:nvSpPr>
          <p:spPr bwMode="auto">
            <a:xfrm>
              <a:off x="6650085" y="7348046"/>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100" name="Rectangle 36"/>
            <p:cNvSpPr>
              <a:spLocks noChangeArrowheads="1"/>
            </p:cNvSpPr>
            <p:nvPr/>
          </p:nvSpPr>
          <p:spPr bwMode="auto">
            <a:xfrm>
              <a:off x="398513" y="8359283"/>
              <a:ext cx="6113463" cy="160338"/>
            </a:xfrm>
            <a:prstGeom prst="rect">
              <a:avLst/>
            </a:prstGeom>
            <a:solidFill>
              <a:schemeClr val="bg1"/>
            </a:solidFill>
            <a:ln w="9525">
              <a:solidFill>
                <a:schemeClr val="bg1"/>
              </a:solidFill>
              <a:miter lim="800000"/>
              <a:headEnd/>
              <a:tailEnd/>
            </a:ln>
            <a:effectLst/>
          </p:spPr>
          <p:txBody>
            <a:bodyPr wrap="none" anchor="ctr"/>
            <a:lstStyle/>
            <a:p>
              <a:endParaRPr lang="ru-RU">
                <a:solidFill>
                  <a:prstClr val="black"/>
                </a:solidFill>
              </a:endParaRPr>
            </a:p>
          </p:txBody>
        </p:sp>
        <p:sp>
          <p:nvSpPr>
            <p:cNvPr id="101" name="Text Box 33"/>
            <p:cNvSpPr txBox="1">
              <a:spLocks noChangeArrowheads="1"/>
            </p:cNvSpPr>
            <p:nvPr/>
          </p:nvSpPr>
          <p:spPr bwMode="auto">
            <a:xfrm>
              <a:off x="98475" y="8376747"/>
              <a:ext cx="448681" cy="410369"/>
            </a:xfrm>
            <a:prstGeom prst="rect">
              <a:avLst/>
            </a:prstGeom>
            <a:noFill/>
            <a:ln w="9525">
              <a:noFill/>
              <a:miter lim="800000"/>
              <a:headEnd/>
              <a:tailEnd/>
            </a:ln>
          </p:spPr>
          <p:txBody>
            <a:bodyPr wrap="none">
              <a:spAutoFit/>
            </a:bodyPr>
            <a:lstStyle/>
            <a:p>
              <a:r>
                <a:rPr lang="en-US" sz="1400">
                  <a:solidFill>
                    <a:prstClr val="black"/>
                  </a:solidFill>
                </a:rPr>
                <a:t>17:15</a:t>
              </a:r>
              <a:endParaRPr lang="ru-RU" sz="1400">
                <a:solidFill>
                  <a:prstClr val="black"/>
                </a:solidFill>
              </a:endParaRPr>
            </a:p>
          </p:txBody>
        </p:sp>
        <p:sp>
          <p:nvSpPr>
            <p:cNvPr id="102" name="Text Box 34"/>
            <p:cNvSpPr txBox="1">
              <a:spLocks noChangeArrowheads="1"/>
            </p:cNvSpPr>
            <p:nvPr/>
          </p:nvSpPr>
          <p:spPr bwMode="auto">
            <a:xfrm>
              <a:off x="4018013" y="8360872"/>
              <a:ext cx="448681" cy="410369"/>
            </a:xfrm>
            <a:prstGeom prst="rect">
              <a:avLst/>
            </a:prstGeom>
            <a:noFill/>
            <a:ln w="9525">
              <a:noFill/>
              <a:miter lim="800000"/>
              <a:headEnd/>
              <a:tailEnd/>
            </a:ln>
          </p:spPr>
          <p:txBody>
            <a:bodyPr wrap="none">
              <a:spAutoFit/>
            </a:bodyPr>
            <a:lstStyle/>
            <a:p>
              <a:r>
                <a:rPr lang="en-US" sz="1400">
                  <a:solidFill>
                    <a:prstClr val="black"/>
                  </a:solidFill>
                </a:rPr>
                <a:t>17:55</a:t>
              </a:r>
              <a:endParaRPr lang="ru-RU" sz="1400">
                <a:solidFill>
                  <a:prstClr val="black"/>
                </a:solidFill>
              </a:endParaRPr>
            </a:p>
          </p:txBody>
        </p:sp>
        <p:sp>
          <p:nvSpPr>
            <p:cNvPr id="103" name="Text Box 35"/>
            <p:cNvSpPr txBox="1">
              <a:spLocks noChangeArrowheads="1"/>
            </p:cNvSpPr>
            <p:nvPr/>
          </p:nvSpPr>
          <p:spPr bwMode="auto">
            <a:xfrm>
              <a:off x="5986513" y="8344998"/>
              <a:ext cx="448681" cy="410369"/>
            </a:xfrm>
            <a:prstGeom prst="rect">
              <a:avLst/>
            </a:prstGeom>
            <a:noFill/>
            <a:ln w="9525">
              <a:noFill/>
              <a:miter lim="800000"/>
              <a:headEnd/>
              <a:tailEnd/>
            </a:ln>
          </p:spPr>
          <p:txBody>
            <a:bodyPr wrap="none">
              <a:spAutoFit/>
            </a:bodyPr>
            <a:lstStyle/>
            <a:p>
              <a:r>
                <a:rPr lang="en-US" sz="1400">
                  <a:solidFill>
                    <a:prstClr val="black"/>
                  </a:solidFill>
                </a:rPr>
                <a:t>18:15</a:t>
              </a:r>
              <a:endParaRPr lang="ru-RU" sz="1400">
                <a:solidFill>
                  <a:prstClr val="black"/>
                </a:solidFill>
              </a:endParaRPr>
            </a:p>
          </p:txBody>
        </p:sp>
        <p:sp>
          <p:nvSpPr>
            <p:cNvPr id="104" name="Text Box 42"/>
            <p:cNvSpPr txBox="1">
              <a:spLocks noChangeArrowheads="1"/>
            </p:cNvSpPr>
            <p:nvPr/>
          </p:nvSpPr>
          <p:spPr bwMode="auto">
            <a:xfrm>
              <a:off x="2136826" y="8360872"/>
              <a:ext cx="448681" cy="410369"/>
            </a:xfrm>
            <a:prstGeom prst="rect">
              <a:avLst/>
            </a:prstGeom>
            <a:noFill/>
            <a:ln w="9525">
              <a:noFill/>
              <a:miter lim="800000"/>
              <a:headEnd/>
              <a:tailEnd/>
            </a:ln>
          </p:spPr>
          <p:txBody>
            <a:bodyPr wrap="none">
              <a:spAutoFit/>
            </a:bodyPr>
            <a:lstStyle/>
            <a:p>
              <a:r>
                <a:rPr lang="en-US" sz="1400">
                  <a:solidFill>
                    <a:prstClr val="black"/>
                  </a:solidFill>
                </a:rPr>
                <a:t>17:35</a:t>
              </a:r>
              <a:endParaRPr lang="ru-RU" sz="1400">
                <a:solidFill>
                  <a:prstClr val="black"/>
                </a:solidFill>
              </a:endParaRPr>
            </a:p>
          </p:txBody>
        </p:sp>
        <p:sp>
          <p:nvSpPr>
            <p:cNvPr id="105" name="TextBox 37"/>
            <p:cNvSpPr txBox="1"/>
            <p:nvPr/>
          </p:nvSpPr>
          <p:spPr>
            <a:xfrm>
              <a:off x="5445177" y="8581931"/>
              <a:ext cx="422279" cy="492443"/>
            </a:xfrm>
            <a:prstGeom prst="rect">
              <a:avLst/>
            </a:prstGeom>
            <a:noFill/>
          </p:spPr>
          <p:txBody>
            <a:bodyPr wrap="none">
              <a:spAutoFit/>
            </a:bodyPr>
            <a:lstStyle/>
            <a:p>
              <a:pPr>
                <a:defRPr/>
              </a:pPr>
              <a:r>
                <a:rPr lang="en-US" dirty="0">
                  <a:solidFill>
                    <a:prstClr val="black"/>
                  </a:solidFill>
                </a:rPr>
                <a:t>UTC</a:t>
              </a:r>
              <a:endParaRPr lang="ru-RU" dirty="0">
                <a:solidFill>
                  <a:prstClr val="black"/>
                </a:solidFill>
              </a:endParaRPr>
            </a:p>
          </p:txBody>
        </p:sp>
        <p:cxnSp>
          <p:nvCxnSpPr>
            <p:cNvPr id="106" name="Прямая соединительная линия 105"/>
            <p:cNvCxnSpPr>
              <a:stCxn id="80" idx="1"/>
              <a:endCxn id="80" idx="3"/>
            </p:cNvCxnSpPr>
            <p:nvPr/>
          </p:nvCxnSpPr>
          <p:spPr>
            <a:xfrm>
              <a:off x="1863775" y="8284671"/>
              <a:ext cx="302577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12" name="Заголовок 1"/>
          <p:cNvSpPr txBox="1">
            <a:spLocks/>
          </p:cNvSpPr>
          <p:nvPr/>
        </p:nvSpPr>
        <p:spPr>
          <a:xfrm>
            <a:off x="0" y="116644"/>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00"/>
                </a:solidFill>
              </a:rPr>
              <a:t>Real MAS318 (MH370 analog) flight 23.03.14</a:t>
            </a:r>
            <a:r>
              <a:rPr lang="ru-RU" sz="2400" dirty="0">
                <a:solidFill>
                  <a:srgbClr val="FFFF00"/>
                </a:solidFill>
              </a:rPr>
              <a:t>, 17:45 </a:t>
            </a:r>
            <a:r>
              <a:rPr lang="en-US" sz="2400" dirty="0">
                <a:solidFill>
                  <a:srgbClr val="FFFF00"/>
                </a:solidFill>
              </a:rPr>
              <a:t>UTC</a:t>
            </a:r>
            <a:r>
              <a:rPr lang="ru-RU" sz="2400" dirty="0">
                <a:solidFill>
                  <a:srgbClr val="FFFF00"/>
                </a:solidFill>
              </a:rPr>
              <a:t>, </a:t>
            </a:r>
            <a:r>
              <a:rPr lang="en-US" sz="2400" dirty="0">
                <a:solidFill>
                  <a:srgbClr val="FFFF00"/>
                </a:solidFill>
              </a:rPr>
              <a:t>tracking as it is</a:t>
            </a:r>
            <a:endParaRPr lang="ru-RU" sz="2400" dirty="0">
              <a:solidFill>
                <a:srgbClr val="FFFF00"/>
              </a:solidFill>
            </a:endParaRPr>
          </a:p>
        </p:txBody>
      </p:sp>
      <p:sp>
        <p:nvSpPr>
          <p:cNvPr id="62" name="TextBox 12"/>
          <p:cNvSpPr txBox="1">
            <a:spLocks noChangeArrowheads="1"/>
          </p:cNvSpPr>
          <p:nvPr/>
        </p:nvSpPr>
        <p:spPr bwMode="auto">
          <a:xfrm>
            <a:off x="6349662" y="5413294"/>
            <a:ext cx="1911218" cy="83099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pic>
        <p:nvPicPr>
          <p:cNvPr id="56" name="Рисунок 55"/>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246400" y="540000"/>
            <a:ext cx="4903200" cy="3909600"/>
          </a:xfrm>
          <a:prstGeom prst="rect">
            <a:avLst/>
          </a:prstGeom>
        </p:spPr>
      </p:pic>
      <p:sp>
        <p:nvSpPr>
          <p:cNvPr id="60" name="TextBox 59"/>
          <p:cNvSpPr txBox="1"/>
          <p:nvPr/>
        </p:nvSpPr>
        <p:spPr>
          <a:xfrm>
            <a:off x="3593835" y="4215065"/>
            <a:ext cx="887850" cy="238715"/>
          </a:xfrm>
          <a:prstGeom prst="rect">
            <a:avLst/>
          </a:prstGeom>
          <a:noFill/>
        </p:spPr>
        <p:txBody>
          <a:bodyPr wrap="none" rtlCol="0">
            <a:spAutoFit/>
          </a:bodyPr>
          <a:lstStyle/>
          <a:p>
            <a:r>
              <a:rPr lang="en-US" sz="1000" b="1" dirty="0"/>
              <a:t>Terengganu</a:t>
            </a:r>
            <a:endParaRPr lang="ru-RU" sz="1000" b="1" dirty="0"/>
          </a:p>
        </p:txBody>
      </p:sp>
      <p:sp>
        <p:nvSpPr>
          <p:cNvPr id="61" name="TextBox 60"/>
          <p:cNvSpPr txBox="1"/>
          <p:nvPr/>
        </p:nvSpPr>
        <p:spPr>
          <a:xfrm>
            <a:off x="2491336" y="3755655"/>
            <a:ext cx="548255" cy="238715"/>
          </a:xfrm>
          <a:prstGeom prst="rect">
            <a:avLst/>
          </a:prstGeom>
          <a:noFill/>
        </p:spPr>
        <p:txBody>
          <a:bodyPr wrap="none" rtlCol="0">
            <a:spAutoFit/>
          </a:bodyPr>
          <a:lstStyle/>
          <a:p>
            <a:r>
              <a:rPr lang="en-US" sz="1000" b="1" dirty="0" err="1"/>
              <a:t>Bharu</a:t>
            </a:r>
            <a:endParaRPr lang="ru-RU" sz="1000" b="1" dirty="0"/>
          </a:p>
        </p:txBody>
      </p:sp>
      <p:sp>
        <p:nvSpPr>
          <p:cNvPr id="63" name="TextBox 62"/>
          <p:cNvSpPr txBox="1"/>
          <p:nvPr/>
        </p:nvSpPr>
        <p:spPr>
          <a:xfrm>
            <a:off x="3886623" y="2127696"/>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64" name="TextBox 63"/>
          <p:cNvSpPr txBox="1"/>
          <p:nvPr/>
        </p:nvSpPr>
        <p:spPr>
          <a:xfrm>
            <a:off x="4473590" y="3567494"/>
            <a:ext cx="625276" cy="238715"/>
          </a:xfrm>
          <a:prstGeom prst="rect">
            <a:avLst/>
          </a:prstGeom>
          <a:noFill/>
        </p:spPr>
        <p:txBody>
          <a:bodyPr wrap="none" rtlCol="0">
            <a:spAutoFit/>
          </a:bodyPr>
          <a:lstStyle/>
          <a:p>
            <a:r>
              <a:rPr lang="en-US" sz="1000" b="1" dirty="0"/>
              <a:t>CES539</a:t>
            </a:r>
            <a:endParaRPr lang="ru-RU" sz="1000" b="1" dirty="0"/>
          </a:p>
        </p:txBody>
      </p:sp>
      <p:sp>
        <p:nvSpPr>
          <p:cNvPr id="65" name="TextBox 64"/>
          <p:cNvSpPr txBox="1"/>
          <p:nvPr/>
        </p:nvSpPr>
        <p:spPr>
          <a:xfrm>
            <a:off x="5351572" y="958037"/>
            <a:ext cx="761815" cy="238715"/>
          </a:xfrm>
          <a:prstGeom prst="rect">
            <a:avLst/>
          </a:prstGeom>
          <a:noFill/>
        </p:spPr>
        <p:txBody>
          <a:bodyPr wrap="none" rtlCol="0">
            <a:spAutoFit/>
          </a:bodyPr>
          <a:lstStyle/>
          <a:p>
            <a:r>
              <a:rPr lang="en-US" sz="1000" b="1" dirty="0"/>
              <a:t>MAS6116</a:t>
            </a:r>
            <a:endParaRPr lang="ru-RU" sz="1000" b="1" dirty="0"/>
          </a:p>
        </p:txBody>
      </p:sp>
      <p:sp>
        <p:nvSpPr>
          <p:cNvPr id="66" name="TextBox 65"/>
          <p:cNvSpPr txBox="1"/>
          <p:nvPr/>
        </p:nvSpPr>
        <p:spPr>
          <a:xfrm>
            <a:off x="5675830" y="2058258"/>
            <a:ext cx="768817" cy="238715"/>
          </a:xfrm>
          <a:prstGeom prst="rect">
            <a:avLst/>
          </a:prstGeom>
          <a:noFill/>
        </p:spPr>
        <p:txBody>
          <a:bodyPr wrap="none" rtlCol="0">
            <a:spAutoFit/>
          </a:bodyPr>
          <a:lstStyle/>
          <a:p>
            <a:r>
              <a:rPr lang="en-US" sz="1000" b="1" dirty="0"/>
              <a:t>TGW2907</a:t>
            </a:r>
            <a:endParaRPr lang="ru-RU" sz="1000" b="1" dirty="0"/>
          </a:p>
        </p:txBody>
      </p:sp>
      <p:sp>
        <p:nvSpPr>
          <p:cNvPr id="67" name="TextBox 66"/>
          <p:cNvSpPr txBox="1"/>
          <p:nvPr/>
        </p:nvSpPr>
        <p:spPr>
          <a:xfrm>
            <a:off x="5889824" y="638962"/>
            <a:ext cx="422219" cy="238715"/>
          </a:xfrm>
          <a:prstGeom prst="rect">
            <a:avLst/>
          </a:prstGeom>
          <a:noFill/>
        </p:spPr>
        <p:txBody>
          <a:bodyPr wrap="none" rtlCol="0">
            <a:spAutoFit/>
          </a:bodyPr>
          <a:lstStyle/>
          <a:p>
            <a:r>
              <a:rPr lang="en-US" sz="1000" b="1" dirty="0" err="1"/>
              <a:t>Tho</a:t>
            </a:r>
            <a:endParaRPr lang="ru-RU" sz="1000" b="1" dirty="0"/>
          </a:p>
        </p:txBody>
      </p:sp>
      <p:sp>
        <p:nvSpPr>
          <p:cNvPr id="117" name="Дуга 116"/>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18" name="Прямая соединительная линия 117"/>
          <p:cNvCxnSpPr/>
          <p:nvPr/>
        </p:nvCxnSpPr>
        <p:spPr>
          <a:xfrm>
            <a:off x="4840711" y="2296973"/>
            <a:ext cx="4195785" cy="1690067"/>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p:cNvCxnSpPr/>
          <p:nvPr/>
        </p:nvCxnSpPr>
        <p:spPr>
          <a:xfrm flipV="1">
            <a:off x="5098866" y="4077078"/>
            <a:ext cx="3937630" cy="1497165"/>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877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Группа 107"/>
          <p:cNvGrpSpPr/>
          <p:nvPr/>
        </p:nvGrpSpPr>
        <p:grpSpPr>
          <a:xfrm>
            <a:off x="0" y="4581126"/>
            <a:ext cx="9144000" cy="2231912"/>
            <a:chOff x="-223789" y="5260484"/>
            <a:chExt cx="7481888" cy="3813890"/>
          </a:xfrm>
        </p:grpSpPr>
        <p:pic>
          <p:nvPicPr>
            <p:cNvPr id="70" name="Рисунок 3"/>
            <p:cNvPicPr>
              <a:picLocks noChangeAspect="1"/>
            </p:cNvPicPr>
            <p:nvPr/>
          </p:nvPicPr>
          <p:blipFill>
            <a:blip r:embed="rId2" cstate="print"/>
            <a:srcRect/>
            <a:stretch>
              <a:fillRect/>
            </a:stretch>
          </p:blipFill>
          <p:spPr bwMode="auto">
            <a:xfrm>
              <a:off x="-223789" y="5260484"/>
              <a:ext cx="7481888" cy="3721099"/>
            </a:xfrm>
            <a:prstGeom prst="rect">
              <a:avLst/>
            </a:prstGeom>
            <a:noFill/>
            <a:ln w="9525">
              <a:noFill/>
              <a:miter lim="800000"/>
              <a:headEnd/>
              <a:tailEnd/>
            </a:ln>
          </p:spPr>
        </p:pic>
        <p:cxnSp>
          <p:nvCxnSpPr>
            <p:cNvPr id="71" name="Прямая соединительная линия 70"/>
            <p:cNvCxnSpPr/>
            <p:nvPr/>
          </p:nvCxnSpPr>
          <p:spPr>
            <a:xfrm>
              <a:off x="4816524" y="6484446"/>
              <a:ext cx="19653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12"/>
            <p:cNvSpPr txBox="1">
              <a:spLocks noChangeArrowheads="1"/>
            </p:cNvSpPr>
            <p:nvPr/>
          </p:nvSpPr>
          <p:spPr bwMode="auto">
            <a:xfrm>
              <a:off x="362001" y="6693603"/>
              <a:ext cx="1550586" cy="142000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sp>
          <p:nvSpPr>
            <p:cNvPr id="73" name="Прямоугольник 72"/>
            <p:cNvSpPr/>
            <p:nvPr/>
          </p:nvSpPr>
          <p:spPr>
            <a:xfrm>
              <a:off x="1863775" y="6413008"/>
              <a:ext cx="3025775"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No</a:t>
              </a:r>
              <a:endParaRPr lang="ru-RU" dirty="0">
                <a:solidFill>
                  <a:prstClr val="white"/>
                </a:solidFill>
              </a:endParaRPr>
            </a:p>
          </p:txBody>
        </p:sp>
        <p:sp>
          <p:nvSpPr>
            <p:cNvPr id="74" name="Прямоугольник 73"/>
            <p:cNvSpPr/>
            <p:nvPr/>
          </p:nvSpPr>
          <p:spPr>
            <a:xfrm>
              <a:off x="-223789" y="6339985"/>
              <a:ext cx="4318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5" name="Прямоугольник 74"/>
            <p:cNvSpPr/>
            <p:nvPr/>
          </p:nvSpPr>
          <p:spPr>
            <a:xfrm>
              <a:off x="-152351" y="7348048"/>
              <a:ext cx="36036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76" name="Прямая соединительная линия 75"/>
            <p:cNvCxnSpPr/>
            <p:nvPr/>
          </p:nvCxnSpPr>
          <p:spPr>
            <a:xfrm>
              <a:off x="423913" y="6484446"/>
              <a:ext cx="14398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423911" y="8284671"/>
              <a:ext cx="633730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Прямоугольник 77"/>
            <p:cNvSpPr/>
            <p:nvPr/>
          </p:nvSpPr>
          <p:spPr>
            <a:xfrm>
              <a:off x="423913" y="8284673"/>
              <a:ext cx="14398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9" name="Прямоугольник 78"/>
            <p:cNvSpPr/>
            <p:nvPr/>
          </p:nvSpPr>
          <p:spPr>
            <a:xfrm>
              <a:off x="4889550" y="8284673"/>
              <a:ext cx="18716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0" name="Прямоугольник 79"/>
            <p:cNvSpPr/>
            <p:nvPr/>
          </p:nvSpPr>
          <p:spPr>
            <a:xfrm>
              <a:off x="1863775" y="8213233"/>
              <a:ext cx="3025775"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1" name="Прямая соединительная линия 80"/>
            <p:cNvCxnSpPr>
              <a:stCxn id="78" idx="1"/>
              <a:endCxn id="79" idx="3"/>
            </p:cNvCxnSpPr>
            <p:nvPr/>
          </p:nvCxnSpPr>
          <p:spPr>
            <a:xfrm>
              <a:off x="414388" y="8321183"/>
              <a:ext cx="634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244003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431328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4" name="Двойная стрелка влево/вправо 83"/>
            <p:cNvSpPr/>
            <p:nvPr/>
          </p:nvSpPr>
          <p:spPr>
            <a:xfrm>
              <a:off x="1863775" y="6844016"/>
              <a:ext cx="3025775" cy="28813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5" name="TextBox 54"/>
            <p:cNvSpPr txBox="1">
              <a:spLocks noChangeArrowheads="1"/>
            </p:cNvSpPr>
            <p:nvPr/>
          </p:nvSpPr>
          <p:spPr bwMode="auto">
            <a:xfrm>
              <a:off x="2335443" y="7205171"/>
              <a:ext cx="2084898" cy="492444"/>
            </a:xfrm>
            <a:prstGeom prst="rect">
              <a:avLst/>
            </a:prstGeom>
            <a:noFill/>
            <a:ln w="9525">
              <a:noFill/>
              <a:miter lim="800000"/>
              <a:headEnd/>
              <a:tailEnd/>
            </a:ln>
          </p:spPr>
          <p:txBody>
            <a:bodyPr wrap="none">
              <a:spAutoFit/>
            </a:bodyPr>
            <a:lstStyle/>
            <a:p>
              <a:r>
                <a:rPr lang="en-US" dirty="0">
                  <a:solidFill>
                    <a:prstClr val="black"/>
                  </a:solidFill>
                </a:rPr>
                <a:t>No surveillance, no tracking</a:t>
              </a:r>
              <a:endParaRPr lang="ru-RU" dirty="0">
                <a:solidFill>
                  <a:prstClr val="black"/>
                </a:solidFill>
              </a:endParaRPr>
            </a:p>
          </p:txBody>
        </p:sp>
        <p:sp>
          <p:nvSpPr>
            <p:cNvPr id="87" name="Прямоугольник 86"/>
            <p:cNvSpPr/>
            <p:nvPr/>
          </p:nvSpPr>
          <p:spPr>
            <a:xfrm>
              <a:off x="3521123" y="8500571"/>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Прямоугольник 87"/>
            <p:cNvSpPr/>
            <p:nvPr/>
          </p:nvSpPr>
          <p:spPr>
            <a:xfrm>
              <a:off x="209600" y="5476384"/>
              <a:ext cx="173037" cy="296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9" name="Прямая соединительная линия 88"/>
            <p:cNvCxnSpPr/>
            <p:nvPr/>
          </p:nvCxnSpPr>
          <p:spPr>
            <a:xfrm>
              <a:off x="6278611"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0" name="Прямоугольник 89"/>
            <p:cNvSpPr/>
            <p:nvPr/>
          </p:nvSpPr>
          <p:spPr>
            <a:xfrm>
              <a:off x="281037" y="6413008"/>
              <a:ext cx="7143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1" name="Прямоугольник 90"/>
            <p:cNvSpPr/>
            <p:nvPr/>
          </p:nvSpPr>
          <p:spPr>
            <a:xfrm>
              <a:off x="281037" y="7348046"/>
              <a:ext cx="71439"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2" name="Прямоугольник 91"/>
            <p:cNvSpPr/>
            <p:nvPr/>
          </p:nvSpPr>
          <p:spPr>
            <a:xfrm>
              <a:off x="281037" y="5476385"/>
              <a:ext cx="71439"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93" name="Прямая соединительная линия 92"/>
            <p:cNvCxnSpPr/>
            <p:nvPr/>
          </p:nvCxnSpPr>
          <p:spPr>
            <a:xfrm>
              <a:off x="1863773" y="6484446"/>
              <a:ext cx="0" cy="180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4889548" y="6484448"/>
              <a:ext cx="0" cy="1836736"/>
            </a:xfrm>
            <a:prstGeom prst="line">
              <a:avLst/>
            </a:prstGeom>
          </p:spPr>
          <p:style>
            <a:lnRef idx="1">
              <a:schemeClr val="accent1"/>
            </a:lnRef>
            <a:fillRef idx="0">
              <a:schemeClr val="accent1"/>
            </a:fillRef>
            <a:effectRef idx="0">
              <a:schemeClr val="accent1"/>
            </a:effectRef>
            <a:fontRef idx="minor">
              <a:schemeClr val="tx1"/>
            </a:fontRef>
          </p:style>
        </p:cxnSp>
        <p:sp>
          <p:nvSpPr>
            <p:cNvPr id="95" name="Rectangle 31"/>
            <p:cNvSpPr>
              <a:spLocks noChangeArrowheads="1"/>
            </p:cNvSpPr>
            <p:nvPr/>
          </p:nvSpPr>
          <p:spPr bwMode="auto">
            <a:xfrm>
              <a:off x="430261" y="7359158"/>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6" name="Rectangle 32"/>
            <p:cNvSpPr>
              <a:spLocks noChangeArrowheads="1"/>
            </p:cNvSpPr>
            <p:nvPr/>
          </p:nvSpPr>
          <p:spPr bwMode="auto">
            <a:xfrm>
              <a:off x="2322561"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7" name="Rectangle 33"/>
            <p:cNvSpPr>
              <a:spLocks noChangeArrowheads="1"/>
            </p:cNvSpPr>
            <p:nvPr/>
          </p:nvSpPr>
          <p:spPr bwMode="auto">
            <a:xfrm>
              <a:off x="4268836"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8" name="Rectangle 34"/>
            <p:cNvSpPr>
              <a:spLocks noChangeArrowheads="1"/>
            </p:cNvSpPr>
            <p:nvPr/>
          </p:nvSpPr>
          <p:spPr bwMode="auto">
            <a:xfrm>
              <a:off x="6224637"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9" name="Rectangle 35"/>
            <p:cNvSpPr>
              <a:spLocks noChangeArrowheads="1"/>
            </p:cNvSpPr>
            <p:nvPr/>
          </p:nvSpPr>
          <p:spPr bwMode="auto">
            <a:xfrm>
              <a:off x="6650085" y="7348046"/>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100" name="Rectangle 36"/>
            <p:cNvSpPr>
              <a:spLocks noChangeArrowheads="1"/>
            </p:cNvSpPr>
            <p:nvPr/>
          </p:nvSpPr>
          <p:spPr bwMode="auto">
            <a:xfrm>
              <a:off x="398513" y="8359283"/>
              <a:ext cx="6113463" cy="160338"/>
            </a:xfrm>
            <a:prstGeom prst="rect">
              <a:avLst/>
            </a:prstGeom>
            <a:solidFill>
              <a:schemeClr val="bg1"/>
            </a:solidFill>
            <a:ln w="9525">
              <a:solidFill>
                <a:schemeClr val="bg1"/>
              </a:solidFill>
              <a:miter lim="800000"/>
              <a:headEnd/>
              <a:tailEnd/>
            </a:ln>
            <a:effectLst/>
          </p:spPr>
          <p:txBody>
            <a:bodyPr wrap="none" anchor="ctr"/>
            <a:lstStyle/>
            <a:p>
              <a:endParaRPr lang="ru-RU">
                <a:solidFill>
                  <a:prstClr val="black"/>
                </a:solidFill>
              </a:endParaRPr>
            </a:p>
          </p:txBody>
        </p:sp>
        <p:sp>
          <p:nvSpPr>
            <p:cNvPr id="101" name="Text Box 33"/>
            <p:cNvSpPr txBox="1">
              <a:spLocks noChangeArrowheads="1"/>
            </p:cNvSpPr>
            <p:nvPr/>
          </p:nvSpPr>
          <p:spPr bwMode="auto">
            <a:xfrm>
              <a:off x="98475" y="8376747"/>
              <a:ext cx="448681" cy="410369"/>
            </a:xfrm>
            <a:prstGeom prst="rect">
              <a:avLst/>
            </a:prstGeom>
            <a:noFill/>
            <a:ln w="9525">
              <a:noFill/>
              <a:miter lim="800000"/>
              <a:headEnd/>
              <a:tailEnd/>
            </a:ln>
          </p:spPr>
          <p:txBody>
            <a:bodyPr wrap="none">
              <a:spAutoFit/>
            </a:bodyPr>
            <a:lstStyle/>
            <a:p>
              <a:r>
                <a:rPr lang="en-US" sz="1400">
                  <a:solidFill>
                    <a:prstClr val="black"/>
                  </a:solidFill>
                </a:rPr>
                <a:t>17:15</a:t>
              </a:r>
              <a:endParaRPr lang="ru-RU" sz="1400">
                <a:solidFill>
                  <a:prstClr val="black"/>
                </a:solidFill>
              </a:endParaRPr>
            </a:p>
          </p:txBody>
        </p:sp>
        <p:sp>
          <p:nvSpPr>
            <p:cNvPr id="102" name="Text Box 34"/>
            <p:cNvSpPr txBox="1">
              <a:spLocks noChangeArrowheads="1"/>
            </p:cNvSpPr>
            <p:nvPr/>
          </p:nvSpPr>
          <p:spPr bwMode="auto">
            <a:xfrm>
              <a:off x="4018013" y="8360872"/>
              <a:ext cx="448681" cy="410369"/>
            </a:xfrm>
            <a:prstGeom prst="rect">
              <a:avLst/>
            </a:prstGeom>
            <a:noFill/>
            <a:ln w="9525">
              <a:noFill/>
              <a:miter lim="800000"/>
              <a:headEnd/>
              <a:tailEnd/>
            </a:ln>
          </p:spPr>
          <p:txBody>
            <a:bodyPr wrap="none">
              <a:spAutoFit/>
            </a:bodyPr>
            <a:lstStyle/>
            <a:p>
              <a:r>
                <a:rPr lang="en-US" sz="1400">
                  <a:solidFill>
                    <a:prstClr val="black"/>
                  </a:solidFill>
                </a:rPr>
                <a:t>17:55</a:t>
              </a:r>
              <a:endParaRPr lang="ru-RU" sz="1400">
                <a:solidFill>
                  <a:prstClr val="black"/>
                </a:solidFill>
              </a:endParaRPr>
            </a:p>
          </p:txBody>
        </p:sp>
        <p:sp>
          <p:nvSpPr>
            <p:cNvPr id="103" name="Text Box 35"/>
            <p:cNvSpPr txBox="1">
              <a:spLocks noChangeArrowheads="1"/>
            </p:cNvSpPr>
            <p:nvPr/>
          </p:nvSpPr>
          <p:spPr bwMode="auto">
            <a:xfrm>
              <a:off x="5986513" y="8344998"/>
              <a:ext cx="448681" cy="410369"/>
            </a:xfrm>
            <a:prstGeom prst="rect">
              <a:avLst/>
            </a:prstGeom>
            <a:noFill/>
            <a:ln w="9525">
              <a:noFill/>
              <a:miter lim="800000"/>
              <a:headEnd/>
              <a:tailEnd/>
            </a:ln>
          </p:spPr>
          <p:txBody>
            <a:bodyPr wrap="none">
              <a:spAutoFit/>
            </a:bodyPr>
            <a:lstStyle/>
            <a:p>
              <a:r>
                <a:rPr lang="en-US" sz="1400">
                  <a:solidFill>
                    <a:prstClr val="black"/>
                  </a:solidFill>
                </a:rPr>
                <a:t>18:15</a:t>
              </a:r>
              <a:endParaRPr lang="ru-RU" sz="1400">
                <a:solidFill>
                  <a:prstClr val="black"/>
                </a:solidFill>
              </a:endParaRPr>
            </a:p>
          </p:txBody>
        </p:sp>
        <p:sp>
          <p:nvSpPr>
            <p:cNvPr id="104" name="Text Box 42"/>
            <p:cNvSpPr txBox="1">
              <a:spLocks noChangeArrowheads="1"/>
            </p:cNvSpPr>
            <p:nvPr/>
          </p:nvSpPr>
          <p:spPr bwMode="auto">
            <a:xfrm>
              <a:off x="2136826" y="8360872"/>
              <a:ext cx="448681" cy="410369"/>
            </a:xfrm>
            <a:prstGeom prst="rect">
              <a:avLst/>
            </a:prstGeom>
            <a:noFill/>
            <a:ln w="9525">
              <a:noFill/>
              <a:miter lim="800000"/>
              <a:headEnd/>
              <a:tailEnd/>
            </a:ln>
          </p:spPr>
          <p:txBody>
            <a:bodyPr wrap="none">
              <a:spAutoFit/>
            </a:bodyPr>
            <a:lstStyle/>
            <a:p>
              <a:r>
                <a:rPr lang="en-US" sz="1400">
                  <a:solidFill>
                    <a:prstClr val="black"/>
                  </a:solidFill>
                </a:rPr>
                <a:t>17:35</a:t>
              </a:r>
              <a:endParaRPr lang="ru-RU" sz="1400">
                <a:solidFill>
                  <a:prstClr val="black"/>
                </a:solidFill>
              </a:endParaRPr>
            </a:p>
          </p:txBody>
        </p:sp>
        <p:sp>
          <p:nvSpPr>
            <p:cNvPr id="105" name="TextBox 37"/>
            <p:cNvSpPr txBox="1"/>
            <p:nvPr/>
          </p:nvSpPr>
          <p:spPr>
            <a:xfrm>
              <a:off x="5445177" y="8581931"/>
              <a:ext cx="422279" cy="492443"/>
            </a:xfrm>
            <a:prstGeom prst="rect">
              <a:avLst/>
            </a:prstGeom>
            <a:noFill/>
          </p:spPr>
          <p:txBody>
            <a:bodyPr wrap="none">
              <a:spAutoFit/>
            </a:bodyPr>
            <a:lstStyle/>
            <a:p>
              <a:pPr>
                <a:defRPr/>
              </a:pPr>
              <a:r>
                <a:rPr lang="en-US" dirty="0">
                  <a:solidFill>
                    <a:prstClr val="black"/>
                  </a:solidFill>
                </a:rPr>
                <a:t>UTC</a:t>
              </a:r>
              <a:endParaRPr lang="ru-RU" dirty="0">
                <a:solidFill>
                  <a:prstClr val="black"/>
                </a:solidFill>
              </a:endParaRPr>
            </a:p>
          </p:txBody>
        </p:sp>
        <p:cxnSp>
          <p:nvCxnSpPr>
            <p:cNvPr id="106" name="Прямая соединительная линия 105"/>
            <p:cNvCxnSpPr>
              <a:stCxn id="80" idx="1"/>
              <a:endCxn id="80" idx="3"/>
            </p:cNvCxnSpPr>
            <p:nvPr/>
          </p:nvCxnSpPr>
          <p:spPr>
            <a:xfrm>
              <a:off x="1863775" y="8284671"/>
              <a:ext cx="302577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12" name="Заголовок 1"/>
          <p:cNvSpPr txBox="1">
            <a:spLocks/>
          </p:cNvSpPr>
          <p:nvPr/>
        </p:nvSpPr>
        <p:spPr>
          <a:xfrm>
            <a:off x="0" y="116644"/>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00"/>
                </a:solidFill>
              </a:rPr>
              <a:t>Real MAS318 (MH370 analog) flight 23.03.14</a:t>
            </a:r>
            <a:r>
              <a:rPr lang="ru-RU" sz="2400" dirty="0">
                <a:solidFill>
                  <a:srgbClr val="FFFF00"/>
                </a:solidFill>
              </a:rPr>
              <a:t>, 17:50 </a:t>
            </a:r>
            <a:r>
              <a:rPr lang="en-US" sz="2400" dirty="0">
                <a:solidFill>
                  <a:srgbClr val="FFFF00"/>
                </a:solidFill>
              </a:rPr>
              <a:t>UTC</a:t>
            </a:r>
            <a:r>
              <a:rPr lang="ru-RU" sz="2400" dirty="0">
                <a:solidFill>
                  <a:srgbClr val="FFFF00"/>
                </a:solidFill>
              </a:rPr>
              <a:t>, </a:t>
            </a:r>
            <a:r>
              <a:rPr lang="en-US" sz="2400" dirty="0">
                <a:solidFill>
                  <a:srgbClr val="FFFF00"/>
                </a:solidFill>
              </a:rPr>
              <a:t>tracking as it is</a:t>
            </a:r>
            <a:endParaRPr lang="ru-RU" sz="2400" dirty="0">
              <a:solidFill>
                <a:srgbClr val="FFFF00"/>
              </a:solidFill>
            </a:endParaRPr>
          </a:p>
        </p:txBody>
      </p:sp>
      <p:sp>
        <p:nvSpPr>
          <p:cNvPr id="62" name="TextBox 12"/>
          <p:cNvSpPr txBox="1">
            <a:spLocks noChangeArrowheads="1"/>
          </p:cNvSpPr>
          <p:nvPr/>
        </p:nvSpPr>
        <p:spPr bwMode="auto">
          <a:xfrm>
            <a:off x="6338516" y="5413294"/>
            <a:ext cx="1922363" cy="83099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pic>
        <p:nvPicPr>
          <p:cNvPr id="68" name="Рисунок 67"/>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246400" y="540000"/>
            <a:ext cx="4903200" cy="3909600"/>
          </a:xfrm>
          <a:prstGeom prst="rect">
            <a:avLst/>
          </a:prstGeom>
        </p:spPr>
      </p:pic>
      <p:sp>
        <p:nvSpPr>
          <p:cNvPr id="109" name="TextBox 108"/>
          <p:cNvSpPr txBox="1"/>
          <p:nvPr/>
        </p:nvSpPr>
        <p:spPr>
          <a:xfrm>
            <a:off x="3593835" y="4215065"/>
            <a:ext cx="887850" cy="238715"/>
          </a:xfrm>
          <a:prstGeom prst="rect">
            <a:avLst/>
          </a:prstGeom>
          <a:noFill/>
        </p:spPr>
        <p:txBody>
          <a:bodyPr wrap="none" rtlCol="0">
            <a:spAutoFit/>
          </a:bodyPr>
          <a:lstStyle/>
          <a:p>
            <a:r>
              <a:rPr lang="en-US" sz="1000" b="1" dirty="0"/>
              <a:t>Terengganu</a:t>
            </a:r>
            <a:endParaRPr lang="ru-RU" sz="1000" b="1" dirty="0"/>
          </a:p>
        </p:txBody>
      </p:sp>
      <p:sp>
        <p:nvSpPr>
          <p:cNvPr id="110" name="TextBox 109"/>
          <p:cNvSpPr txBox="1"/>
          <p:nvPr/>
        </p:nvSpPr>
        <p:spPr>
          <a:xfrm>
            <a:off x="2491336" y="3755655"/>
            <a:ext cx="548255" cy="238715"/>
          </a:xfrm>
          <a:prstGeom prst="rect">
            <a:avLst/>
          </a:prstGeom>
          <a:noFill/>
        </p:spPr>
        <p:txBody>
          <a:bodyPr wrap="none" rtlCol="0">
            <a:spAutoFit/>
          </a:bodyPr>
          <a:lstStyle/>
          <a:p>
            <a:r>
              <a:rPr lang="en-US" sz="1000" b="1" dirty="0" err="1"/>
              <a:t>Bharu</a:t>
            </a:r>
            <a:endParaRPr lang="ru-RU" sz="1000" b="1" dirty="0"/>
          </a:p>
        </p:txBody>
      </p:sp>
      <p:sp>
        <p:nvSpPr>
          <p:cNvPr id="111" name="TextBox 110"/>
          <p:cNvSpPr txBox="1"/>
          <p:nvPr/>
        </p:nvSpPr>
        <p:spPr>
          <a:xfrm>
            <a:off x="3941106" y="1936869"/>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13" name="TextBox 112"/>
          <p:cNvSpPr txBox="1"/>
          <p:nvPr/>
        </p:nvSpPr>
        <p:spPr>
          <a:xfrm>
            <a:off x="4473590" y="3806209"/>
            <a:ext cx="625276" cy="238715"/>
          </a:xfrm>
          <a:prstGeom prst="rect">
            <a:avLst/>
          </a:prstGeom>
          <a:noFill/>
        </p:spPr>
        <p:txBody>
          <a:bodyPr wrap="none" rtlCol="0">
            <a:spAutoFit/>
          </a:bodyPr>
          <a:lstStyle/>
          <a:p>
            <a:r>
              <a:rPr lang="en-US" sz="1000" b="1" dirty="0"/>
              <a:t>CES539</a:t>
            </a:r>
            <a:endParaRPr lang="ru-RU" sz="1000" b="1" dirty="0"/>
          </a:p>
        </p:txBody>
      </p:sp>
      <p:sp>
        <p:nvSpPr>
          <p:cNvPr id="114" name="TextBox 113"/>
          <p:cNvSpPr txBox="1"/>
          <p:nvPr/>
        </p:nvSpPr>
        <p:spPr>
          <a:xfrm>
            <a:off x="5432642" y="752292"/>
            <a:ext cx="761815" cy="238715"/>
          </a:xfrm>
          <a:prstGeom prst="rect">
            <a:avLst/>
          </a:prstGeom>
          <a:noFill/>
        </p:spPr>
        <p:txBody>
          <a:bodyPr wrap="none" rtlCol="0">
            <a:spAutoFit/>
          </a:bodyPr>
          <a:lstStyle/>
          <a:p>
            <a:r>
              <a:rPr lang="en-US" sz="1000" b="1" dirty="0"/>
              <a:t>MAS6116</a:t>
            </a:r>
            <a:endParaRPr lang="ru-RU" sz="1000" b="1" dirty="0"/>
          </a:p>
        </p:txBody>
      </p:sp>
      <p:sp>
        <p:nvSpPr>
          <p:cNvPr id="115" name="TextBox 114"/>
          <p:cNvSpPr txBox="1"/>
          <p:nvPr/>
        </p:nvSpPr>
        <p:spPr>
          <a:xfrm>
            <a:off x="5397517" y="2557310"/>
            <a:ext cx="768817" cy="238715"/>
          </a:xfrm>
          <a:prstGeom prst="rect">
            <a:avLst/>
          </a:prstGeom>
          <a:noFill/>
        </p:spPr>
        <p:txBody>
          <a:bodyPr wrap="none" rtlCol="0">
            <a:spAutoFit/>
          </a:bodyPr>
          <a:lstStyle/>
          <a:p>
            <a:r>
              <a:rPr lang="en-US" sz="1000" b="1" dirty="0"/>
              <a:t>TGW2907</a:t>
            </a:r>
            <a:endParaRPr lang="ru-RU" sz="1000" b="1" dirty="0"/>
          </a:p>
        </p:txBody>
      </p:sp>
      <p:sp>
        <p:nvSpPr>
          <p:cNvPr id="116" name="TextBox 115"/>
          <p:cNvSpPr txBox="1"/>
          <p:nvPr/>
        </p:nvSpPr>
        <p:spPr>
          <a:xfrm>
            <a:off x="6004357" y="550240"/>
            <a:ext cx="422219" cy="238715"/>
          </a:xfrm>
          <a:prstGeom prst="rect">
            <a:avLst/>
          </a:prstGeom>
          <a:noFill/>
        </p:spPr>
        <p:txBody>
          <a:bodyPr wrap="none" rtlCol="0">
            <a:spAutoFit/>
          </a:bodyPr>
          <a:lstStyle/>
          <a:p>
            <a:r>
              <a:rPr lang="en-US" sz="1000" b="1" dirty="0" err="1"/>
              <a:t>Tho</a:t>
            </a:r>
            <a:endParaRPr lang="ru-RU" sz="1000" b="1" dirty="0"/>
          </a:p>
        </p:txBody>
      </p:sp>
      <p:sp>
        <p:nvSpPr>
          <p:cNvPr id="117" name="Дуга 116"/>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18" name="Прямая соединительная линия 117"/>
          <p:cNvCxnSpPr/>
          <p:nvPr/>
        </p:nvCxnSpPr>
        <p:spPr>
          <a:xfrm>
            <a:off x="4932040" y="2106146"/>
            <a:ext cx="4104456" cy="1888224"/>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p:cNvCxnSpPr/>
          <p:nvPr/>
        </p:nvCxnSpPr>
        <p:spPr>
          <a:xfrm flipV="1">
            <a:off x="5634240" y="4077079"/>
            <a:ext cx="3402256" cy="1515048"/>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801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Заголовок 1"/>
          <p:cNvSpPr>
            <a:spLocks noGrp="1"/>
          </p:cNvSpPr>
          <p:nvPr>
            <p:ph type="title"/>
          </p:nvPr>
        </p:nvSpPr>
        <p:spPr>
          <a:xfrm>
            <a:off x="0" y="284440"/>
            <a:ext cx="9144000" cy="1325563"/>
          </a:xfrm>
        </p:spPr>
        <p:txBody>
          <a:bodyPr/>
          <a:lstStyle/>
          <a:p>
            <a:pPr algn="ctr" eaLnBrk="1" hangingPunct="1"/>
            <a:r>
              <a:rPr lang="en-US" sz="3600" b="1" dirty="0">
                <a:solidFill>
                  <a:srgbClr val="FFFF00"/>
                </a:solidFill>
              </a:rPr>
              <a:t>Cyber Security problems – how they appeared?</a:t>
            </a:r>
            <a:endParaRPr lang="ru-RU" sz="3600" b="1" dirty="0">
              <a:solidFill>
                <a:srgbClr val="FFFF00"/>
              </a:solidFill>
            </a:endParaRPr>
          </a:p>
        </p:txBody>
      </p:sp>
      <p:sp>
        <p:nvSpPr>
          <p:cNvPr id="3" name="Объект 2"/>
          <p:cNvSpPr>
            <a:spLocks noGrp="1"/>
          </p:cNvSpPr>
          <p:nvPr>
            <p:ph idx="1"/>
          </p:nvPr>
        </p:nvSpPr>
        <p:spPr>
          <a:xfrm>
            <a:off x="546847" y="1604682"/>
            <a:ext cx="8068235" cy="5038165"/>
          </a:xfrm>
        </p:spPr>
        <p:txBody>
          <a:bodyPr>
            <a:normAutofit/>
          </a:bodyPr>
          <a:lstStyle/>
          <a:p>
            <a:pPr eaLnBrk="1" hangingPunct="1"/>
            <a:r>
              <a:rPr lang="en-US" dirty="0">
                <a:solidFill>
                  <a:schemeClr val="bg1"/>
                </a:solidFill>
              </a:rPr>
              <a:t>It is after-effects of automation, use of computers</a:t>
            </a:r>
            <a:endParaRPr lang="ru-RU" dirty="0">
              <a:solidFill>
                <a:schemeClr val="bg1"/>
              </a:solidFill>
            </a:endParaRPr>
          </a:p>
          <a:p>
            <a:pPr eaLnBrk="1" hangingPunct="1"/>
            <a:r>
              <a:rPr lang="en-US" dirty="0">
                <a:solidFill>
                  <a:schemeClr val="bg1"/>
                </a:solidFill>
              </a:rPr>
              <a:t>Cyber security of a “corporative” aircraft computer and computer network after closing the aircraft door – use of McAfee, Norton, Kaspersky, etc. programs and restrictions in physical access to aircraft network  are not considered here</a:t>
            </a:r>
            <a:endParaRPr lang="ru-RU" dirty="0">
              <a:solidFill>
                <a:schemeClr val="bg1"/>
              </a:solidFill>
            </a:endParaRPr>
          </a:p>
          <a:p>
            <a:pPr eaLnBrk="1" hangingPunct="1"/>
            <a:r>
              <a:rPr lang="en-US" dirty="0">
                <a:solidFill>
                  <a:schemeClr val="bg1"/>
                </a:solidFill>
              </a:rPr>
              <a:t>Subject matter are cyber security issues caused by data and voice regular interaction of pilots with ATC and airspace users with follow-on possible unintentional errors as well as intentional cyber attacks of violators</a:t>
            </a:r>
            <a:endParaRPr lang="ru-RU" dirty="0">
              <a:solidFill>
                <a:schemeClr val="bg1"/>
              </a:solidFill>
            </a:endParaRPr>
          </a:p>
        </p:txBody>
      </p:sp>
      <p:sp>
        <p:nvSpPr>
          <p:cNvPr id="4" name="Дата 3"/>
          <p:cNvSpPr>
            <a:spLocks noGrp="1"/>
          </p:cNvSpPr>
          <p:nvPr>
            <p:ph type="dt" sz="quarter" idx="10"/>
          </p:nvPr>
        </p:nvSpPr>
        <p:spPr/>
        <p:txBody>
          <a:bodyPr/>
          <a:lstStyle/>
          <a:p>
            <a:pPr>
              <a:defRPr/>
            </a:pPr>
            <a:r>
              <a:rPr lang="ru-RU"/>
              <a:t>4.04.2017</a:t>
            </a:r>
            <a:endParaRPr lang="ru-RU" dirty="0"/>
          </a:p>
        </p:txBody>
      </p:sp>
      <p:sp>
        <p:nvSpPr>
          <p:cNvPr id="6" name="Номер слайда 5"/>
          <p:cNvSpPr>
            <a:spLocks noGrp="1"/>
          </p:cNvSpPr>
          <p:nvPr>
            <p:ph type="sldNum" sz="quarter" idx="12"/>
          </p:nvPr>
        </p:nvSpPr>
        <p:spPr/>
        <p:txBody>
          <a:bodyPr/>
          <a:lstStyle/>
          <a:p>
            <a:pPr>
              <a:defRPr/>
            </a:pPr>
            <a:fld id="{34392225-CDA6-4C2B-845E-E73843170E4A}" type="slidenum">
              <a:rPr lang="ru-RU"/>
              <a:pPr>
                <a:defRPr/>
              </a:pPr>
              <a:t>3</a:t>
            </a:fld>
            <a:endParaRPr lang="ru-RU"/>
          </a:p>
        </p:txBody>
      </p:sp>
      <p:sp>
        <p:nvSpPr>
          <p:cNvPr id="2" name="Нижний колонтитул 1"/>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Группа 107"/>
          <p:cNvGrpSpPr/>
          <p:nvPr/>
        </p:nvGrpSpPr>
        <p:grpSpPr>
          <a:xfrm>
            <a:off x="0" y="4581126"/>
            <a:ext cx="9144000" cy="2231912"/>
            <a:chOff x="-223789" y="5260484"/>
            <a:chExt cx="7481888" cy="3813890"/>
          </a:xfrm>
        </p:grpSpPr>
        <p:pic>
          <p:nvPicPr>
            <p:cNvPr id="70" name="Рисунок 3"/>
            <p:cNvPicPr>
              <a:picLocks noChangeAspect="1"/>
            </p:cNvPicPr>
            <p:nvPr/>
          </p:nvPicPr>
          <p:blipFill>
            <a:blip r:embed="rId2" cstate="print"/>
            <a:srcRect/>
            <a:stretch>
              <a:fillRect/>
            </a:stretch>
          </p:blipFill>
          <p:spPr bwMode="auto">
            <a:xfrm>
              <a:off x="-223789" y="5260484"/>
              <a:ext cx="7481888" cy="3721099"/>
            </a:xfrm>
            <a:prstGeom prst="rect">
              <a:avLst/>
            </a:prstGeom>
            <a:noFill/>
            <a:ln w="9525">
              <a:noFill/>
              <a:miter lim="800000"/>
              <a:headEnd/>
              <a:tailEnd/>
            </a:ln>
          </p:spPr>
        </p:pic>
        <p:cxnSp>
          <p:nvCxnSpPr>
            <p:cNvPr id="71" name="Прямая соединительная линия 70"/>
            <p:cNvCxnSpPr/>
            <p:nvPr/>
          </p:nvCxnSpPr>
          <p:spPr>
            <a:xfrm>
              <a:off x="4816524" y="6484446"/>
              <a:ext cx="19653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12"/>
            <p:cNvSpPr txBox="1">
              <a:spLocks noChangeArrowheads="1"/>
            </p:cNvSpPr>
            <p:nvPr/>
          </p:nvSpPr>
          <p:spPr bwMode="auto">
            <a:xfrm>
              <a:off x="378999" y="6693603"/>
              <a:ext cx="1533588" cy="142000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sp>
          <p:nvSpPr>
            <p:cNvPr id="73" name="Прямоугольник 72"/>
            <p:cNvSpPr/>
            <p:nvPr/>
          </p:nvSpPr>
          <p:spPr>
            <a:xfrm>
              <a:off x="1863775" y="6413008"/>
              <a:ext cx="3025775"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No</a:t>
              </a:r>
              <a:endParaRPr lang="ru-RU" dirty="0">
                <a:solidFill>
                  <a:prstClr val="white"/>
                </a:solidFill>
              </a:endParaRPr>
            </a:p>
          </p:txBody>
        </p:sp>
        <p:sp>
          <p:nvSpPr>
            <p:cNvPr id="74" name="Прямоугольник 73"/>
            <p:cNvSpPr/>
            <p:nvPr/>
          </p:nvSpPr>
          <p:spPr>
            <a:xfrm>
              <a:off x="-223789" y="6339985"/>
              <a:ext cx="4318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5" name="Прямоугольник 74"/>
            <p:cNvSpPr/>
            <p:nvPr/>
          </p:nvSpPr>
          <p:spPr>
            <a:xfrm>
              <a:off x="-152351" y="7348048"/>
              <a:ext cx="36036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76" name="Прямая соединительная линия 75"/>
            <p:cNvCxnSpPr/>
            <p:nvPr/>
          </p:nvCxnSpPr>
          <p:spPr>
            <a:xfrm>
              <a:off x="423913" y="6484446"/>
              <a:ext cx="14398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423911" y="8284671"/>
              <a:ext cx="633730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Прямоугольник 77"/>
            <p:cNvSpPr/>
            <p:nvPr/>
          </p:nvSpPr>
          <p:spPr>
            <a:xfrm>
              <a:off x="423913" y="8284673"/>
              <a:ext cx="14398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9" name="Прямоугольник 78"/>
            <p:cNvSpPr/>
            <p:nvPr/>
          </p:nvSpPr>
          <p:spPr>
            <a:xfrm>
              <a:off x="4889550" y="8284673"/>
              <a:ext cx="18716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0" name="Прямоугольник 79"/>
            <p:cNvSpPr/>
            <p:nvPr/>
          </p:nvSpPr>
          <p:spPr>
            <a:xfrm>
              <a:off x="1863775" y="8213233"/>
              <a:ext cx="3025775"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1" name="Прямая соединительная линия 80"/>
            <p:cNvCxnSpPr>
              <a:stCxn id="78" idx="1"/>
              <a:endCxn id="79" idx="3"/>
            </p:cNvCxnSpPr>
            <p:nvPr/>
          </p:nvCxnSpPr>
          <p:spPr>
            <a:xfrm>
              <a:off x="414388" y="8321183"/>
              <a:ext cx="634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244003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431328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4" name="Двойная стрелка влево/вправо 83"/>
            <p:cNvSpPr/>
            <p:nvPr/>
          </p:nvSpPr>
          <p:spPr>
            <a:xfrm>
              <a:off x="1863775" y="6844016"/>
              <a:ext cx="3025775" cy="28813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5" name="TextBox 54"/>
            <p:cNvSpPr txBox="1">
              <a:spLocks noChangeArrowheads="1"/>
            </p:cNvSpPr>
            <p:nvPr/>
          </p:nvSpPr>
          <p:spPr bwMode="auto">
            <a:xfrm>
              <a:off x="2335443" y="7205171"/>
              <a:ext cx="2084898" cy="492444"/>
            </a:xfrm>
            <a:prstGeom prst="rect">
              <a:avLst/>
            </a:prstGeom>
            <a:noFill/>
            <a:ln w="9525">
              <a:noFill/>
              <a:miter lim="800000"/>
              <a:headEnd/>
              <a:tailEnd/>
            </a:ln>
          </p:spPr>
          <p:txBody>
            <a:bodyPr wrap="none">
              <a:spAutoFit/>
            </a:bodyPr>
            <a:lstStyle/>
            <a:p>
              <a:r>
                <a:rPr lang="en-US" dirty="0">
                  <a:solidFill>
                    <a:prstClr val="black"/>
                  </a:solidFill>
                </a:rPr>
                <a:t>No surveillance, no tracking</a:t>
              </a:r>
              <a:endParaRPr lang="ru-RU" dirty="0">
                <a:solidFill>
                  <a:prstClr val="black"/>
                </a:solidFill>
              </a:endParaRPr>
            </a:p>
          </p:txBody>
        </p:sp>
        <p:sp>
          <p:nvSpPr>
            <p:cNvPr id="87" name="Прямоугольник 86"/>
            <p:cNvSpPr/>
            <p:nvPr/>
          </p:nvSpPr>
          <p:spPr>
            <a:xfrm>
              <a:off x="3521123" y="8500571"/>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Прямоугольник 87"/>
            <p:cNvSpPr/>
            <p:nvPr/>
          </p:nvSpPr>
          <p:spPr>
            <a:xfrm>
              <a:off x="209600" y="5476384"/>
              <a:ext cx="173037" cy="296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9" name="Прямая соединительная линия 88"/>
            <p:cNvCxnSpPr/>
            <p:nvPr/>
          </p:nvCxnSpPr>
          <p:spPr>
            <a:xfrm>
              <a:off x="6278611"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0" name="Прямоугольник 89"/>
            <p:cNvSpPr/>
            <p:nvPr/>
          </p:nvSpPr>
          <p:spPr>
            <a:xfrm>
              <a:off x="281037" y="6413008"/>
              <a:ext cx="7143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1" name="Прямоугольник 90"/>
            <p:cNvSpPr/>
            <p:nvPr/>
          </p:nvSpPr>
          <p:spPr>
            <a:xfrm>
              <a:off x="281037" y="7348046"/>
              <a:ext cx="71439"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2" name="Прямоугольник 91"/>
            <p:cNvSpPr/>
            <p:nvPr/>
          </p:nvSpPr>
          <p:spPr>
            <a:xfrm>
              <a:off x="281037" y="5476385"/>
              <a:ext cx="71439"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93" name="Прямая соединительная линия 92"/>
            <p:cNvCxnSpPr/>
            <p:nvPr/>
          </p:nvCxnSpPr>
          <p:spPr>
            <a:xfrm>
              <a:off x="1863773" y="6484446"/>
              <a:ext cx="0" cy="180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4889548" y="6484448"/>
              <a:ext cx="0" cy="1836736"/>
            </a:xfrm>
            <a:prstGeom prst="line">
              <a:avLst/>
            </a:prstGeom>
          </p:spPr>
          <p:style>
            <a:lnRef idx="1">
              <a:schemeClr val="accent1"/>
            </a:lnRef>
            <a:fillRef idx="0">
              <a:schemeClr val="accent1"/>
            </a:fillRef>
            <a:effectRef idx="0">
              <a:schemeClr val="accent1"/>
            </a:effectRef>
            <a:fontRef idx="minor">
              <a:schemeClr val="tx1"/>
            </a:fontRef>
          </p:style>
        </p:cxnSp>
        <p:sp>
          <p:nvSpPr>
            <p:cNvPr id="95" name="Rectangle 31"/>
            <p:cNvSpPr>
              <a:spLocks noChangeArrowheads="1"/>
            </p:cNvSpPr>
            <p:nvPr/>
          </p:nvSpPr>
          <p:spPr bwMode="auto">
            <a:xfrm>
              <a:off x="430261" y="7359158"/>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6" name="Rectangle 32"/>
            <p:cNvSpPr>
              <a:spLocks noChangeArrowheads="1"/>
            </p:cNvSpPr>
            <p:nvPr/>
          </p:nvSpPr>
          <p:spPr bwMode="auto">
            <a:xfrm>
              <a:off x="2322561"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7" name="Rectangle 33"/>
            <p:cNvSpPr>
              <a:spLocks noChangeArrowheads="1"/>
            </p:cNvSpPr>
            <p:nvPr/>
          </p:nvSpPr>
          <p:spPr bwMode="auto">
            <a:xfrm>
              <a:off x="4268836"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8" name="Rectangle 34"/>
            <p:cNvSpPr>
              <a:spLocks noChangeArrowheads="1"/>
            </p:cNvSpPr>
            <p:nvPr/>
          </p:nvSpPr>
          <p:spPr bwMode="auto">
            <a:xfrm>
              <a:off x="6224637"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9" name="Rectangle 35"/>
            <p:cNvSpPr>
              <a:spLocks noChangeArrowheads="1"/>
            </p:cNvSpPr>
            <p:nvPr/>
          </p:nvSpPr>
          <p:spPr bwMode="auto">
            <a:xfrm>
              <a:off x="6650085" y="7348046"/>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100" name="Rectangle 36"/>
            <p:cNvSpPr>
              <a:spLocks noChangeArrowheads="1"/>
            </p:cNvSpPr>
            <p:nvPr/>
          </p:nvSpPr>
          <p:spPr bwMode="auto">
            <a:xfrm>
              <a:off x="398513" y="8359283"/>
              <a:ext cx="6113463" cy="160338"/>
            </a:xfrm>
            <a:prstGeom prst="rect">
              <a:avLst/>
            </a:prstGeom>
            <a:solidFill>
              <a:schemeClr val="bg1"/>
            </a:solidFill>
            <a:ln w="9525">
              <a:solidFill>
                <a:schemeClr val="bg1"/>
              </a:solidFill>
              <a:miter lim="800000"/>
              <a:headEnd/>
              <a:tailEnd/>
            </a:ln>
            <a:effectLst/>
          </p:spPr>
          <p:txBody>
            <a:bodyPr wrap="none" anchor="ctr"/>
            <a:lstStyle/>
            <a:p>
              <a:endParaRPr lang="ru-RU">
                <a:solidFill>
                  <a:prstClr val="black"/>
                </a:solidFill>
              </a:endParaRPr>
            </a:p>
          </p:txBody>
        </p:sp>
        <p:sp>
          <p:nvSpPr>
            <p:cNvPr id="101" name="Text Box 33"/>
            <p:cNvSpPr txBox="1">
              <a:spLocks noChangeArrowheads="1"/>
            </p:cNvSpPr>
            <p:nvPr/>
          </p:nvSpPr>
          <p:spPr bwMode="auto">
            <a:xfrm>
              <a:off x="98475" y="8376747"/>
              <a:ext cx="448681" cy="410369"/>
            </a:xfrm>
            <a:prstGeom prst="rect">
              <a:avLst/>
            </a:prstGeom>
            <a:noFill/>
            <a:ln w="9525">
              <a:noFill/>
              <a:miter lim="800000"/>
              <a:headEnd/>
              <a:tailEnd/>
            </a:ln>
          </p:spPr>
          <p:txBody>
            <a:bodyPr wrap="none">
              <a:spAutoFit/>
            </a:bodyPr>
            <a:lstStyle/>
            <a:p>
              <a:r>
                <a:rPr lang="en-US" sz="1400">
                  <a:solidFill>
                    <a:prstClr val="black"/>
                  </a:solidFill>
                </a:rPr>
                <a:t>17:15</a:t>
              </a:r>
              <a:endParaRPr lang="ru-RU" sz="1400">
                <a:solidFill>
                  <a:prstClr val="black"/>
                </a:solidFill>
              </a:endParaRPr>
            </a:p>
          </p:txBody>
        </p:sp>
        <p:sp>
          <p:nvSpPr>
            <p:cNvPr id="102" name="Text Box 34"/>
            <p:cNvSpPr txBox="1">
              <a:spLocks noChangeArrowheads="1"/>
            </p:cNvSpPr>
            <p:nvPr/>
          </p:nvSpPr>
          <p:spPr bwMode="auto">
            <a:xfrm>
              <a:off x="4018013" y="8360872"/>
              <a:ext cx="448681" cy="410369"/>
            </a:xfrm>
            <a:prstGeom prst="rect">
              <a:avLst/>
            </a:prstGeom>
            <a:noFill/>
            <a:ln w="9525">
              <a:noFill/>
              <a:miter lim="800000"/>
              <a:headEnd/>
              <a:tailEnd/>
            </a:ln>
          </p:spPr>
          <p:txBody>
            <a:bodyPr wrap="none">
              <a:spAutoFit/>
            </a:bodyPr>
            <a:lstStyle/>
            <a:p>
              <a:r>
                <a:rPr lang="en-US" sz="1400">
                  <a:solidFill>
                    <a:prstClr val="black"/>
                  </a:solidFill>
                </a:rPr>
                <a:t>17:55</a:t>
              </a:r>
              <a:endParaRPr lang="ru-RU" sz="1400">
                <a:solidFill>
                  <a:prstClr val="black"/>
                </a:solidFill>
              </a:endParaRPr>
            </a:p>
          </p:txBody>
        </p:sp>
        <p:sp>
          <p:nvSpPr>
            <p:cNvPr id="103" name="Text Box 35"/>
            <p:cNvSpPr txBox="1">
              <a:spLocks noChangeArrowheads="1"/>
            </p:cNvSpPr>
            <p:nvPr/>
          </p:nvSpPr>
          <p:spPr bwMode="auto">
            <a:xfrm>
              <a:off x="5986513" y="8344998"/>
              <a:ext cx="448681" cy="410369"/>
            </a:xfrm>
            <a:prstGeom prst="rect">
              <a:avLst/>
            </a:prstGeom>
            <a:noFill/>
            <a:ln w="9525">
              <a:noFill/>
              <a:miter lim="800000"/>
              <a:headEnd/>
              <a:tailEnd/>
            </a:ln>
          </p:spPr>
          <p:txBody>
            <a:bodyPr wrap="none">
              <a:spAutoFit/>
            </a:bodyPr>
            <a:lstStyle/>
            <a:p>
              <a:r>
                <a:rPr lang="en-US" sz="1400">
                  <a:solidFill>
                    <a:prstClr val="black"/>
                  </a:solidFill>
                </a:rPr>
                <a:t>18:15</a:t>
              </a:r>
              <a:endParaRPr lang="ru-RU" sz="1400">
                <a:solidFill>
                  <a:prstClr val="black"/>
                </a:solidFill>
              </a:endParaRPr>
            </a:p>
          </p:txBody>
        </p:sp>
        <p:sp>
          <p:nvSpPr>
            <p:cNvPr id="104" name="Text Box 42"/>
            <p:cNvSpPr txBox="1">
              <a:spLocks noChangeArrowheads="1"/>
            </p:cNvSpPr>
            <p:nvPr/>
          </p:nvSpPr>
          <p:spPr bwMode="auto">
            <a:xfrm>
              <a:off x="2136826" y="8360872"/>
              <a:ext cx="448681" cy="410369"/>
            </a:xfrm>
            <a:prstGeom prst="rect">
              <a:avLst/>
            </a:prstGeom>
            <a:noFill/>
            <a:ln w="9525">
              <a:noFill/>
              <a:miter lim="800000"/>
              <a:headEnd/>
              <a:tailEnd/>
            </a:ln>
          </p:spPr>
          <p:txBody>
            <a:bodyPr wrap="none">
              <a:spAutoFit/>
            </a:bodyPr>
            <a:lstStyle/>
            <a:p>
              <a:r>
                <a:rPr lang="en-US" sz="1400">
                  <a:solidFill>
                    <a:prstClr val="black"/>
                  </a:solidFill>
                </a:rPr>
                <a:t>17:35</a:t>
              </a:r>
              <a:endParaRPr lang="ru-RU" sz="1400">
                <a:solidFill>
                  <a:prstClr val="black"/>
                </a:solidFill>
              </a:endParaRPr>
            </a:p>
          </p:txBody>
        </p:sp>
        <p:sp>
          <p:nvSpPr>
            <p:cNvPr id="105" name="TextBox 37"/>
            <p:cNvSpPr txBox="1"/>
            <p:nvPr/>
          </p:nvSpPr>
          <p:spPr>
            <a:xfrm>
              <a:off x="5445177" y="8581931"/>
              <a:ext cx="422279" cy="492443"/>
            </a:xfrm>
            <a:prstGeom prst="rect">
              <a:avLst/>
            </a:prstGeom>
            <a:noFill/>
          </p:spPr>
          <p:txBody>
            <a:bodyPr wrap="none">
              <a:spAutoFit/>
            </a:bodyPr>
            <a:lstStyle/>
            <a:p>
              <a:pPr>
                <a:defRPr/>
              </a:pPr>
              <a:r>
                <a:rPr lang="en-US" dirty="0">
                  <a:solidFill>
                    <a:prstClr val="black"/>
                  </a:solidFill>
                </a:rPr>
                <a:t>UTC</a:t>
              </a:r>
              <a:endParaRPr lang="ru-RU" dirty="0">
                <a:solidFill>
                  <a:prstClr val="black"/>
                </a:solidFill>
              </a:endParaRPr>
            </a:p>
          </p:txBody>
        </p:sp>
        <p:cxnSp>
          <p:nvCxnSpPr>
            <p:cNvPr id="106" name="Прямая соединительная линия 105"/>
            <p:cNvCxnSpPr>
              <a:stCxn id="80" idx="1"/>
              <a:endCxn id="80" idx="3"/>
            </p:cNvCxnSpPr>
            <p:nvPr/>
          </p:nvCxnSpPr>
          <p:spPr>
            <a:xfrm>
              <a:off x="1863775" y="8284671"/>
              <a:ext cx="302577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12" name="Заголовок 1"/>
          <p:cNvSpPr txBox="1">
            <a:spLocks/>
          </p:cNvSpPr>
          <p:nvPr/>
        </p:nvSpPr>
        <p:spPr>
          <a:xfrm>
            <a:off x="0" y="116644"/>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00"/>
                </a:solidFill>
              </a:rPr>
              <a:t>Real MAS318 (MH370 analog) flight 23.03.14</a:t>
            </a:r>
            <a:r>
              <a:rPr lang="ru-RU" sz="2400" dirty="0">
                <a:solidFill>
                  <a:srgbClr val="FFFF00"/>
                </a:solidFill>
              </a:rPr>
              <a:t>, 17:55 </a:t>
            </a:r>
            <a:r>
              <a:rPr lang="en-US" sz="2400" dirty="0">
                <a:solidFill>
                  <a:srgbClr val="FFFF00"/>
                </a:solidFill>
              </a:rPr>
              <a:t>UTC</a:t>
            </a:r>
            <a:r>
              <a:rPr lang="ru-RU" sz="2400" dirty="0">
                <a:solidFill>
                  <a:srgbClr val="FFFF00"/>
                </a:solidFill>
              </a:rPr>
              <a:t>, </a:t>
            </a:r>
            <a:r>
              <a:rPr lang="en-US" sz="2400" dirty="0">
                <a:solidFill>
                  <a:srgbClr val="FFFF00"/>
                </a:solidFill>
              </a:rPr>
              <a:t>tracking as it is</a:t>
            </a:r>
            <a:endParaRPr lang="ru-RU" sz="2400" dirty="0">
              <a:solidFill>
                <a:srgbClr val="FFFF00"/>
              </a:solidFill>
            </a:endParaRPr>
          </a:p>
        </p:txBody>
      </p:sp>
      <p:sp>
        <p:nvSpPr>
          <p:cNvPr id="62" name="TextBox 12"/>
          <p:cNvSpPr txBox="1">
            <a:spLocks noChangeArrowheads="1"/>
          </p:cNvSpPr>
          <p:nvPr/>
        </p:nvSpPr>
        <p:spPr bwMode="auto">
          <a:xfrm>
            <a:off x="6342754" y="5413294"/>
            <a:ext cx="1918125" cy="83099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pic>
        <p:nvPicPr>
          <p:cNvPr id="56" name="Рисунок 55"/>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246399" y="540000"/>
            <a:ext cx="4903200" cy="3909600"/>
          </a:xfrm>
          <a:prstGeom prst="rect">
            <a:avLst/>
          </a:prstGeom>
        </p:spPr>
      </p:pic>
      <p:sp>
        <p:nvSpPr>
          <p:cNvPr id="60" name="TextBox 59"/>
          <p:cNvSpPr txBox="1"/>
          <p:nvPr/>
        </p:nvSpPr>
        <p:spPr>
          <a:xfrm>
            <a:off x="3593835" y="4215065"/>
            <a:ext cx="887850" cy="238715"/>
          </a:xfrm>
          <a:prstGeom prst="rect">
            <a:avLst/>
          </a:prstGeom>
          <a:noFill/>
        </p:spPr>
        <p:txBody>
          <a:bodyPr wrap="none" rtlCol="0">
            <a:spAutoFit/>
          </a:bodyPr>
          <a:lstStyle/>
          <a:p>
            <a:r>
              <a:rPr lang="en-US" sz="1000" b="1" dirty="0"/>
              <a:t>Terengganu</a:t>
            </a:r>
            <a:endParaRPr lang="ru-RU" sz="1000" b="1" dirty="0"/>
          </a:p>
        </p:txBody>
      </p:sp>
      <p:sp>
        <p:nvSpPr>
          <p:cNvPr id="61" name="TextBox 60"/>
          <p:cNvSpPr txBox="1"/>
          <p:nvPr/>
        </p:nvSpPr>
        <p:spPr>
          <a:xfrm>
            <a:off x="2491336" y="3755655"/>
            <a:ext cx="548255" cy="238715"/>
          </a:xfrm>
          <a:prstGeom prst="rect">
            <a:avLst/>
          </a:prstGeom>
          <a:noFill/>
        </p:spPr>
        <p:txBody>
          <a:bodyPr wrap="none" rtlCol="0">
            <a:spAutoFit/>
          </a:bodyPr>
          <a:lstStyle/>
          <a:p>
            <a:r>
              <a:rPr lang="en-US" sz="1000" b="1" dirty="0" err="1"/>
              <a:t>Bharu</a:t>
            </a:r>
            <a:endParaRPr lang="ru-RU" sz="1000" b="1" dirty="0"/>
          </a:p>
        </p:txBody>
      </p:sp>
      <p:sp>
        <p:nvSpPr>
          <p:cNvPr id="63" name="TextBox 62"/>
          <p:cNvSpPr txBox="1"/>
          <p:nvPr/>
        </p:nvSpPr>
        <p:spPr>
          <a:xfrm>
            <a:off x="4072985" y="1772816"/>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64" name="TextBox 63"/>
          <p:cNvSpPr txBox="1"/>
          <p:nvPr/>
        </p:nvSpPr>
        <p:spPr>
          <a:xfrm>
            <a:off x="4522788" y="3933056"/>
            <a:ext cx="625276" cy="238715"/>
          </a:xfrm>
          <a:prstGeom prst="rect">
            <a:avLst/>
          </a:prstGeom>
          <a:noFill/>
        </p:spPr>
        <p:txBody>
          <a:bodyPr wrap="none" rtlCol="0">
            <a:spAutoFit/>
          </a:bodyPr>
          <a:lstStyle/>
          <a:p>
            <a:r>
              <a:rPr lang="en-US" sz="1000" b="1" dirty="0"/>
              <a:t>CES539</a:t>
            </a:r>
            <a:endParaRPr lang="ru-RU" sz="1000" b="1" dirty="0"/>
          </a:p>
        </p:txBody>
      </p:sp>
      <p:sp>
        <p:nvSpPr>
          <p:cNvPr id="65" name="TextBox 64"/>
          <p:cNvSpPr txBox="1"/>
          <p:nvPr/>
        </p:nvSpPr>
        <p:spPr>
          <a:xfrm>
            <a:off x="5432642" y="670005"/>
            <a:ext cx="761815" cy="238715"/>
          </a:xfrm>
          <a:prstGeom prst="rect">
            <a:avLst/>
          </a:prstGeom>
          <a:noFill/>
        </p:spPr>
        <p:txBody>
          <a:bodyPr wrap="none" rtlCol="0">
            <a:spAutoFit/>
          </a:bodyPr>
          <a:lstStyle/>
          <a:p>
            <a:r>
              <a:rPr lang="en-US" sz="1000" b="1" dirty="0"/>
              <a:t>MAS6116</a:t>
            </a:r>
            <a:endParaRPr lang="ru-RU" sz="1000" b="1" dirty="0"/>
          </a:p>
        </p:txBody>
      </p:sp>
      <p:sp>
        <p:nvSpPr>
          <p:cNvPr id="66" name="TextBox 65"/>
          <p:cNvSpPr txBox="1"/>
          <p:nvPr/>
        </p:nvSpPr>
        <p:spPr>
          <a:xfrm>
            <a:off x="5436096" y="2686229"/>
            <a:ext cx="768817" cy="238715"/>
          </a:xfrm>
          <a:prstGeom prst="rect">
            <a:avLst/>
          </a:prstGeom>
          <a:noFill/>
        </p:spPr>
        <p:txBody>
          <a:bodyPr wrap="none" rtlCol="0">
            <a:spAutoFit/>
          </a:bodyPr>
          <a:lstStyle/>
          <a:p>
            <a:r>
              <a:rPr lang="en-US" sz="1000" b="1" dirty="0"/>
              <a:t>TGW2907</a:t>
            </a:r>
            <a:endParaRPr lang="ru-RU" sz="1000" b="1" dirty="0"/>
          </a:p>
        </p:txBody>
      </p:sp>
      <p:sp>
        <p:nvSpPr>
          <p:cNvPr id="67" name="TextBox 66"/>
          <p:cNvSpPr txBox="1"/>
          <p:nvPr/>
        </p:nvSpPr>
        <p:spPr>
          <a:xfrm>
            <a:off x="6004357" y="550240"/>
            <a:ext cx="422219" cy="238715"/>
          </a:xfrm>
          <a:prstGeom prst="rect">
            <a:avLst/>
          </a:prstGeom>
          <a:noFill/>
        </p:spPr>
        <p:txBody>
          <a:bodyPr wrap="none" rtlCol="0">
            <a:spAutoFit/>
          </a:bodyPr>
          <a:lstStyle/>
          <a:p>
            <a:r>
              <a:rPr lang="en-US" sz="1000" b="1" dirty="0" err="1"/>
              <a:t>Tho</a:t>
            </a:r>
            <a:endParaRPr lang="ru-RU" sz="1000" b="1" dirty="0"/>
          </a:p>
        </p:txBody>
      </p:sp>
      <p:sp>
        <p:nvSpPr>
          <p:cNvPr id="117" name="Дуга 116"/>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18" name="Прямая соединительная линия 117"/>
          <p:cNvCxnSpPr>
            <a:stCxn id="63" idx="3"/>
          </p:cNvCxnSpPr>
          <p:nvPr/>
        </p:nvCxnSpPr>
        <p:spPr>
          <a:xfrm>
            <a:off x="4972590" y="1942093"/>
            <a:ext cx="4063906" cy="2052277"/>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p:cNvCxnSpPr>
            <a:stCxn id="84" idx="0"/>
          </p:cNvCxnSpPr>
          <p:nvPr/>
        </p:nvCxnSpPr>
        <p:spPr>
          <a:xfrm flipV="1">
            <a:off x="6164966" y="4077079"/>
            <a:ext cx="2871530" cy="143074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997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Группа 107"/>
          <p:cNvGrpSpPr/>
          <p:nvPr/>
        </p:nvGrpSpPr>
        <p:grpSpPr>
          <a:xfrm>
            <a:off x="0" y="4581126"/>
            <a:ext cx="9144000" cy="2231912"/>
            <a:chOff x="-223789" y="5260484"/>
            <a:chExt cx="7481888" cy="3813890"/>
          </a:xfrm>
        </p:grpSpPr>
        <p:pic>
          <p:nvPicPr>
            <p:cNvPr id="70" name="Рисунок 3"/>
            <p:cNvPicPr>
              <a:picLocks noChangeAspect="1"/>
            </p:cNvPicPr>
            <p:nvPr/>
          </p:nvPicPr>
          <p:blipFill>
            <a:blip r:embed="rId2" cstate="print"/>
            <a:srcRect/>
            <a:stretch>
              <a:fillRect/>
            </a:stretch>
          </p:blipFill>
          <p:spPr bwMode="auto">
            <a:xfrm>
              <a:off x="-223789" y="5260484"/>
              <a:ext cx="7481888" cy="3721099"/>
            </a:xfrm>
            <a:prstGeom prst="rect">
              <a:avLst/>
            </a:prstGeom>
            <a:noFill/>
            <a:ln w="9525">
              <a:noFill/>
              <a:miter lim="800000"/>
              <a:headEnd/>
              <a:tailEnd/>
            </a:ln>
          </p:spPr>
        </p:pic>
        <p:cxnSp>
          <p:nvCxnSpPr>
            <p:cNvPr id="71" name="Прямая соединительная линия 70"/>
            <p:cNvCxnSpPr/>
            <p:nvPr/>
          </p:nvCxnSpPr>
          <p:spPr>
            <a:xfrm>
              <a:off x="4816524" y="6484446"/>
              <a:ext cx="19653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12"/>
            <p:cNvSpPr txBox="1">
              <a:spLocks noChangeArrowheads="1"/>
            </p:cNvSpPr>
            <p:nvPr/>
          </p:nvSpPr>
          <p:spPr bwMode="auto">
            <a:xfrm>
              <a:off x="377876" y="6693603"/>
              <a:ext cx="1564270" cy="142000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sp>
          <p:nvSpPr>
            <p:cNvPr id="73" name="Прямоугольник 72"/>
            <p:cNvSpPr/>
            <p:nvPr/>
          </p:nvSpPr>
          <p:spPr>
            <a:xfrm>
              <a:off x="1863775" y="6413008"/>
              <a:ext cx="3025775"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No</a:t>
              </a:r>
              <a:endParaRPr lang="ru-RU" dirty="0">
                <a:solidFill>
                  <a:prstClr val="white"/>
                </a:solidFill>
              </a:endParaRPr>
            </a:p>
          </p:txBody>
        </p:sp>
        <p:sp>
          <p:nvSpPr>
            <p:cNvPr id="74" name="Прямоугольник 73"/>
            <p:cNvSpPr/>
            <p:nvPr/>
          </p:nvSpPr>
          <p:spPr>
            <a:xfrm>
              <a:off x="-223789" y="6339985"/>
              <a:ext cx="4318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5" name="Прямоугольник 74"/>
            <p:cNvSpPr/>
            <p:nvPr/>
          </p:nvSpPr>
          <p:spPr>
            <a:xfrm>
              <a:off x="-152351" y="7348048"/>
              <a:ext cx="36036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76" name="Прямая соединительная линия 75"/>
            <p:cNvCxnSpPr/>
            <p:nvPr/>
          </p:nvCxnSpPr>
          <p:spPr>
            <a:xfrm>
              <a:off x="423913" y="6484446"/>
              <a:ext cx="14398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423911" y="8284671"/>
              <a:ext cx="633730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Прямоугольник 77"/>
            <p:cNvSpPr/>
            <p:nvPr/>
          </p:nvSpPr>
          <p:spPr>
            <a:xfrm>
              <a:off x="423913" y="8284673"/>
              <a:ext cx="14398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9" name="Прямоугольник 78"/>
            <p:cNvSpPr/>
            <p:nvPr/>
          </p:nvSpPr>
          <p:spPr>
            <a:xfrm>
              <a:off x="4889550" y="8284673"/>
              <a:ext cx="18716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0" name="Прямоугольник 79"/>
            <p:cNvSpPr/>
            <p:nvPr/>
          </p:nvSpPr>
          <p:spPr>
            <a:xfrm>
              <a:off x="1863775" y="8213233"/>
              <a:ext cx="3025775"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1" name="Прямая соединительная линия 80"/>
            <p:cNvCxnSpPr>
              <a:stCxn id="78" idx="1"/>
              <a:endCxn id="79" idx="3"/>
            </p:cNvCxnSpPr>
            <p:nvPr/>
          </p:nvCxnSpPr>
          <p:spPr>
            <a:xfrm>
              <a:off x="414388" y="8321183"/>
              <a:ext cx="634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244003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431328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4" name="Двойная стрелка влево/вправо 83"/>
            <p:cNvSpPr/>
            <p:nvPr/>
          </p:nvSpPr>
          <p:spPr>
            <a:xfrm>
              <a:off x="1863775" y="6844016"/>
              <a:ext cx="3025775" cy="28813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5" name="TextBox 54"/>
            <p:cNvSpPr txBox="1">
              <a:spLocks noChangeArrowheads="1"/>
            </p:cNvSpPr>
            <p:nvPr/>
          </p:nvSpPr>
          <p:spPr bwMode="auto">
            <a:xfrm>
              <a:off x="2335443" y="7205171"/>
              <a:ext cx="2084898" cy="492444"/>
            </a:xfrm>
            <a:prstGeom prst="rect">
              <a:avLst/>
            </a:prstGeom>
            <a:noFill/>
            <a:ln w="9525">
              <a:noFill/>
              <a:miter lim="800000"/>
              <a:headEnd/>
              <a:tailEnd/>
            </a:ln>
          </p:spPr>
          <p:txBody>
            <a:bodyPr wrap="none">
              <a:spAutoFit/>
            </a:bodyPr>
            <a:lstStyle/>
            <a:p>
              <a:r>
                <a:rPr lang="en-US" dirty="0">
                  <a:solidFill>
                    <a:prstClr val="black"/>
                  </a:solidFill>
                </a:rPr>
                <a:t>No surveillance, no tracking</a:t>
              </a:r>
              <a:endParaRPr lang="ru-RU" dirty="0">
                <a:solidFill>
                  <a:prstClr val="black"/>
                </a:solidFill>
              </a:endParaRPr>
            </a:p>
          </p:txBody>
        </p:sp>
        <p:sp>
          <p:nvSpPr>
            <p:cNvPr id="87" name="Прямоугольник 86"/>
            <p:cNvSpPr/>
            <p:nvPr/>
          </p:nvSpPr>
          <p:spPr>
            <a:xfrm>
              <a:off x="3521123" y="8500571"/>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Прямоугольник 87"/>
            <p:cNvSpPr/>
            <p:nvPr/>
          </p:nvSpPr>
          <p:spPr>
            <a:xfrm>
              <a:off x="209600" y="5476384"/>
              <a:ext cx="173037" cy="296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9" name="Прямая соединительная линия 88"/>
            <p:cNvCxnSpPr/>
            <p:nvPr/>
          </p:nvCxnSpPr>
          <p:spPr>
            <a:xfrm>
              <a:off x="6278611"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0" name="Прямоугольник 89"/>
            <p:cNvSpPr/>
            <p:nvPr/>
          </p:nvSpPr>
          <p:spPr>
            <a:xfrm>
              <a:off x="281037" y="6413008"/>
              <a:ext cx="7143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1" name="Прямоугольник 90"/>
            <p:cNvSpPr/>
            <p:nvPr/>
          </p:nvSpPr>
          <p:spPr>
            <a:xfrm>
              <a:off x="281037" y="7348046"/>
              <a:ext cx="71439"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2" name="Прямоугольник 91"/>
            <p:cNvSpPr/>
            <p:nvPr/>
          </p:nvSpPr>
          <p:spPr>
            <a:xfrm>
              <a:off x="281037" y="5476385"/>
              <a:ext cx="71439"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93" name="Прямая соединительная линия 92"/>
            <p:cNvCxnSpPr/>
            <p:nvPr/>
          </p:nvCxnSpPr>
          <p:spPr>
            <a:xfrm>
              <a:off x="1863773" y="6484446"/>
              <a:ext cx="0" cy="180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4889548" y="6484448"/>
              <a:ext cx="0" cy="1836736"/>
            </a:xfrm>
            <a:prstGeom prst="line">
              <a:avLst/>
            </a:prstGeom>
          </p:spPr>
          <p:style>
            <a:lnRef idx="1">
              <a:schemeClr val="accent1"/>
            </a:lnRef>
            <a:fillRef idx="0">
              <a:schemeClr val="accent1"/>
            </a:fillRef>
            <a:effectRef idx="0">
              <a:schemeClr val="accent1"/>
            </a:effectRef>
            <a:fontRef idx="minor">
              <a:schemeClr val="tx1"/>
            </a:fontRef>
          </p:style>
        </p:cxnSp>
        <p:sp>
          <p:nvSpPr>
            <p:cNvPr id="95" name="Rectangle 31"/>
            <p:cNvSpPr>
              <a:spLocks noChangeArrowheads="1"/>
            </p:cNvSpPr>
            <p:nvPr/>
          </p:nvSpPr>
          <p:spPr bwMode="auto">
            <a:xfrm>
              <a:off x="430261" y="7359158"/>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6" name="Rectangle 32"/>
            <p:cNvSpPr>
              <a:spLocks noChangeArrowheads="1"/>
            </p:cNvSpPr>
            <p:nvPr/>
          </p:nvSpPr>
          <p:spPr bwMode="auto">
            <a:xfrm>
              <a:off x="2322561"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7" name="Rectangle 33"/>
            <p:cNvSpPr>
              <a:spLocks noChangeArrowheads="1"/>
            </p:cNvSpPr>
            <p:nvPr/>
          </p:nvSpPr>
          <p:spPr bwMode="auto">
            <a:xfrm>
              <a:off x="4268836"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8" name="Rectangle 34"/>
            <p:cNvSpPr>
              <a:spLocks noChangeArrowheads="1"/>
            </p:cNvSpPr>
            <p:nvPr/>
          </p:nvSpPr>
          <p:spPr bwMode="auto">
            <a:xfrm>
              <a:off x="6224637"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9" name="Rectangle 35"/>
            <p:cNvSpPr>
              <a:spLocks noChangeArrowheads="1"/>
            </p:cNvSpPr>
            <p:nvPr/>
          </p:nvSpPr>
          <p:spPr bwMode="auto">
            <a:xfrm>
              <a:off x="6650085" y="7348046"/>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100" name="Rectangle 36"/>
            <p:cNvSpPr>
              <a:spLocks noChangeArrowheads="1"/>
            </p:cNvSpPr>
            <p:nvPr/>
          </p:nvSpPr>
          <p:spPr bwMode="auto">
            <a:xfrm>
              <a:off x="398513" y="8359283"/>
              <a:ext cx="6113463" cy="160338"/>
            </a:xfrm>
            <a:prstGeom prst="rect">
              <a:avLst/>
            </a:prstGeom>
            <a:solidFill>
              <a:schemeClr val="bg1"/>
            </a:solidFill>
            <a:ln w="9525">
              <a:solidFill>
                <a:schemeClr val="bg1"/>
              </a:solidFill>
              <a:miter lim="800000"/>
              <a:headEnd/>
              <a:tailEnd/>
            </a:ln>
            <a:effectLst/>
          </p:spPr>
          <p:txBody>
            <a:bodyPr wrap="none" anchor="ctr"/>
            <a:lstStyle/>
            <a:p>
              <a:endParaRPr lang="ru-RU">
                <a:solidFill>
                  <a:prstClr val="black"/>
                </a:solidFill>
              </a:endParaRPr>
            </a:p>
          </p:txBody>
        </p:sp>
        <p:sp>
          <p:nvSpPr>
            <p:cNvPr id="101" name="Text Box 33"/>
            <p:cNvSpPr txBox="1">
              <a:spLocks noChangeArrowheads="1"/>
            </p:cNvSpPr>
            <p:nvPr/>
          </p:nvSpPr>
          <p:spPr bwMode="auto">
            <a:xfrm>
              <a:off x="98475" y="8376747"/>
              <a:ext cx="448681" cy="410369"/>
            </a:xfrm>
            <a:prstGeom prst="rect">
              <a:avLst/>
            </a:prstGeom>
            <a:noFill/>
            <a:ln w="9525">
              <a:noFill/>
              <a:miter lim="800000"/>
              <a:headEnd/>
              <a:tailEnd/>
            </a:ln>
          </p:spPr>
          <p:txBody>
            <a:bodyPr wrap="none">
              <a:spAutoFit/>
            </a:bodyPr>
            <a:lstStyle/>
            <a:p>
              <a:r>
                <a:rPr lang="en-US" sz="1400">
                  <a:solidFill>
                    <a:prstClr val="black"/>
                  </a:solidFill>
                </a:rPr>
                <a:t>17:15</a:t>
              </a:r>
              <a:endParaRPr lang="ru-RU" sz="1400">
                <a:solidFill>
                  <a:prstClr val="black"/>
                </a:solidFill>
              </a:endParaRPr>
            </a:p>
          </p:txBody>
        </p:sp>
        <p:sp>
          <p:nvSpPr>
            <p:cNvPr id="102" name="Text Box 34"/>
            <p:cNvSpPr txBox="1">
              <a:spLocks noChangeArrowheads="1"/>
            </p:cNvSpPr>
            <p:nvPr/>
          </p:nvSpPr>
          <p:spPr bwMode="auto">
            <a:xfrm>
              <a:off x="4018013" y="8360872"/>
              <a:ext cx="448681" cy="410369"/>
            </a:xfrm>
            <a:prstGeom prst="rect">
              <a:avLst/>
            </a:prstGeom>
            <a:noFill/>
            <a:ln w="9525">
              <a:noFill/>
              <a:miter lim="800000"/>
              <a:headEnd/>
              <a:tailEnd/>
            </a:ln>
          </p:spPr>
          <p:txBody>
            <a:bodyPr wrap="none">
              <a:spAutoFit/>
            </a:bodyPr>
            <a:lstStyle/>
            <a:p>
              <a:r>
                <a:rPr lang="en-US" sz="1400">
                  <a:solidFill>
                    <a:prstClr val="black"/>
                  </a:solidFill>
                </a:rPr>
                <a:t>17:55</a:t>
              </a:r>
              <a:endParaRPr lang="ru-RU" sz="1400">
                <a:solidFill>
                  <a:prstClr val="black"/>
                </a:solidFill>
              </a:endParaRPr>
            </a:p>
          </p:txBody>
        </p:sp>
        <p:sp>
          <p:nvSpPr>
            <p:cNvPr id="103" name="Text Box 35"/>
            <p:cNvSpPr txBox="1">
              <a:spLocks noChangeArrowheads="1"/>
            </p:cNvSpPr>
            <p:nvPr/>
          </p:nvSpPr>
          <p:spPr bwMode="auto">
            <a:xfrm>
              <a:off x="5986513" y="8344998"/>
              <a:ext cx="448681" cy="410369"/>
            </a:xfrm>
            <a:prstGeom prst="rect">
              <a:avLst/>
            </a:prstGeom>
            <a:noFill/>
            <a:ln w="9525">
              <a:noFill/>
              <a:miter lim="800000"/>
              <a:headEnd/>
              <a:tailEnd/>
            </a:ln>
          </p:spPr>
          <p:txBody>
            <a:bodyPr wrap="none">
              <a:spAutoFit/>
            </a:bodyPr>
            <a:lstStyle/>
            <a:p>
              <a:r>
                <a:rPr lang="en-US" sz="1400">
                  <a:solidFill>
                    <a:prstClr val="black"/>
                  </a:solidFill>
                </a:rPr>
                <a:t>18:15</a:t>
              </a:r>
              <a:endParaRPr lang="ru-RU" sz="1400">
                <a:solidFill>
                  <a:prstClr val="black"/>
                </a:solidFill>
              </a:endParaRPr>
            </a:p>
          </p:txBody>
        </p:sp>
        <p:sp>
          <p:nvSpPr>
            <p:cNvPr id="104" name="Text Box 42"/>
            <p:cNvSpPr txBox="1">
              <a:spLocks noChangeArrowheads="1"/>
            </p:cNvSpPr>
            <p:nvPr/>
          </p:nvSpPr>
          <p:spPr bwMode="auto">
            <a:xfrm>
              <a:off x="2136826" y="8360872"/>
              <a:ext cx="448681" cy="410369"/>
            </a:xfrm>
            <a:prstGeom prst="rect">
              <a:avLst/>
            </a:prstGeom>
            <a:noFill/>
            <a:ln w="9525">
              <a:noFill/>
              <a:miter lim="800000"/>
              <a:headEnd/>
              <a:tailEnd/>
            </a:ln>
          </p:spPr>
          <p:txBody>
            <a:bodyPr wrap="none">
              <a:spAutoFit/>
            </a:bodyPr>
            <a:lstStyle/>
            <a:p>
              <a:r>
                <a:rPr lang="en-US" sz="1400">
                  <a:solidFill>
                    <a:prstClr val="black"/>
                  </a:solidFill>
                </a:rPr>
                <a:t>17:35</a:t>
              </a:r>
              <a:endParaRPr lang="ru-RU" sz="1400">
                <a:solidFill>
                  <a:prstClr val="black"/>
                </a:solidFill>
              </a:endParaRPr>
            </a:p>
          </p:txBody>
        </p:sp>
        <p:sp>
          <p:nvSpPr>
            <p:cNvPr id="105" name="TextBox 37"/>
            <p:cNvSpPr txBox="1"/>
            <p:nvPr/>
          </p:nvSpPr>
          <p:spPr>
            <a:xfrm>
              <a:off x="5445177" y="8581931"/>
              <a:ext cx="422279" cy="492443"/>
            </a:xfrm>
            <a:prstGeom prst="rect">
              <a:avLst/>
            </a:prstGeom>
            <a:noFill/>
          </p:spPr>
          <p:txBody>
            <a:bodyPr wrap="none">
              <a:spAutoFit/>
            </a:bodyPr>
            <a:lstStyle/>
            <a:p>
              <a:pPr>
                <a:defRPr/>
              </a:pPr>
              <a:r>
                <a:rPr lang="en-US" dirty="0">
                  <a:solidFill>
                    <a:prstClr val="black"/>
                  </a:solidFill>
                </a:rPr>
                <a:t>UTC</a:t>
              </a:r>
              <a:endParaRPr lang="ru-RU" dirty="0">
                <a:solidFill>
                  <a:prstClr val="black"/>
                </a:solidFill>
              </a:endParaRPr>
            </a:p>
          </p:txBody>
        </p:sp>
        <p:cxnSp>
          <p:nvCxnSpPr>
            <p:cNvPr id="106" name="Прямая соединительная линия 105"/>
            <p:cNvCxnSpPr>
              <a:stCxn id="80" idx="1"/>
              <a:endCxn id="80" idx="3"/>
            </p:cNvCxnSpPr>
            <p:nvPr/>
          </p:nvCxnSpPr>
          <p:spPr>
            <a:xfrm>
              <a:off x="1863775" y="8284671"/>
              <a:ext cx="302577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12" name="Заголовок 1"/>
          <p:cNvSpPr txBox="1">
            <a:spLocks/>
          </p:cNvSpPr>
          <p:nvPr/>
        </p:nvSpPr>
        <p:spPr>
          <a:xfrm>
            <a:off x="0" y="116644"/>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00"/>
                </a:solidFill>
              </a:rPr>
              <a:t>Real MAS318 (MH370 analog) flight 23.03.14</a:t>
            </a:r>
            <a:r>
              <a:rPr lang="ru-RU" sz="2400" dirty="0">
                <a:solidFill>
                  <a:srgbClr val="FFFF00"/>
                </a:solidFill>
              </a:rPr>
              <a:t>, 18:00 </a:t>
            </a:r>
            <a:r>
              <a:rPr lang="en-US" sz="2400" dirty="0">
                <a:solidFill>
                  <a:srgbClr val="FFFF00"/>
                </a:solidFill>
              </a:rPr>
              <a:t>UTC</a:t>
            </a:r>
            <a:r>
              <a:rPr lang="ru-RU" sz="2400" dirty="0">
                <a:solidFill>
                  <a:srgbClr val="FFFF00"/>
                </a:solidFill>
              </a:rPr>
              <a:t>, </a:t>
            </a:r>
            <a:r>
              <a:rPr lang="en-US" sz="2400" dirty="0">
                <a:solidFill>
                  <a:srgbClr val="FFFF00"/>
                </a:solidFill>
              </a:rPr>
              <a:t>tracking as it is</a:t>
            </a:r>
            <a:endParaRPr lang="ru-RU" sz="2400" dirty="0">
              <a:solidFill>
                <a:srgbClr val="FFFF00"/>
              </a:solidFill>
            </a:endParaRPr>
          </a:p>
        </p:txBody>
      </p:sp>
      <p:sp>
        <p:nvSpPr>
          <p:cNvPr id="62" name="TextBox 12"/>
          <p:cNvSpPr txBox="1">
            <a:spLocks noChangeArrowheads="1"/>
          </p:cNvSpPr>
          <p:nvPr/>
        </p:nvSpPr>
        <p:spPr bwMode="auto">
          <a:xfrm>
            <a:off x="6380106" y="5413294"/>
            <a:ext cx="1880774" cy="83099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pic>
        <p:nvPicPr>
          <p:cNvPr id="68" name="Рисунок 67"/>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246400" y="540000"/>
            <a:ext cx="4903200" cy="3909600"/>
          </a:xfrm>
          <a:prstGeom prst="rect">
            <a:avLst/>
          </a:prstGeom>
        </p:spPr>
      </p:pic>
      <p:sp>
        <p:nvSpPr>
          <p:cNvPr id="109" name="TextBox 108"/>
          <p:cNvSpPr txBox="1"/>
          <p:nvPr/>
        </p:nvSpPr>
        <p:spPr>
          <a:xfrm>
            <a:off x="3593835" y="4215065"/>
            <a:ext cx="887850" cy="238715"/>
          </a:xfrm>
          <a:prstGeom prst="rect">
            <a:avLst/>
          </a:prstGeom>
          <a:noFill/>
        </p:spPr>
        <p:txBody>
          <a:bodyPr wrap="none" rtlCol="0">
            <a:spAutoFit/>
          </a:bodyPr>
          <a:lstStyle/>
          <a:p>
            <a:r>
              <a:rPr lang="en-US" sz="1000" b="1" dirty="0"/>
              <a:t>Terengganu</a:t>
            </a:r>
            <a:endParaRPr lang="ru-RU" sz="1000" b="1" dirty="0"/>
          </a:p>
        </p:txBody>
      </p:sp>
      <p:sp>
        <p:nvSpPr>
          <p:cNvPr id="110" name="TextBox 109"/>
          <p:cNvSpPr txBox="1"/>
          <p:nvPr/>
        </p:nvSpPr>
        <p:spPr>
          <a:xfrm>
            <a:off x="2491336" y="3755655"/>
            <a:ext cx="548255" cy="238715"/>
          </a:xfrm>
          <a:prstGeom prst="rect">
            <a:avLst/>
          </a:prstGeom>
          <a:noFill/>
        </p:spPr>
        <p:txBody>
          <a:bodyPr wrap="none" rtlCol="0">
            <a:spAutoFit/>
          </a:bodyPr>
          <a:lstStyle/>
          <a:p>
            <a:r>
              <a:rPr lang="en-US" sz="1000" b="1" dirty="0" err="1"/>
              <a:t>Bharu</a:t>
            </a:r>
            <a:endParaRPr lang="ru-RU" sz="1000" b="1" dirty="0"/>
          </a:p>
        </p:txBody>
      </p:sp>
      <p:sp>
        <p:nvSpPr>
          <p:cNvPr id="111" name="TextBox 110"/>
          <p:cNvSpPr txBox="1"/>
          <p:nvPr/>
        </p:nvSpPr>
        <p:spPr>
          <a:xfrm>
            <a:off x="4248197" y="1628800"/>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15" name="TextBox 114"/>
          <p:cNvSpPr txBox="1"/>
          <p:nvPr/>
        </p:nvSpPr>
        <p:spPr>
          <a:xfrm>
            <a:off x="5243343" y="2830245"/>
            <a:ext cx="768817" cy="238715"/>
          </a:xfrm>
          <a:prstGeom prst="rect">
            <a:avLst/>
          </a:prstGeom>
          <a:noFill/>
        </p:spPr>
        <p:txBody>
          <a:bodyPr wrap="none" rtlCol="0">
            <a:spAutoFit/>
          </a:bodyPr>
          <a:lstStyle/>
          <a:p>
            <a:r>
              <a:rPr lang="en-US" sz="1000" b="1" dirty="0"/>
              <a:t>TGW2907</a:t>
            </a:r>
            <a:endParaRPr lang="ru-RU" sz="1000" b="1" dirty="0"/>
          </a:p>
        </p:txBody>
      </p:sp>
      <p:sp>
        <p:nvSpPr>
          <p:cNvPr id="116" name="TextBox 115"/>
          <p:cNvSpPr txBox="1"/>
          <p:nvPr/>
        </p:nvSpPr>
        <p:spPr>
          <a:xfrm>
            <a:off x="5940152" y="597997"/>
            <a:ext cx="422219" cy="238715"/>
          </a:xfrm>
          <a:prstGeom prst="rect">
            <a:avLst/>
          </a:prstGeom>
          <a:noFill/>
        </p:spPr>
        <p:txBody>
          <a:bodyPr wrap="none" rtlCol="0">
            <a:spAutoFit/>
          </a:bodyPr>
          <a:lstStyle/>
          <a:p>
            <a:r>
              <a:rPr lang="en-US" sz="1000" b="1" dirty="0" err="1"/>
              <a:t>Tho</a:t>
            </a:r>
            <a:endParaRPr lang="ru-RU" sz="1000" b="1" dirty="0"/>
          </a:p>
        </p:txBody>
      </p:sp>
      <p:sp>
        <p:nvSpPr>
          <p:cNvPr id="117" name="TextBox 116"/>
          <p:cNvSpPr txBox="1"/>
          <p:nvPr/>
        </p:nvSpPr>
        <p:spPr>
          <a:xfrm>
            <a:off x="2339752" y="1649705"/>
            <a:ext cx="704039" cy="246221"/>
          </a:xfrm>
          <a:prstGeom prst="rect">
            <a:avLst/>
          </a:prstGeom>
          <a:noFill/>
        </p:spPr>
        <p:txBody>
          <a:bodyPr wrap="none" rtlCol="0">
            <a:spAutoFit/>
          </a:bodyPr>
          <a:lstStyle/>
          <a:p>
            <a:r>
              <a:rPr lang="en-US" sz="1000" b="1" dirty="0"/>
              <a:t>TGW2657</a:t>
            </a:r>
            <a:endParaRPr lang="ru-RU" sz="1000" b="1" dirty="0"/>
          </a:p>
        </p:txBody>
      </p:sp>
      <p:sp>
        <p:nvSpPr>
          <p:cNvPr id="118" name="Дуга 117"/>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19" name="Прямая соединительная линия 118"/>
          <p:cNvCxnSpPr/>
          <p:nvPr/>
        </p:nvCxnSpPr>
        <p:spPr>
          <a:xfrm>
            <a:off x="5243343" y="1792917"/>
            <a:ext cx="3793153" cy="2194123"/>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20" name="Прямая соединительная линия 119"/>
          <p:cNvCxnSpPr/>
          <p:nvPr/>
        </p:nvCxnSpPr>
        <p:spPr>
          <a:xfrm flipV="1">
            <a:off x="6444208" y="4077079"/>
            <a:ext cx="2592288" cy="1220318"/>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896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Группа 107"/>
          <p:cNvGrpSpPr/>
          <p:nvPr/>
        </p:nvGrpSpPr>
        <p:grpSpPr>
          <a:xfrm>
            <a:off x="0" y="4581126"/>
            <a:ext cx="9144000" cy="2231912"/>
            <a:chOff x="-223789" y="5260484"/>
            <a:chExt cx="7481888" cy="3813890"/>
          </a:xfrm>
        </p:grpSpPr>
        <p:pic>
          <p:nvPicPr>
            <p:cNvPr id="70" name="Рисунок 3"/>
            <p:cNvPicPr>
              <a:picLocks noChangeAspect="1"/>
            </p:cNvPicPr>
            <p:nvPr/>
          </p:nvPicPr>
          <p:blipFill>
            <a:blip r:embed="rId2" cstate="print"/>
            <a:srcRect/>
            <a:stretch>
              <a:fillRect/>
            </a:stretch>
          </p:blipFill>
          <p:spPr bwMode="auto">
            <a:xfrm>
              <a:off x="-223789" y="5260484"/>
              <a:ext cx="7481888" cy="3721099"/>
            </a:xfrm>
            <a:prstGeom prst="rect">
              <a:avLst/>
            </a:prstGeom>
            <a:noFill/>
            <a:ln w="9525">
              <a:noFill/>
              <a:miter lim="800000"/>
              <a:headEnd/>
              <a:tailEnd/>
            </a:ln>
          </p:spPr>
        </p:pic>
        <p:cxnSp>
          <p:nvCxnSpPr>
            <p:cNvPr id="71" name="Прямая соединительная линия 70"/>
            <p:cNvCxnSpPr/>
            <p:nvPr/>
          </p:nvCxnSpPr>
          <p:spPr>
            <a:xfrm>
              <a:off x="4816524" y="6484446"/>
              <a:ext cx="19653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12"/>
            <p:cNvSpPr txBox="1">
              <a:spLocks noChangeArrowheads="1"/>
            </p:cNvSpPr>
            <p:nvPr/>
          </p:nvSpPr>
          <p:spPr bwMode="auto">
            <a:xfrm>
              <a:off x="368352" y="6693603"/>
              <a:ext cx="1573794" cy="142000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sp>
          <p:nvSpPr>
            <p:cNvPr id="73" name="Прямоугольник 72"/>
            <p:cNvSpPr/>
            <p:nvPr/>
          </p:nvSpPr>
          <p:spPr>
            <a:xfrm>
              <a:off x="1863775" y="6413008"/>
              <a:ext cx="3025775"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No</a:t>
              </a:r>
              <a:endParaRPr lang="ru-RU" dirty="0">
                <a:solidFill>
                  <a:prstClr val="white"/>
                </a:solidFill>
              </a:endParaRPr>
            </a:p>
          </p:txBody>
        </p:sp>
        <p:sp>
          <p:nvSpPr>
            <p:cNvPr id="74" name="Прямоугольник 73"/>
            <p:cNvSpPr/>
            <p:nvPr/>
          </p:nvSpPr>
          <p:spPr>
            <a:xfrm>
              <a:off x="-223789" y="6339985"/>
              <a:ext cx="4318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5" name="Прямоугольник 74"/>
            <p:cNvSpPr/>
            <p:nvPr/>
          </p:nvSpPr>
          <p:spPr>
            <a:xfrm>
              <a:off x="-152351" y="7348048"/>
              <a:ext cx="36036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76" name="Прямая соединительная линия 75"/>
            <p:cNvCxnSpPr/>
            <p:nvPr/>
          </p:nvCxnSpPr>
          <p:spPr>
            <a:xfrm>
              <a:off x="423913" y="6484446"/>
              <a:ext cx="14398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423911" y="8284671"/>
              <a:ext cx="633730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Прямоугольник 77"/>
            <p:cNvSpPr/>
            <p:nvPr/>
          </p:nvSpPr>
          <p:spPr>
            <a:xfrm>
              <a:off x="423913" y="8284673"/>
              <a:ext cx="14398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9" name="Прямоугольник 78"/>
            <p:cNvSpPr/>
            <p:nvPr/>
          </p:nvSpPr>
          <p:spPr>
            <a:xfrm>
              <a:off x="4889550" y="8284673"/>
              <a:ext cx="18716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0" name="Прямоугольник 79"/>
            <p:cNvSpPr/>
            <p:nvPr/>
          </p:nvSpPr>
          <p:spPr>
            <a:xfrm>
              <a:off x="1863775" y="8213233"/>
              <a:ext cx="3025775"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1" name="Прямая соединительная линия 80"/>
            <p:cNvCxnSpPr>
              <a:stCxn id="78" idx="1"/>
              <a:endCxn id="79" idx="3"/>
            </p:cNvCxnSpPr>
            <p:nvPr/>
          </p:nvCxnSpPr>
          <p:spPr>
            <a:xfrm>
              <a:off x="414388" y="8321183"/>
              <a:ext cx="634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244003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431328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4" name="Двойная стрелка влево/вправо 83"/>
            <p:cNvSpPr/>
            <p:nvPr/>
          </p:nvSpPr>
          <p:spPr>
            <a:xfrm>
              <a:off x="1863775" y="6844016"/>
              <a:ext cx="3025775" cy="28813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5" name="TextBox 54"/>
            <p:cNvSpPr txBox="1">
              <a:spLocks noChangeArrowheads="1"/>
            </p:cNvSpPr>
            <p:nvPr/>
          </p:nvSpPr>
          <p:spPr bwMode="auto">
            <a:xfrm>
              <a:off x="2335443" y="7205171"/>
              <a:ext cx="2084898" cy="492444"/>
            </a:xfrm>
            <a:prstGeom prst="rect">
              <a:avLst/>
            </a:prstGeom>
            <a:noFill/>
            <a:ln w="9525">
              <a:noFill/>
              <a:miter lim="800000"/>
              <a:headEnd/>
              <a:tailEnd/>
            </a:ln>
          </p:spPr>
          <p:txBody>
            <a:bodyPr wrap="none">
              <a:spAutoFit/>
            </a:bodyPr>
            <a:lstStyle/>
            <a:p>
              <a:r>
                <a:rPr lang="en-US" dirty="0">
                  <a:solidFill>
                    <a:prstClr val="black"/>
                  </a:solidFill>
                </a:rPr>
                <a:t>No surveillance, no tracking</a:t>
              </a:r>
              <a:endParaRPr lang="ru-RU" dirty="0">
                <a:solidFill>
                  <a:prstClr val="black"/>
                </a:solidFill>
              </a:endParaRPr>
            </a:p>
          </p:txBody>
        </p:sp>
        <p:sp>
          <p:nvSpPr>
            <p:cNvPr id="87" name="Прямоугольник 86"/>
            <p:cNvSpPr/>
            <p:nvPr/>
          </p:nvSpPr>
          <p:spPr>
            <a:xfrm>
              <a:off x="3521123" y="8500571"/>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Прямоугольник 87"/>
            <p:cNvSpPr/>
            <p:nvPr/>
          </p:nvSpPr>
          <p:spPr>
            <a:xfrm>
              <a:off x="209600" y="5476384"/>
              <a:ext cx="173037" cy="296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9" name="Прямая соединительная линия 88"/>
            <p:cNvCxnSpPr/>
            <p:nvPr/>
          </p:nvCxnSpPr>
          <p:spPr>
            <a:xfrm>
              <a:off x="6278611"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0" name="Прямоугольник 89"/>
            <p:cNvSpPr/>
            <p:nvPr/>
          </p:nvSpPr>
          <p:spPr>
            <a:xfrm>
              <a:off x="281037" y="6413008"/>
              <a:ext cx="7143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1" name="Прямоугольник 90"/>
            <p:cNvSpPr/>
            <p:nvPr/>
          </p:nvSpPr>
          <p:spPr>
            <a:xfrm>
              <a:off x="281037" y="7348046"/>
              <a:ext cx="71439"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2" name="Прямоугольник 91"/>
            <p:cNvSpPr/>
            <p:nvPr/>
          </p:nvSpPr>
          <p:spPr>
            <a:xfrm>
              <a:off x="281037" y="5476385"/>
              <a:ext cx="71439"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93" name="Прямая соединительная линия 92"/>
            <p:cNvCxnSpPr/>
            <p:nvPr/>
          </p:nvCxnSpPr>
          <p:spPr>
            <a:xfrm>
              <a:off x="1863773" y="6484446"/>
              <a:ext cx="0" cy="180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4889548" y="6484448"/>
              <a:ext cx="0" cy="1836736"/>
            </a:xfrm>
            <a:prstGeom prst="line">
              <a:avLst/>
            </a:prstGeom>
          </p:spPr>
          <p:style>
            <a:lnRef idx="1">
              <a:schemeClr val="accent1"/>
            </a:lnRef>
            <a:fillRef idx="0">
              <a:schemeClr val="accent1"/>
            </a:fillRef>
            <a:effectRef idx="0">
              <a:schemeClr val="accent1"/>
            </a:effectRef>
            <a:fontRef idx="minor">
              <a:schemeClr val="tx1"/>
            </a:fontRef>
          </p:style>
        </p:cxnSp>
        <p:sp>
          <p:nvSpPr>
            <p:cNvPr id="95" name="Rectangle 31"/>
            <p:cNvSpPr>
              <a:spLocks noChangeArrowheads="1"/>
            </p:cNvSpPr>
            <p:nvPr/>
          </p:nvSpPr>
          <p:spPr bwMode="auto">
            <a:xfrm>
              <a:off x="430261" y="7359158"/>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6" name="Rectangle 32"/>
            <p:cNvSpPr>
              <a:spLocks noChangeArrowheads="1"/>
            </p:cNvSpPr>
            <p:nvPr/>
          </p:nvSpPr>
          <p:spPr bwMode="auto">
            <a:xfrm>
              <a:off x="2322561"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7" name="Rectangle 33"/>
            <p:cNvSpPr>
              <a:spLocks noChangeArrowheads="1"/>
            </p:cNvSpPr>
            <p:nvPr/>
          </p:nvSpPr>
          <p:spPr bwMode="auto">
            <a:xfrm>
              <a:off x="4268836"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8" name="Rectangle 34"/>
            <p:cNvSpPr>
              <a:spLocks noChangeArrowheads="1"/>
            </p:cNvSpPr>
            <p:nvPr/>
          </p:nvSpPr>
          <p:spPr bwMode="auto">
            <a:xfrm>
              <a:off x="6224637"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9" name="Rectangle 35"/>
            <p:cNvSpPr>
              <a:spLocks noChangeArrowheads="1"/>
            </p:cNvSpPr>
            <p:nvPr/>
          </p:nvSpPr>
          <p:spPr bwMode="auto">
            <a:xfrm>
              <a:off x="6650085" y="7348046"/>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100" name="Rectangle 36"/>
            <p:cNvSpPr>
              <a:spLocks noChangeArrowheads="1"/>
            </p:cNvSpPr>
            <p:nvPr/>
          </p:nvSpPr>
          <p:spPr bwMode="auto">
            <a:xfrm>
              <a:off x="398513" y="8359283"/>
              <a:ext cx="6113463" cy="160338"/>
            </a:xfrm>
            <a:prstGeom prst="rect">
              <a:avLst/>
            </a:prstGeom>
            <a:solidFill>
              <a:schemeClr val="bg1"/>
            </a:solidFill>
            <a:ln w="9525">
              <a:solidFill>
                <a:schemeClr val="bg1"/>
              </a:solidFill>
              <a:miter lim="800000"/>
              <a:headEnd/>
              <a:tailEnd/>
            </a:ln>
            <a:effectLst/>
          </p:spPr>
          <p:txBody>
            <a:bodyPr wrap="none" anchor="ctr"/>
            <a:lstStyle/>
            <a:p>
              <a:endParaRPr lang="ru-RU">
                <a:solidFill>
                  <a:prstClr val="black"/>
                </a:solidFill>
              </a:endParaRPr>
            </a:p>
          </p:txBody>
        </p:sp>
        <p:sp>
          <p:nvSpPr>
            <p:cNvPr id="101" name="Text Box 33"/>
            <p:cNvSpPr txBox="1">
              <a:spLocks noChangeArrowheads="1"/>
            </p:cNvSpPr>
            <p:nvPr/>
          </p:nvSpPr>
          <p:spPr bwMode="auto">
            <a:xfrm>
              <a:off x="98475" y="8376747"/>
              <a:ext cx="448681" cy="410369"/>
            </a:xfrm>
            <a:prstGeom prst="rect">
              <a:avLst/>
            </a:prstGeom>
            <a:noFill/>
            <a:ln w="9525">
              <a:noFill/>
              <a:miter lim="800000"/>
              <a:headEnd/>
              <a:tailEnd/>
            </a:ln>
          </p:spPr>
          <p:txBody>
            <a:bodyPr wrap="none">
              <a:spAutoFit/>
            </a:bodyPr>
            <a:lstStyle/>
            <a:p>
              <a:r>
                <a:rPr lang="en-US" sz="1400">
                  <a:solidFill>
                    <a:prstClr val="black"/>
                  </a:solidFill>
                </a:rPr>
                <a:t>17:15</a:t>
              </a:r>
              <a:endParaRPr lang="ru-RU" sz="1400">
                <a:solidFill>
                  <a:prstClr val="black"/>
                </a:solidFill>
              </a:endParaRPr>
            </a:p>
          </p:txBody>
        </p:sp>
        <p:sp>
          <p:nvSpPr>
            <p:cNvPr id="102" name="Text Box 34"/>
            <p:cNvSpPr txBox="1">
              <a:spLocks noChangeArrowheads="1"/>
            </p:cNvSpPr>
            <p:nvPr/>
          </p:nvSpPr>
          <p:spPr bwMode="auto">
            <a:xfrm>
              <a:off x="4018013" y="8360872"/>
              <a:ext cx="448681" cy="410369"/>
            </a:xfrm>
            <a:prstGeom prst="rect">
              <a:avLst/>
            </a:prstGeom>
            <a:noFill/>
            <a:ln w="9525">
              <a:noFill/>
              <a:miter lim="800000"/>
              <a:headEnd/>
              <a:tailEnd/>
            </a:ln>
          </p:spPr>
          <p:txBody>
            <a:bodyPr wrap="none">
              <a:spAutoFit/>
            </a:bodyPr>
            <a:lstStyle/>
            <a:p>
              <a:r>
                <a:rPr lang="en-US" sz="1400">
                  <a:solidFill>
                    <a:prstClr val="black"/>
                  </a:solidFill>
                </a:rPr>
                <a:t>17:55</a:t>
              </a:r>
              <a:endParaRPr lang="ru-RU" sz="1400">
                <a:solidFill>
                  <a:prstClr val="black"/>
                </a:solidFill>
              </a:endParaRPr>
            </a:p>
          </p:txBody>
        </p:sp>
        <p:sp>
          <p:nvSpPr>
            <p:cNvPr id="103" name="Text Box 35"/>
            <p:cNvSpPr txBox="1">
              <a:spLocks noChangeArrowheads="1"/>
            </p:cNvSpPr>
            <p:nvPr/>
          </p:nvSpPr>
          <p:spPr bwMode="auto">
            <a:xfrm>
              <a:off x="5986513" y="8344998"/>
              <a:ext cx="448681" cy="410369"/>
            </a:xfrm>
            <a:prstGeom prst="rect">
              <a:avLst/>
            </a:prstGeom>
            <a:noFill/>
            <a:ln w="9525">
              <a:noFill/>
              <a:miter lim="800000"/>
              <a:headEnd/>
              <a:tailEnd/>
            </a:ln>
          </p:spPr>
          <p:txBody>
            <a:bodyPr wrap="none">
              <a:spAutoFit/>
            </a:bodyPr>
            <a:lstStyle/>
            <a:p>
              <a:r>
                <a:rPr lang="en-US" sz="1400">
                  <a:solidFill>
                    <a:prstClr val="black"/>
                  </a:solidFill>
                </a:rPr>
                <a:t>18:15</a:t>
              </a:r>
              <a:endParaRPr lang="ru-RU" sz="1400">
                <a:solidFill>
                  <a:prstClr val="black"/>
                </a:solidFill>
              </a:endParaRPr>
            </a:p>
          </p:txBody>
        </p:sp>
        <p:sp>
          <p:nvSpPr>
            <p:cNvPr id="104" name="Text Box 42"/>
            <p:cNvSpPr txBox="1">
              <a:spLocks noChangeArrowheads="1"/>
            </p:cNvSpPr>
            <p:nvPr/>
          </p:nvSpPr>
          <p:spPr bwMode="auto">
            <a:xfrm>
              <a:off x="2136826" y="8360872"/>
              <a:ext cx="448681" cy="410369"/>
            </a:xfrm>
            <a:prstGeom prst="rect">
              <a:avLst/>
            </a:prstGeom>
            <a:noFill/>
            <a:ln w="9525">
              <a:noFill/>
              <a:miter lim="800000"/>
              <a:headEnd/>
              <a:tailEnd/>
            </a:ln>
          </p:spPr>
          <p:txBody>
            <a:bodyPr wrap="none">
              <a:spAutoFit/>
            </a:bodyPr>
            <a:lstStyle/>
            <a:p>
              <a:r>
                <a:rPr lang="en-US" sz="1400">
                  <a:solidFill>
                    <a:prstClr val="black"/>
                  </a:solidFill>
                </a:rPr>
                <a:t>17:35</a:t>
              </a:r>
              <a:endParaRPr lang="ru-RU" sz="1400">
                <a:solidFill>
                  <a:prstClr val="black"/>
                </a:solidFill>
              </a:endParaRPr>
            </a:p>
          </p:txBody>
        </p:sp>
        <p:sp>
          <p:nvSpPr>
            <p:cNvPr id="105" name="TextBox 37"/>
            <p:cNvSpPr txBox="1"/>
            <p:nvPr/>
          </p:nvSpPr>
          <p:spPr>
            <a:xfrm>
              <a:off x="5445177" y="8581931"/>
              <a:ext cx="422279" cy="492443"/>
            </a:xfrm>
            <a:prstGeom prst="rect">
              <a:avLst/>
            </a:prstGeom>
            <a:noFill/>
          </p:spPr>
          <p:txBody>
            <a:bodyPr wrap="none">
              <a:spAutoFit/>
            </a:bodyPr>
            <a:lstStyle/>
            <a:p>
              <a:pPr>
                <a:defRPr/>
              </a:pPr>
              <a:r>
                <a:rPr lang="en-US" dirty="0">
                  <a:solidFill>
                    <a:prstClr val="black"/>
                  </a:solidFill>
                </a:rPr>
                <a:t>UTC</a:t>
              </a:r>
              <a:endParaRPr lang="ru-RU" dirty="0">
                <a:solidFill>
                  <a:prstClr val="black"/>
                </a:solidFill>
              </a:endParaRPr>
            </a:p>
          </p:txBody>
        </p:sp>
        <p:cxnSp>
          <p:nvCxnSpPr>
            <p:cNvPr id="106" name="Прямая соединительная линия 105"/>
            <p:cNvCxnSpPr>
              <a:stCxn id="80" idx="1"/>
              <a:endCxn id="80" idx="3"/>
            </p:cNvCxnSpPr>
            <p:nvPr/>
          </p:nvCxnSpPr>
          <p:spPr>
            <a:xfrm>
              <a:off x="1863775" y="8284671"/>
              <a:ext cx="302577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12" name="Заголовок 1"/>
          <p:cNvSpPr txBox="1">
            <a:spLocks/>
          </p:cNvSpPr>
          <p:nvPr/>
        </p:nvSpPr>
        <p:spPr>
          <a:xfrm>
            <a:off x="0" y="116644"/>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00"/>
                </a:solidFill>
              </a:rPr>
              <a:t>Real MAS318 (MH370 analog) flight 23.03.14</a:t>
            </a:r>
            <a:r>
              <a:rPr lang="ru-RU" sz="2400" dirty="0">
                <a:solidFill>
                  <a:srgbClr val="FFFF00"/>
                </a:solidFill>
              </a:rPr>
              <a:t>, 18:05 </a:t>
            </a:r>
            <a:r>
              <a:rPr lang="en-US" sz="2400" dirty="0">
                <a:solidFill>
                  <a:srgbClr val="FFFF00"/>
                </a:solidFill>
              </a:rPr>
              <a:t>UTC</a:t>
            </a:r>
            <a:r>
              <a:rPr lang="ru-RU" sz="2400" dirty="0">
                <a:solidFill>
                  <a:srgbClr val="FFFF00"/>
                </a:solidFill>
              </a:rPr>
              <a:t>, </a:t>
            </a:r>
            <a:r>
              <a:rPr lang="en-US" sz="2400" dirty="0">
                <a:solidFill>
                  <a:srgbClr val="FFFF00"/>
                </a:solidFill>
              </a:rPr>
              <a:t>tracking as it is</a:t>
            </a:r>
            <a:endParaRPr lang="ru-RU" sz="2400" dirty="0">
              <a:solidFill>
                <a:srgbClr val="FFFF00"/>
              </a:solidFill>
            </a:endParaRPr>
          </a:p>
        </p:txBody>
      </p:sp>
      <p:sp>
        <p:nvSpPr>
          <p:cNvPr id="62" name="TextBox 12"/>
          <p:cNvSpPr txBox="1">
            <a:spLocks noChangeArrowheads="1"/>
          </p:cNvSpPr>
          <p:nvPr/>
        </p:nvSpPr>
        <p:spPr bwMode="auto">
          <a:xfrm>
            <a:off x="6380106" y="5413294"/>
            <a:ext cx="1880774" cy="83099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pic>
        <p:nvPicPr>
          <p:cNvPr id="55" name="Рисунок 54"/>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246400" y="540000"/>
            <a:ext cx="4903200" cy="3909600"/>
          </a:xfrm>
          <a:prstGeom prst="rect">
            <a:avLst/>
          </a:prstGeom>
        </p:spPr>
      </p:pic>
      <p:sp>
        <p:nvSpPr>
          <p:cNvPr id="59" name="TextBox 58"/>
          <p:cNvSpPr txBox="1"/>
          <p:nvPr/>
        </p:nvSpPr>
        <p:spPr>
          <a:xfrm>
            <a:off x="3593835" y="4215065"/>
            <a:ext cx="887850" cy="238715"/>
          </a:xfrm>
          <a:prstGeom prst="rect">
            <a:avLst/>
          </a:prstGeom>
          <a:noFill/>
        </p:spPr>
        <p:txBody>
          <a:bodyPr wrap="none" rtlCol="0">
            <a:spAutoFit/>
          </a:bodyPr>
          <a:lstStyle/>
          <a:p>
            <a:r>
              <a:rPr lang="en-US" sz="1000" b="1" dirty="0"/>
              <a:t>Terengganu</a:t>
            </a:r>
            <a:endParaRPr lang="ru-RU" sz="1000" b="1" dirty="0"/>
          </a:p>
        </p:txBody>
      </p:sp>
      <p:sp>
        <p:nvSpPr>
          <p:cNvPr id="60" name="TextBox 59"/>
          <p:cNvSpPr txBox="1"/>
          <p:nvPr/>
        </p:nvSpPr>
        <p:spPr>
          <a:xfrm>
            <a:off x="2491336" y="3755655"/>
            <a:ext cx="548255" cy="238715"/>
          </a:xfrm>
          <a:prstGeom prst="rect">
            <a:avLst/>
          </a:prstGeom>
          <a:noFill/>
        </p:spPr>
        <p:txBody>
          <a:bodyPr wrap="none" rtlCol="0">
            <a:spAutoFit/>
          </a:bodyPr>
          <a:lstStyle/>
          <a:p>
            <a:r>
              <a:rPr lang="en-US" sz="1000" b="1" dirty="0" err="1"/>
              <a:t>Bharu</a:t>
            </a:r>
            <a:endParaRPr lang="ru-RU" sz="1000" b="1" dirty="0"/>
          </a:p>
        </p:txBody>
      </p:sp>
      <p:sp>
        <p:nvSpPr>
          <p:cNvPr id="61" name="TextBox 60"/>
          <p:cNvSpPr txBox="1"/>
          <p:nvPr/>
        </p:nvSpPr>
        <p:spPr>
          <a:xfrm>
            <a:off x="4502403" y="1340768"/>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63" name="TextBox 62"/>
          <p:cNvSpPr txBox="1"/>
          <p:nvPr/>
        </p:nvSpPr>
        <p:spPr>
          <a:xfrm>
            <a:off x="5076056" y="2780928"/>
            <a:ext cx="768817" cy="238715"/>
          </a:xfrm>
          <a:prstGeom prst="rect">
            <a:avLst/>
          </a:prstGeom>
          <a:noFill/>
        </p:spPr>
        <p:txBody>
          <a:bodyPr wrap="none" rtlCol="0">
            <a:spAutoFit/>
          </a:bodyPr>
          <a:lstStyle/>
          <a:p>
            <a:r>
              <a:rPr lang="en-US" sz="1000" b="1" dirty="0"/>
              <a:t>TGW2907</a:t>
            </a:r>
            <a:endParaRPr lang="ru-RU" sz="1000" b="1" dirty="0"/>
          </a:p>
        </p:txBody>
      </p:sp>
      <p:sp>
        <p:nvSpPr>
          <p:cNvPr id="64" name="TextBox 63"/>
          <p:cNvSpPr txBox="1"/>
          <p:nvPr/>
        </p:nvSpPr>
        <p:spPr>
          <a:xfrm>
            <a:off x="5940152" y="597997"/>
            <a:ext cx="422219" cy="238715"/>
          </a:xfrm>
          <a:prstGeom prst="rect">
            <a:avLst/>
          </a:prstGeom>
          <a:noFill/>
        </p:spPr>
        <p:txBody>
          <a:bodyPr wrap="none" rtlCol="0">
            <a:spAutoFit/>
          </a:bodyPr>
          <a:lstStyle/>
          <a:p>
            <a:r>
              <a:rPr lang="en-US" sz="1000" b="1" dirty="0" err="1"/>
              <a:t>Tho</a:t>
            </a:r>
            <a:endParaRPr lang="ru-RU" sz="1000" b="1" dirty="0"/>
          </a:p>
        </p:txBody>
      </p:sp>
      <p:sp>
        <p:nvSpPr>
          <p:cNvPr id="65" name="TextBox 64"/>
          <p:cNvSpPr txBox="1"/>
          <p:nvPr/>
        </p:nvSpPr>
        <p:spPr>
          <a:xfrm>
            <a:off x="2571817" y="1916832"/>
            <a:ext cx="704039" cy="246221"/>
          </a:xfrm>
          <a:prstGeom prst="rect">
            <a:avLst/>
          </a:prstGeom>
          <a:noFill/>
        </p:spPr>
        <p:txBody>
          <a:bodyPr wrap="none" rtlCol="0">
            <a:spAutoFit/>
          </a:bodyPr>
          <a:lstStyle/>
          <a:p>
            <a:r>
              <a:rPr lang="en-US" sz="1000" b="1" dirty="0"/>
              <a:t>TGW2657</a:t>
            </a:r>
            <a:endParaRPr lang="ru-RU" sz="1000" b="1" dirty="0"/>
          </a:p>
        </p:txBody>
      </p:sp>
      <p:sp>
        <p:nvSpPr>
          <p:cNvPr id="113" name="Дуга 112"/>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14" name="Прямая соединительная линия 113"/>
          <p:cNvCxnSpPr/>
          <p:nvPr/>
        </p:nvCxnSpPr>
        <p:spPr>
          <a:xfrm>
            <a:off x="5436096" y="1504885"/>
            <a:ext cx="3600400" cy="2482155"/>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8" name="Прямая соединительная линия 117"/>
          <p:cNvCxnSpPr/>
          <p:nvPr/>
        </p:nvCxnSpPr>
        <p:spPr>
          <a:xfrm flipV="1">
            <a:off x="6928335" y="4077079"/>
            <a:ext cx="2108161" cy="1220316"/>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038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Группа 107"/>
          <p:cNvGrpSpPr/>
          <p:nvPr/>
        </p:nvGrpSpPr>
        <p:grpSpPr>
          <a:xfrm>
            <a:off x="0" y="4581126"/>
            <a:ext cx="9144000" cy="2231912"/>
            <a:chOff x="-223789" y="5260484"/>
            <a:chExt cx="7481888" cy="3813890"/>
          </a:xfrm>
        </p:grpSpPr>
        <p:pic>
          <p:nvPicPr>
            <p:cNvPr id="70" name="Рисунок 3"/>
            <p:cNvPicPr>
              <a:picLocks noChangeAspect="1"/>
            </p:cNvPicPr>
            <p:nvPr/>
          </p:nvPicPr>
          <p:blipFill>
            <a:blip r:embed="rId2" cstate="print"/>
            <a:srcRect/>
            <a:stretch>
              <a:fillRect/>
            </a:stretch>
          </p:blipFill>
          <p:spPr bwMode="auto">
            <a:xfrm>
              <a:off x="-223789" y="5260484"/>
              <a:ext cx="7481888" cy="3721099"/>
            </a:xfrm>
            <a:prstGeom prst="rect">
              <a:avLst/>
            </a:prstGeom>
            <a:noFill/>
            <a:ln w="9525">
              <a:noFill/>
              <a:miter lim="800000"/>
              <a:headEnd/>
              <a:tailEnd/>
            </a:ln>
          </p:spPr>
        </p:pic>
        <p:cxnSp>
          <p:nvCxnSpPr>
            <p:cNvPr id="71" name="Прямая соединительная линия 70"/>
            <p:cNvCxnSpPr/>
            <p:nvPr/>
          </p:nvCxnSpPr>
          <p:spPr>
            <a:xfrm>
              <a:off x="4816524" y="6484446"/>
              <a:ext cx="19653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12"/>
            <p:cNvSpPr txBox="1">
              <a:spLocks noChangeArrowheads="1"/>
            </p:cNvSpPr>
            <p:nvPr/>
          </p:nvSpPr>
          <p:spPr bwMode="auto">
            <a:xfrm>
              <a:off x="362001" y="6693603"/>
              <a:ext cx="1580145" cy="142000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sp>
          <p:nvSpPr>
            <p:cNvPr id="73" name="Прямоугольник 72"/>
            <p:cNvSpPr/>
            <p:nvPr/>
          </p:nvSpPr>
          <p:spPr>
            <a:xfrm>
              <a:off x="1863775" y="6413008"/>
              <a:ext cx="3025775"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No</a:t>
              </a:r>
              <a:endParaRPr lang="ru-RU" dirty="0">
                <a:solidFill>
                  <a:prstClr val="white"/>
                </a:solidFill>
              </a:endParaRPr>
            </a:p>
          </p:txBody>
        </p:sp>
        <p:sp>
          <p:nvSpPr>
            <p:cNvPr id="74" name="Прямоугольник 73"/>
            <p:cNvSpPr/>
            <p:nvPr/>
          </p:nvSpPr>
          <p:spPr>
            <a:xfrm>
              <a:off x="-223789" y="6339985"/>
              <a:ext cx="4318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5" name="Прямоугольник 74"/>
            <p:cNvSpPr/>
            <p:nvPr/>
          </p:nvSpPr>
          <p:spPr>
            <a:xfrm>
              <a:off x="-152351" y="7348048"/>
              <a:ext cx="36036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76" name="Прямая соединительная линия 75"/>
            <p:cNvCxnSpPr/>
            <p:nvPr/>
          </p:nvCxnSpPr>
          <p:spPr>
            <a:xfrm>
              <a:off x="423913" y="6484446"/>
              <a:ext cx="14398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423911" y="8284671"/>
              <a:ext cx="633730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Прямоугольник 77"/>
            <p:cNvSpPr/>
            <p:nvPr/>
          </p:nvSpPr>
          <p:spPr>
            <a:xfrm>
              <a:off x="423913" y="8284673"/>
              <a:ext cx="14398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9" name="Прямоугольник 78"/>
            <p:cNvSpPr/>
            <p:nvPr/>
          </p:nvSpPr>
          <p:spPr>
            <a:xfrm>
              <a:off x="4889550" y="8284673"/>
              <a:ext cx="18716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0" name="Прямоугольник 79"/>
            <p:cNvSpPr/>
            <p:nvPr/>
          </p:nvSpPr>
          <p:spPr>
            <a:xfrm>
              <a:off x="1863775" y="8213233"/>
              <a:ext cx="3025775"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1" name="Прямая соединительная линия 80"/>
            <p:cNvCxnSpPr>
              <a:stCxn id="78" idx="1"/>
              <a:endCxn id="79" idx="3"/>
            </p:cNvCxnSpPr>
            <p:nvPr/>
          </p:nvCxnSpPr>
          <p:spPr>
            <a:xfrm>
              <a:off x="414388" y="8321183"/>
              <a:ext cx="634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244003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431328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4" name="Двойная стрелка влево/вправо 83"/>
            <p:cNvSpPr/>
            <p:nvPr/>
          </p:nvSpPr>
          <p:spPr>
            <a:xfrm>
              <a:off x="1863775" y="6844016"/>
              <a:ext cx="3025775" cy="28813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5" name="TextBox 54"/>
            <p:cNvSpPr txBox="1">
              <a:spLocks noChangeArrowheads="1"/>
            </p:cNvSpPr>
            <p:nvPr/>
          </p:nvSpPr>
          <p:spPr bwMode="auto">
            <a:xfrm>
              <a:off x="2335443" y="7205171"/>
              <a:ext cx="2084898" cy="492444"/>
            </a:xfrm>
            <a:prstGeom prst="rect">
              <a:avLst/>
            </a:prstGeom>
            <a:noFill/>
            <a:ln w="9525">
              <a:noFill/>
              <a:miter lim="800000"/>
              <a:headEnd/>
              <a:tailEnd/>
            </a:ln>
          </p:spPr>
          <p:txBody>
            <a:bodyPr wrap="none">
              <a:spAutoFit/>
            </a:bodyPr>
            <a:lstStyle/>
            <a:p>
              <a:r>
                <a:rPr lang="en-US" dirty="0">
                  <a:solidFill>
                    <a:prstClr val="black"/>
                  </a:solidFill>
                </a:rPr>
                <a:t>No surveillance, no tracking</a:t>
              </a:r>
              <a:endParaRPr lang="ru-RU" dirty="0">
                <a:solidFill>
                  <a:prstClr val="black"/>
                </a:solidFill>
              </a:endParaRPr>
            </a:p>
          </p:txBody>
        </p:sp>
        <p:sp>
          <p:nvSpPr>
            <p:cNvPr id="87" name="Прямоугольник 86"/>
            <p:cNvSpPr/>
            <p:nvPr/>
          </p:nvSpPr>
          <p:spPr>
            <a:xfrm>
              <a:off x="3521123" y="8500571"/>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Прямоугольник 87"/>
            <p:cNvSpPr/>
            <p:nvPr/>
          </p:nvSpPr>
          <p:spPr>
            <a:xfrm>
              <a:off x="209600" y="5476384"/>
              <a:ext cx="173037" cy="296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9" name="Прямая соединительная линия 88"/>
            <p:cNvCxnSpPr/>
            <p:nvPr/>
          </p:nvCxnSpPr>
          <p:spPr>
            <a:xfrm>
              <a:off x="6278611"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0" name="Прямоугольник 89"/>
            <p:cNvSpPr/>
            <p:nvPr/>
          </p:nvSpPr>
          <p:spPr>
            <a:xfrm>
              <a:off x="281037" y="6413008"/>
              <a:ext cx="7143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1" name="Прямоугольник 90"/>
            <p:cNvSpPr/>
            <p:nvPr/>
          </p:nvSpPr>
          <p:spPr>
            <a:xfrm>
              <a:off x="281037" y="7348046"/>
              <a:ext cx="71439"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2" name="Прямоугольник 91"/>
            <p:cNvSpPr/>
            <p:nvPr/>
          </p:nvSpPr>
          <p:spPr>
            <a:xfrm>
              <a:off x="281037" y="5476385"/>
              <a:ext cx="71439"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93" name="Прямая соединительная линия 92"/>
            <p:cNvCxnSpPr/>
            <p:nvPr/>
          </p:nvCxnSpPr>
          <p:spPr>
            <a:xfrm>
              <a:off x="1863773" y="6484446"/>
              <a:ext cx="0" cy="180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4889548" y="6484448"/>
              <a:ext cx="0" cy="1836736"/>
            </a:xfrm>
            <a:prstGeom prst="line">
              <a:avLst/>
            </a:prstGeom>
          </p:spPr>
          <p:style>
            <a:lnRef idx="1">
              <a:schemeClr val="accent1"/>
            </a:lnRef>
            <a:fillRef idx="0">
              <a:schemeClr val="accent1"/>
            </a:fillRef>
            <a:effectRef idx="0">
              <a:schemeClr val="accent1"/>
            </a:effectRef>
            <a:fontRef idx="minor">
              <a:schemeClr val="tx1"/>
            </a:fontRef>
          </p:style>
        </p:cxnSp>
        <p:sp>
          <p:nvSpPr>
            <p:cNvPr id="95" name="Rectangle 31"/>
            <p:cNvSpPr>
              <a:spLocks noChangeArrowheads="1"/>
            </p:cNvSpPr>
            <p:nvPr/>
          </p:nvSpPr>
          <p:spPr bwMode="auto">
            <a:xfrm>
              <a:off x="430261" y="7359158"/>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6" name="Rectangle 32"/>
            <p:cNvSpPr>
              <a:spLocks noChangeArrowheads="1"/>
            </p:cNvSpPr>
            <p:nvPr/>
          </p:nvSpPr>
          <p:spPr bwMode="auto">
            <a:xfrm>
              <a:off x="2322561"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7" name="Rectangle 33"/>
            <p:cNvSpPr>
              <a:spLocks noChangeArrowheads="1"/>
            </p:cNvSpPr>
            <p:nvPr/>
          </p:nvSpPr>
          <p:spPr bwMode="auto">
            <a:xfrm>
              <a:off x="4268836"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8" name="Rectangle 34"/>
            <p:cNvSpPr>
              <a:spLocks noChangeArrowheads="1"/>
            </p:cNvSpPr>
            <p:nvPr/>
          </p:nvSpPr>
          <p:spPr bwMode="auto">
            <a:xfrm>
              <a:off x="6224637"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9" name="Rectangle 35"/>
            <p:cNvSpPr>
              <a:spLocks noChangeArrowheads="1"/>
            </p:cNvSpPr>
            <p:nvPr/>
          </p:nvSpPr>
          <p:spPr bwMode="auto">
            <a:xfrm>
              <a:off x="6650085" y="7348046"/>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100" name="Rectangle 36"/>
            <p:cNvSpPr>
              <a:spLocks noChangeArrowheads="1"/>
            </p:cNvSpPr>
            <p:nvPr/>
          </p:nvSpPr>
          <p:spPr bwMode="auto">
            <a:xfrm>
              <a:off x="398513" y="8359283"/>
              <a:ext cx="6113463" cy="160338"/>
            </a:xfrm>
            <a:prstGeom prst="rect">
              <a:avLst/>
            </a:prstGeom>
            <a:solidFill>
              <a:schemeClr val="bg1"/>
            </a:solidFill>
            <a:ln w="9525">
              <a:solidFill>
                <a:schemeClr val="bg1"/>
              </a:solidFill>
              <a:miter lim="800000"/>
              <a:headEnd/>
              <a:tailEnd/>
            </a:ln>
            <a:effectLst/>
          </p:spPr>
          <p:txBody>
            <a:bodyPr wrap="none" anchor="ctr"/>
            <a:lstStyle/>
            <a:p>
              <a:endParaRPr lang="ru-RU">
                <a:solidFill>
                  <a:prstClr val="black"/>
                </a:solidFill>
              </a:endParaRPr>
            </a:p>
          </p:txBody>
        </p:sp>
        <p:sp>
          <p:nvSpPr>
            <p:cNvPr id="101" name="Text Box 33"/>
            <p:cNvSpPr txBox="1">
              <a:spLocks noChangeArrowheads="1"/>
            </p:cNvSpPr>
            <p:nvPr/>
          </p:nvSpPr>
          <p:spPr bwMode="auto">
            <a:xfrm>
              <a:off x="98475" y="8376747"/>
              <a:ext cx="448681" cy="410369"/>
            </a:xfrm>
            <a:prstGeom prst="rect">
              <a:avLst/>
            </a:prstGeom>
            <a:noFill/>
            <a:ln w="9525">
              <a:noFill/>
              <a:miter lim="800000"/>
              <a:headEnd/>
              <a:tailEnd/>
            </a:ln>
          </p:spPr>
          <p:txBody>
            <a:bodyPr wrap="none">
              <a:spAutoFit/>
            </a:bodyPr>
            <a:lstStyle/>
            <a:p>
              <a:r>
                <a:rPr lang="en-US" sz="1400">
                  <a:solidFill>
                    <a:prstClr val="black"/>
                  </a:solidFill>
                </a:rPr>
                <a:t>17:15</a:t>
              </a:r>
              <a:endParaRPr lang="ru-RU" sz="1400">
                <a:solidFill>
                  <a:prstClr val="black"/>
                </a:solidFill>
              </a:endParaRPr>
            </a:p>
          </p:txBody>
        </p:sp>
        <p:sp>
          <p:nvSpPr>
            <p:cNvPr id="102" name="Text Box 34"/>
            <p:cNvSpPr txBox="1">
              <a:spLocks noChangeArrowheads="1"/>
            </p:cNvSpPr>
            <p:nvPr/>
          </p:nvSpPr>
          <p:spPr bwMode="auto">
            <a:xfrm>
              <a:off x="4018013" y="8360872"/>
              <a:ext cx="448681" cy="410369"/>
            </a:xfrm>
            <a:prstGeom prst="rect">
              <a:avLst/>
            </a:prstGeom>
            <a:noFill/>
            <a:ln w="9525">
              <a:noFill/>
              <a:miter lim="800000"/>
              <a:headEnd/>
              <a:tailEnd/>
            </a:ln>
          </p:spPr>
          <p:txBody>
            <a:bodyPr wrap="none">
              <a:spAutoFit/>
            </a:bodyPr>
            <a:lstStyle/>
            <a:p>
              <a:r>
                <a:rPr lang="en-US" sz="1400">
                  <a:solidFill>
                    <a:prstClr val="black"/>
                  </a:solidFill>
                </a:rPr>
                <a:t>17:55</a:t>
              </a:r>
              <a:endParaRPr lang="ru-RU" sz="1400">
                <a:solidFill>
                  <a:prstClr val="black"/>
                </a:solidFill>
              </a:endParaRPr>
            </a:p>
          </p:txBody>
        </p:sp>
        <p:sp>
          <p:nvSpPr>
            <p:cNvPr id="103" name="Text Box 35"/>
            <p:cNvSpPr txBox="1">
              <a:spLocks noChangeArrowheads="1"/>
            </p:cNvSpPr>
            <p:nvPr/>
          </p:nvSpPr>
          <p:spPr bwMode="auto">
            <a:xfrm>
              <a:off x="5986513" y="8344998"/>
              <a:ext cx="448681" cy="410369"/>
            </a:xfrm>
            <a:prstGeom prst="rect">
              <a:avLst/>
            </a:prstGeom>
            <a:noFill/>
            <a:ln w="9525">
              <a:noFill/>
              <a:miter lim="800000"/>
              <a:headEnd/>
              <a:tailEnd/>
            </a:ln>
          </p:spPr>
          <p:txBody>
            <a:bodyPr wrap="none">
              <a:spAutoFit/>
            </a:bodyPr>
            <a:lstStyle/>
            <a:p>
              <a:r>
                <a:rPr lang="en-US" sz="1400">
                  <a:solidFill>
                    <a:prstClr val="black"/>
                  </a:solidFill>
                </a:rPr>
                <a:t>18:15</a:t>
              </a:r>
              <a:endParaRPr lang="ru-RU" sz="1400">
                <a:solidFill>
                  <a:prstClr val="black"/>
                </a:solidFill>
              </a:endParaRPr>
            </a:p>
          </p:txBody>
        </p:sp>
        <p:sp>
          <p:nvSpPr>
            <p:cNvPr id="104" name="Text Box 42"/>
            <p:cNvSpPr txBox="1">
              <a:spLocks noChangeArrowheads="1"/>
            </p:cNvSpPr>
            <p:nvPr/>
          </p:nvSpPr>
          <p:spPr bwMode="auto">
            <a:xfrm>
              <a:off x="2136826" y="8360872"/>
              <a:ext cx="448681" cy="410369"/>
            </a:xfrm>
            <a:prstGeom prst="rect">
              <a:avLst/>
            </a:prstGeom>
            <a:noFill/>
            <a:ln w="9525">
              <a:noFill/>
              <a:miter lim="800000"/>
              <a:headEnd/>
              <a:tailEnd/>
            </a:ln>
          </p:spPr>
          <p:txBody>
            <a:bodyPr wrap="none">
              <a:spAutoFit/>
            </a:bodyPr>
            <a:lstStyle/>
            <a:p>
              <a:r>
                <a:rPr lang="en-US" sz="1400">
                  <a:solidFill>
                    <a:prstClr val="black"/>
                  </a:solidFill>
                </a:rPr>
                <a:t>17:35</a:t>
              </a:r>
              <a:endParaRPr lang="ru-RU" sz="1400">
                <a:solidFill>
                  <a:prstClr val="black"/>
                </a:solidFill>
              </a:endParaRPr>
            </a:p>
          </p:txBody>
        </p:sp>
        <p:sp>
          <p:nvSpPr>
            <p:cNvPr id="105" name="TextBox 37"/>
            <p:cNvSpPr txBox="1"/>
            <p:nvPr/>
          </p:nvSpPr>
          <p:spPr>
            <a:xfrm>
              <a:off x="5445177" y="8581931"/>
              <a:ext cx="422279" cy="492443"/>
            </a:xfrm>
            <a:prstGeom prst="rect">
              <a:avLst/>
            </a:prstGeom>
            <a:noFill/>
          </p:spPr>
          <p:txBody>
            <a:bodyPr wrap="none">
              <a:spAutoFit/>
            </a:bodyPr>
            <a:lstStyle/>
            <a:p>
              <a:pPr>
                <a:defRPr/>
              </a:pPr>
              <a:r>
                <a:rPr lang="en-US" dirty="0">
                  <a:solidFill>
                    <a:prstClr val="black"/>
                  </a:solidFill>
                </a:rPr>
                <a:t>UTC</a:t>
              </a:r>
              <a:endParaRPr lang="ru-RU" dirty="0">
                <a:solidFill>
                  <a:prstClr val="black"/>
                </a:solidFill>
              </a:endParaRPr>
            </a:p>
          </p:txBody>
        </p:sp>
        <p:cxnSp>
          <p:nvCxnSpPr>
            <p:cNvPr id="106" name="Прямая соединительная линия 105"/>
            <p:cNvCxnSpPr>
              <a:stCxn id="80" idx="1"/>
              <a:endCxn id="80" idx="3"/>
            </p:cNvCxnSpPr>
            <p:nvPr/>
          </p:nvCxnSpPr>
          <p:spPr>
            <a:xfrm>
              <a:off x="1863775" y="8284671"/>
              <a:ext cx="302577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12" name="Заголовок 1"/>
          <p:cNvSpPr txBox="1">
            <a:spLocks/>
          </p:cNvSpPr>
          <p:nvPr/>
        </p:nvSpPr>
        <p:spPr>
          <a:xfrm>
            <a:off x="0" y="116644"/>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00"/>
                </a:solidFill>
              </a:rPr>
              <a:t>Real MAS318 (MH370 analog) flight 23.03.14</a:t>
            </a:r>
            <a:r>
              <a:rPr lang="ru-RU" sz="2400" dirty="0">
                <a:solidFill>
                  <a:srgbClr val="FFFF00"/>
                </a:solidFill>
              </a:rPr>
              <a:t>, 18:10 </a:t>
            </a:r>
            <a:r>
              <a:rPr lang="en-US" sz="2400" dirty="0">
                <a:solidFill>
                  <a:srgbClr val="FFFF00"/>
                </a:solidFill>
              </a:rPr>
              <a:t>UTC</a:t>
            </a:r>
            <a:r>
              <a:rPr lang="ru-RU" sz="2400" dirty="0">
                <a:solidFill>
                  <a:srgbClr val="FFFF00"/>
                </a:solidFill>
              </a:rPr>
              <a:t>, </a:t>
            </a:r>
            <a:r>
              <a:rPr lang="en-US" sz="2400" dirty="0">
                <a:solidFill>
                  <a:srgbClr val="FFFF00"/>
                </a:solidFill>
              </a:rPr>
              <a:t>tracking as it is</a:t>
            </a:r>
            <a:endParaRPr lang="ru-RU" sz="2400" dirty="0">
              <a:solidFill>
                <a:srgbClr val="FFFF00"/>
              </a:solidFill>
            </a:endParaRPr>
          </a:p>
        </p:txBody>
      </p:sp>
      <p:sp>
        <p:nvSpPr>
          <p:cNvPr id="62" name="TextBox 12"/>
          <p:cNvSpPr txBox="1">
            <a:spLocks noChangeArrowheads="1"/>
          </p:cNvSpPr>
          <p:nvPr/>
        </p:nvSpPr>
        <p:spPr bwMode="auto">
          <a:xfrm>
            <a:off x="6388486" y="5413294"/>
            <a:ext cx="1872394" cy="83099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pic>
        <p:nvPicPr>
          <p:cNvPr id="66" name="Рисунок 65"/>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246400" y="540000"/>
            <a:ext cx="4903200" cy="3909600"/>
          </a:xfrm>
          <a:prstGeom prst="rect">
            <a:avLst/>
          </a:prstGeom>
        </p:spPr>
      </p:pic>
      <p:sp>
        <p:nvSpPr>
          <p:cNvPr id="86" name="TextBox 85"/>
          <p:cNvSpPr txBox="1"/>
          <p:nvPr/>
        </p:nvSpPr>
        <p:spPr>
          <a:xfrm>
            <a:off x="3593835" y="4215065"/>
            <a:ext cx="887850" cy="238715"/>
          </a:xfrm>
          <a:prstGeom prst="rect">
            <a:avLst/>
          </a:prstGeom>
          <a:noFill/>
        </p:spPr>
        <p:txBody>
          <a:bodyPr wrap="none" rtlCol="0">
            <a:spAutoFit/>
          </a:bodyPr>
          <a:lstStyle/>
          <a:p>
            <a:r>
              <a:rPr lang="en-US" sz="1000" b="1" dirty="0"/>
              <a:t>Terengganu</a:t>
            </a:r>
            <a:endParaRPr lang="ru-RU" sz="1000" b="1" dirty="0"/>
          </a:p>
        </p:txBody>
      </p:sp>
      <p:sp>
        <p:nvSpPr>
          <p:cNvPr id="107" name="TextBox 106"/>
          <p:cNvSpPr txBox="1"/>
          <p:nvPr/>
        </p:nvSpPr>
        <p:spPr>
          <a:xfrm>
            <a:off x="2491336" y="3755655"/>
            <a:ext cx="548255" cy="238715"/>
          </a:xfrm>
          <a:prstGeom prst="rect">
            <a:avLst/>
          </a:prstGeom>
          <a:noFill/>
        </p:spPr>
        <p:txBody>
          <a:bodyPr wrap="none" rtlCol="0">
            <a:spAutoFit/>
          </a:bodyPr>
          <a:lstStyle/>
          <a:p>
            <a:r>
              <a:rPr lang="en-US" sz="1000" b="1" dirty="0" err="1"/>
              <a:t>Bharu</a:t>
            </a:r>
            <a:endParaRPr lang="ru-RU" sz="1000" b="1" dirty="0"/>
          </a:p>
        </p:txBody>
      </p:sp>
      <p:sp>
        <p:nvSpPr>
          <p:cNvPr id="109" name="TextBox 108"/>
          <p:cNvSpPr txBox="1"/>
          <p:nvPr/>
        </p:nvSpPr>
        <p:spPr>
          <a:xfrm>
            <a:off x="4591891" y="1117442"/>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10" name="TextBox 109"/>
          <p:cNvSpPr txBox="1"/>
          <p:nvPr/>
        </p:nvSpPr>
        <p:spPr>
          <a:xfrm>
            <a:off x="4865423" y="2944068"/>
            <a:ext cx="768817" cy="238715"/>
          </a:xfrm>
          <a:prstGeom prst="rect">
            <a:avLst/>
          </a:prstGeom>
          <a:noFill/>
        </p:spPr>
        <p:txBody>
          <a:bodyPr wrap="none" rtlCol="0">
            <a:spAutoFit/>
          </a:bodyPr>
          <a:lstStyle/>
          <a:p>
            <a:r>
              <a:rPr lang="en-US" sz="1000" b="1" dirty="0"/>
              <a:t>TGW2907</a:t>
            </a:r>
            <a:endParaRPr lang="ru-RU" sz="1000" b="1" dirty="0"/>
          </a:p>
        </p:txBody>
      </p:sp>
      <p:sp>
        <p:nvSpPr>
          <p:cNvPr id="111" name="TextBox 110"/>
          <p:cNvSpPr txBox="1"/>
          <p:nvPr/>
        </p:nvSpPr>
        <p:spPr>
          <a:xfrm>
            <a:off x="5940152" y="597997"/>
            <a:ext cx="422219" cy="238715"/>
          </a:xfrm>
          <a:prstGeom prst="rect">
            <a:avLst/>
          </a:prstGeom>
          <a:noFill/>
        </p:spPr>
        <p:txBody>
          <a:bodyPr wrap="none" rtlCol="0">
            <a:spAutoFit/>
          </a:bodyPr>
          <a:lstStyle/>
          <a:p>
            <a:r>
              <a:rPr lang="en-US" sz="1000" b="1" dirty="0" err="1"/>
              <a:t>Tho</a:t>
            </a:r>
            <a:endParaRPr lang="ru-RU" sz="1000" b="1" dirty="0"/>
          </a:p>
        </p:txBody>
      </p:sp>
      <p:sp>
        <p:nvSpPr>
          <p:cNvPr id="113" name="TextBox 112"/>
          <p:cNvSpPr txBox="1"/>
          <p:nvPr/>
        </p:nvSpPr>
        <p:spPr>
          <a:xfrm>
            <a:off x="2359993" y="1916832"/>
            <a:ext cx="704039" cy="246221"/>
          </a:xfrm>
          <a:prstGeom prst="rect">
            <a:avLst/>
          </a:prstGeom>
          <a:noFill/>
        </p:spPr>
        <p:txBody>
          <a:bodyPr wrap="none" rtlCol="0">
            <a:spAutoFit/>
          </a:bodyPr>
          <a:lstStyle/>
          <a:p>
            <a:r>
              <a:rPr lang="en-US" sz="1000" b="1" dirty="0"/>
              <a:t>TGW2657</a:t>
            </a:r>
            <a:endParaRPr lang="ru-RU" sz="1000" b="1" dirty="0"/>
          </a:p>
        </p:txBody>
      </p:sp>
      <p:sp>
        <p:nvSpPr>
          <p:cNvPr id="114" name="Дуга 113"/>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15" name="Прямая соединительная линия 114"/>
          <p:cNvCxnSpPr/>
          <p:nvPr/>
        </p:nvCxnSpPr>
        <p:spPr>
          <a:xfrm>
            <a:off x="5578848" y="1281559"/>
            <a:ext cx="3457648" cy="2705481"/>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6" name="Прямая соединительная линия 115"/>
          <p:cNvCxnSpPr/>
          <p:nvPr/>
        </p:nvCxnSpPr>
        <p:spPr>
          <a:xfrm flipV="1">
            <a:off x="7668344" y="4077079"/>
            <a:ext cx="1368152" cy="1220318"/>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5391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Группа 107"/>
          <p:cNvGrpSpPr/>
          <p:nvPr/>
        </p:nvGrpSpPr>
        <p:grpSpPr>
          <a:xfrm>
            <a:off x="0" y="4581126"/>
            <a:ext cx="9144000" cy="2231912"/>
            <a:chOff x="-223789" y="5260484"/>
            <a:chExt cx="7481888" cy="3813890"/>
          </a:xfrm>
        </p:grpSpPr>
        <p:pic>
          <p:nvPicPr>
            <p:cNvPr id="70" name="Рисунок 3"/>
            <p:cNvPicPr>
              <a:picLocks noChangeAspect="1"/>
            </p:cNvPicPr>
            <p:nvPr/>
          </p:nvPicPr>
          <p:blipFill>
            <a:blip r:embed="rId2" cstate="print"/>
            <a:srcRect/>
            <a:stretch>
              <a:fillRect/>
            </a:stretch>
          </p:blipFill>
          <p:spPr bwMode="auto">
            <a:xfrm>
              <a:off x="-223789" y="5260484"/>
              <a:ext cx="7481888" cy="3721099"/>
            </a:xfrm>
            <a:prstGeom prst="rect">
              <a:avLst/>
            </a:prstGeom>
            <a:noFill/>
            <a:ln w="9525">
              <a:noFill/>
              <a:miter lim="800000"/>
              <a:headEnd/>
              <a:tailEnd/>
            </a:ln>
          </p:spPr>
        </p:pic>
        <p:cxnSp>
          <p:nvCxnSpPr>
            <p:cNvPr id="71" name="Прямая соединительная линия 70"/>
            <p:cNvCxnSpPr/>
            <p:nvPr/>
          </p:nvCxnSpPr>
          <p:spPr>
            <a:xfrm>
              <a:off x="4816524" y="6484446"/>
              <a:ext cx="19653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12"/>
            <p:cNvSpPr txBox="1">
              <a:spLocks noChangeArrowheads="1"/>
            </p:cNvSpPr>
            <p:nvPr/>
          </p:nvSpPr>
          <p:spPr bwMode="auto">
            <a:xfrm>
              <a:off x="368352" y="6693603"/>
              <a:ext cx="1567865" cy="142000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sp>
          <p:nvSpPr>
            <p:cNvPr id="73" name="Прямоугольник 72"/>
            <p:cNvSpPr/>
            <p:nvPr/>
          </p:nvSpPr>
          <p:spPr>
            <a:xfrm>
              <a:off x="1863775" y="6413008"/>
              <a:ext cx="3025775"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No</a:t>
              </a:r>
              <a:endParaRPr lang="ru-RU" dirty="0">
                <a:solidFill>
                  <a:prstClr val="white"/>
                </a:solidFill>
              </a:endParaRPr>
            </a:p>
          </p:txBody>
        </p:sp>
        <p:sp>
          <p:nvSpPr>
            <p:cNvPr id="74" name="Прямоугольник 73"/>
            <p:cNvSpPr/>
            <p:nvPr/>
          </p:nvSpPr>
          <p:spPr>
            <a:xfrm>
              <a:off x="-223789" y="6339985"/>
              <a:ext cx="4318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5" name="Прямоугольник 74"/>
            <p:cNvSpPr/>
            <p:nvPr/>
          </p:nvSpPr>
          <p:spPr>
            <a:xfrm>
              <a:off x="-152351" y="7348048"/>
              <a:ext cx="36036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76" name="Прямая соединительная линия 75"/>
            <p:cNvCxnSpPr/>
            <p:nvPr/>
          </p:nvCxnSpPr>
          <p:spPr>
            <a:xfrm>
              <a:off x="423913" y="6484446"/>
              <a:ext cx="14398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423911" y="8284671"/>
              <a:ext cx="633730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Прямоугольник 77"/>
            <p:cNvSpPr/>
            <p:nvPr/>
          </p:nvSpPr>
          <p:spPr>
            <a:xfrm>
              <a:off x="423913" y="8284673"/>
              <a:ext cx="14398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9" name="Прямоугольник 78"/>
            <p:cNvSpPr/>
            <p:nvPr/>
          </p:nvSpPr>
          <p:spPr>
            <a:xfrm>
              <a:off x="4889550" y="8284673"/>
              <a:ext cx="18716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0" name="Прямоугольник 79"/>
            <p:cNvSpPr/>
            <p:nvPr/>
          </p:nvSpPr>
          <p:spPr>
            <a:xfrm>
              <a:off x="1863775" y="8213233"/>
              <a:ext cx="3025775"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1" name="Прямая соединительная линия 80"/>
            <p:cNvCxnSpPr>
              <a:stCxn id="78" idx="1"/>
              <a:endCxn id="79" idx="3"/>
            </p:cNvCxnSpPr>
            <p:nvPr/>
          </p:nvCxnSpPr>
          <p:spPr>
            <a:xfrm>
              <a:off x="414388" y="8321183"/>
              <a:ext cx="634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244003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431328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4" name="Двойная стрелка влево/вправо 83"/>
            <p:cNvSpPr/>
            <p:nvPr/>
          </p:nvSpPr>
          <p:spPr>
            <a:xfrm>
              <a:off x="1863775" y="6844016"/>
              <a:ext cx="3025775" cy="28813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5" name="TextBox 54"/>
            <p:cNvSpPr txBox="1">
              <a:spLocks noChangeArrowheads="1"/>
            </p:cNvSpPr>
            <p:nvPr/>
          </p:nvSpPr>
          <p:spPr bwMode="auto">
            <a:xfrm>
              <a:off x="2335443" y="7205171"/>
              <a:ext cx="2084898" cy="492444"/>
            </a:xfrm>
            <a:prstGeom prst="rect">
              <a:avLst/>
            </a:prstGeom>
            <a:noFill/>
            <a:ln w="9525">
              <a:noFill/>
              <a:miter lim="800000"/>
              <a:headEnd/>
              <a:tailEnd/>
            </a:ln>
          </p:spPr>
          <p:txBody>
            <a:bodyPr wrap="none">
              <a:spAutoFit/>
            </a:bodyPr>
            <a:lstStyle/>
            <a:p>
              <a:r>
                <a:rPr lang="en-US" dirty="0">
                  <a:solidFill>
                    <a:prstClr val="black"/>
                  </a:solidFill>
                </a:rPr>
                <a:t>No surveillance, no tracking</a:t>
              </a:r>
              <a:endParaRPr lang="ru-RU" dirty="0">
                <a:solidFill>
                  <a:prstClr val="black"/>
                </a:solidFill>
              </a:endParaRPr>
            </a:p>
          </p:txBody>
        </p:sp>
        <p:sp>
          <p:nvSpPr>
            <p:cNvPr id="87" name="Прямоугольник 86"/>
            <p:cNvSpPr/>
            <p:nvPr/>
          </p:nvSpPr>
          <p:spPr>
            <a:xfrm>
              <a:off x="3521123" y="8500571"/>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Прямоугольник 87"/>
            <p:cNvSpPr/>
            <p:nvPr/>
          </p:nvSpPr>
          <p:spPr>
            <a:xfrm>
              <a:off x="209600" y="5476384"/>
              <a:ext cx="173037" cy="296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9" name="Прямая соединительная линия 88"/>
            <p:cNvCxnSpPr/>
            <p:nvPr/>
          </p:nvCxnSpPr>
          <p:spPr>
            <a:xfrm>
              <a:off x="6278611"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0" name="Прямоугольник 89"/>
            <p:cNvSpPr/>
            <p:nvPr/>
          </p:nvSpPr>
          <p:spPr>
            <a:xfrm>
              <a:off x="281037" y="6413008"/>
              <a:ext cx="7143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1" name="Прямоугольник 90"/>
            <p:cNvSpPr/>
            <p:nvPr/>
          </p:nvSpPr>
          <p:spPr>
            <a:xfrm>
              <a:off x="281037" y="7348046"/>
              <a:ext cx="71439"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2" name="Прямоугольник 91"/>
            <p:cNvSpPr/>
            <p:nvPr/>
          </p:nvSpPr>
          <p:spPr>
            <a:xfrm>
              <a:off x="281037" y="5476385"/>
              <a:ext cx="71439"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93" name="Прямая соединительная линия 92"/>
            <p:cNvCxnSpPr/>
            <p:nvPr/>
          </p:nvCxnSpPr>
          <p:spPr>
            <a:xfrm>
              <a:off x="1863773" y="6484446"/>
              <a:ext cx="0" cy="180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4889548" y="6484448"/>
              <a:ext cx="0" cy="1836736"/>
            </a:xfrm>
            <a:prstGeom prst="line">
              <a:avLst/>
            </a:prstGeom>
          </p:spPr>
          <p:style>
            <a:lnRef idx="1">
              <a:schemeClr val="accent1"/>
            </a:lnRef>
            <a:fillRef idx="0">
              <a:schemeClr val="accent1"/>
            </a:fillRef>
            <a:effectRef idx="0">
              <a:schemeClr val="accent1"/>
            </a:effectRef>
            <a:fontRef idx="minor">
              <a:schemeClr val="tx1"/>
            </a:fontRef>
          </p:style>
        </p:cxnSp>
        <p:sp>
          <p:nvSpPr>
            <p:cNvPr id="95" name="Rectangle 31"/>
            <p:cNvSpPr>
              <a:spLocks noChangeArrowheads="1"/>
            </p:cNvSpPr>
            <p:nvPr/>
          </p:nvSpPr>
          <p:spPr bwMode="auto">
            <a:xfrm>
              <a:off x="430261" y="7359158"/>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6" name="Rectangle 32"/>
            <p:cNvSpPr>
              <a:spLocks noChangeArrowheads="1"/>
            </p:cNvSpPr>
            <p:nvPr/>
          </p:nvSpPr>
          <p:spPr bwMode="auto">
            <a:xfrm>
              <a:off x="2322561"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7" name="Rectangle 33"/>
            <p:cNvSpPr>
              <a:spLocks noChangeArrowheads="1"/>
            </p:cNvSpPr>
            <p:nvPr/>
          </p:nvSpPr>
          <p:spPr bwMode="auto">
            <a:xfrm>
              <a:off x="4268836"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8" name="Rectangle 34"/>
            <p:cNvSpPr>
              <a:spLocks noChangeArrowheads="1"/>
            </p:cNvSpPr>
            <p:nvPr/>
          </p:nvSpPr>
          <p:spPr bwMode="auto">
            <a:xfrm>
              <a:off x="6224637"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9" name="Rectangle 35"/>
            <p:cNvSpPr>
              <a:spLocks noChangeArrowheads="1"/>
            </p:cNvSpPr>
            <p:nvPr/>
          </p:nvSpPr>
          <p:spPr bwMode="auto">
            <a:xfrm>
              <a:off x="6650085" y="7348046"/>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100" name="Rectangle 36"/>
            <p:cNvSpPr>
              <a:spLocks noChangeArrowheads="1"/>
            </p:cNvSpPr>
            <p:nvPr/>
          </p:nvSpPr>
          <p:spPr bwMode="auto">
            <a:xfrm>
              <a:off x="398513" y="8359283"/>
              <a:ext cx="6113463" cy="160338"/>
            </a:xfrm>
            <a:prstGeom prst="rect">
              <a:avLst/>
            </a:prstGeom>
            <a:solidFill>
              <a:schemeClr val="bg1"/>
            </a:solidFill>
            <a:ln w="9525">
              <a:solidFill>
                <a:schemeClr val="bg1"/>
              </a:solidFill>
              <a:miter lim="800000"/>
              <a:headEnd/>
              <a:tailEnd/>
            </a:ln>
            <a:effectLst/>
          </p:spPr>
          <p:txBody>
            <a:bodyPr wrap="none" anchor="ctr"/>
            <a:lstStyle/>
            <a:p>
              <a:endParaRPr lang="ru-RU">
                <a:solidFill>
                  <a:prstClr val="black"/>
                </a:solidFill>
              </a:endParaRPr>
            </a:p>
          </p:txBody>
        </p:sp>
        <p:sp>
          <p:nvSpPr>
            <p:cNvPr id="101" name="Text Box 33"/>
            <p:cNvSpPr txBox="1">
              <a:spLocks noChangeArrowheads="1"/>
            </p:cNvSpPr>
            <p:nvPr/>
          </p:nvSpPr>
          <p:spPr bwMode="auto">
            <a:xfrm>
              <a:off x="98475" y="8376747"/>
              <a:ext cx="448681" cy="410369"/>
            </a:xfrm>
            <a:prstGeom prst="rect">
              <a:avLst/>
            </a:prstGeom>
            <a:noFill/>
            <a:ln w="9525">
              <a:noFill/>
              <a:miter lim="800000"/>
              <a:headEnd/>
              <a:tailEnd/>
            </a:ln>
          </p:spPr>
          <p:txBody>
            <a:bodyPr wrap="none">
              <a:spAutoFit/>
            </a:bodyPr>
            <a:lstStyle/>
            <a:p>
              <a:r>
                <a:rPr lang="en-US" sz="1400">
                  <a:solidFill>
                    <a:prstClr val="black"/>
                  </a:solidFill>
                </a:rPr>
                <a:t>17:15</a:t>
              </a:r>
              <a:endParaRPr lang="ru-RU" sz="1400">
                <a:solidFill>
                  <a:prstClr val="black"/>
                </a:solidFill>
              </a:endParaRPr>
            </a:p>
          </p:txBody>
        </p:sp>
        <p:sp>
          <p:nvSpPr>
            <p:cNvPr id="102" name="Text Box 34"/>
            <p:cNvSpPr txBox="1">
              <a:spLocks noChangeArrowheads="1"/>
            </p:cNvSpPr>
            <p:nvPr/>
          </p:nvSpPr>
          <p:spPr bwMode="auto">
            <a:xfrm>
              <a:off x="4018013" y="8360872"/>
              <a:ext cx="448681" cy="410369"/>
            </a:xfrm>
            <a:prstGeom prst="rect">
              <a:avLst/>
            </a:prstGeom>
            <a:noFill/>
            <a:ln w="9525">
              <a:noFill/>
              <a:miter lim="800000"/>
              <a:headEnd/>
              <a:tailEnd/>
            </a:ln>
          </p:spPr>
          <p:txBody>
            <a:bodyPr wrap="none">
              <a:spAutoFit/>
            </a:bodyPr>
            <a:lstStyle/>
            <a:p>
              <a:r>
                <a:rPr lang="en-US" sz="1400">
                  <a:solidFill>
                    <a:prstClr val="black"/>
                  </a:solidFill>
                </a:rPr>
                <a:t>17:55</a:t>
              </a:r>
              <a:endParaRPr lang="ru-RU" sz="1400">
                <a:solidFill>
                  <a:prstClr val="black"/>
                </a:solidFill>
              </a:endParaRPr>
            </a:p>
          </p:txBody>
        </p:sp>
        <p:sp>
          <p:nvSpPr>
            <p:cNvPr id="103" name="Text Box 35"/>
            <p:cNvSpPr txBox="1">
              <a:spLocks noChangeArrowheads="1"/>
            </p:cNvSpPr>
            <p:nvPr/>
          </p:nvSpPr>
          <p:spPr bwMode="auto">
            <a:xfrm>
              <a:off x="5986513" y="8344998"/>
              <a:ext cx="448681" cy="410369"/>
            </a:xfrm>
            <a:prstGeom prst="rect">
              <a:avLst/>
            </a:prstGeom>
            <a:noFill/>
            <a:ln w="9525">
              <a:noFill/>
              <a:miter lim="800000"/>
              <a:headEnd/>
              <a:tailEnd/>
            </a:ln>
          </p:spPr>
          <p:txBody>
            <a:bodyPr wrap="none">
              <a:spAutoFit/>
            </a:bodyPr>
            <a:lstStyle/>
            <a:p>
              <a:r>
                <a:rPr lang="en-US" sz="1400">
                  <a:solidFill>
                    <a:prstClr val="black"/>
                  </a:solidFill>
                </a:rPr>
                <a:t>18:15</a:t>
              </a:r>
              <a:endParaRPr lang="ru-RU" sz="1400">
                <a:solidFill>
                  <a:prstClr val="black"/>
                </a:solidFill>
              </a:endParaRPr>
            </a:p>
          </p:txBody>
        </p:sp>
        <p:sp>
          <p:nvSpPr>
            <p:cNvPr id="104" name="Text Box 42"/>
            <p:cNvSpPr txBox="1">
              <a:spLocks noChangeArrowheads="1"/>
            </p:cNvSpPr>
            <p:nvPr/>
          </p:nvSpPr>
          <p:spPr bwMode="auto">
            <a:xfrm>
              <a:off x="2136826" y="8360872"/>
              <a:ext cx="448681" cy="410369"/>
            </a:xfrm>
            <a:prstGeom prst="rect">
              <a:avLst/>
            </a:prstGeom>
            <a:noFill/>
            <a:ln w="9525">
              <a:noFill/>
              <a:miter lim="800000"/>
              <a:headEnd/>
              <a:tailEnd/>
            </a:ln>
          </p:spPr>
          <p:txBody>
            <a:bodyPr wrap="none">
              <a:spAutoFit/>
            </a:bodyPr>
            <a:lstStyle/>
            <a:p>
              <a:r>
                <a:rPr lang="en-US" sz="1400">
                  <a:solidFill>
                    <a:prstClr val="black"/>
                  </a:solidFill>
                </a:rPr>
                <a:t>17:35</a:t>
              </a:r>
              <a:endParaRPr lang="ru-RU" sz="1400">
                <a:solidFill>
                  <a:prstClr val="black"/>
                </a:solidFill>
              </a:endParaRPr>
            </a:p>
          </p:txBody>
        </p:sp>
        <p:sp>
          <p:nvSpPr>
            <p:cNvPr id="105" name="TextBox 37"/>
            <p:cNvSpPr txBox="1"/>
            <p:nvPr/>
          </p:nvSpPr>
          <p:spPr>
            <a:xfrm>
              <a:off x="5445177" y="8581931"/>
              <a:ext cx="422279" cy="492443"/>
            </a:xfrm>
            <a:prstGeom prst="rect">
              <a:avLst/>
            </a:prstGeom>
            <a:noFill/>
          </p:spPr>
          <p:txBody>
            <a:bodyPr wrap="none">
              <a:spAutoFit/>
            </a:bodyPr>
            <a:lstStyle/>
            <a:p>
              <a:pPr>
                <a:defRPr/>
              </a:pPr>
              <a:r>
                <a:rPr lang="en-US" dirty="0">
                  <a:solidFill>
                    <a:prstClr val="black"/>
                  </a:solidFill>
                </a:rPr>
                <a:t>UTC</a:t>
              </a:r>
              <a:endParaRPr lang="ru-RU" dirty="0">
                <a:solidFill>
                  <a:prstClr val="black"/>
                </a:solidFill>
              </a:endParaRPr>
            </a:p>
          </p:txBody>
        </p:sp>
        <p:cxnSp>
          <p:nvCxnSpPr>
            <p:cNvPr id="106" name="Прямая соединительная линия 105"/>
            <p:cNvCxnSpPr>
              <a:stCxn id="80" idx="1"/>
              <a:endCxn id="80" idx="3"/>
            </p:cNvCxnSpPr>
            <p:nvPr/>
          </p:nvCxnSpPr>
          <p:spPr>
            <a:xfrm>
              <a:off x="1863775" y="8284671"/>
              <a:ext cx="302577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12" name="Заголовок 1"/>
          <p:cNvSpPr txBox="1">
            <a:spLocks/>
          </p:cNvSpPr>
          <p:nvPr/>
        </p:nvSpPr>
        <p:spPr>
          <a:xfrm>
            <a:off x="0" y="116644"/>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00"/>
                </a:solidFill>
              </a:rPr>
              <a:t>Real MAS318 (MH370 analog) flight 23.03.14</a:t>
            </a:r>
            <a:r>
              <a:rPr lang="ru-RU" sz="2400" dirty="0">
                <a:solidFill>
                  <a:srgbClr val="FFFF00"/>
                </a:solidFill>
              </a:rPr>
              <a:t>, 18:15 </a:t>
            </a:r>
            <a:r>
              <a:rPr lang="en-US" sz="2400" dirty="0">
                <a:solidFill>
                  <a:srgbClr val="FFFF00"/>
                </a:solidFill>
              </a:rPr>
              <a:t>UTC</a:t>
            </a:r>
            <a:r>
              <a:rPr lang="ru-RU" sz="2400" dirty="0">
                <a:solidFill>
                  <a:srgbClr val="FFFF00"/>
                </a:solidFill>
              </a:rPr>
              <a:t>, </a:t>
            </a:r>
            <a:r>
              <a:rPr lang="en-US" sz="2400" dirty="0">
                <a:solidFill>
                  <a:srgbClr val="FFFF00"/>
                </a:solidFill>
              </a:rPr>
              <a:t>tracking as it is</a:t>
            </a:r>
            <a:endParaRPr lang="ru-RU" sz="2400" dirty="0">
              <a:solidFill>
                <a:srgbClr val="FFFF00"/>
              </a:solidFill>
            </a:endParaRPr>
          </a:p>
        </p:txBody>
      </p:sp>
      <p:sp>
        <p:nvSpPr>
          <p:cNvPr id="62" name="TextBox 12"/>
          <p:cNvSpPr txBox="1">
            <a:spLocks noChangeArrowheads="1"/>
          </p:cNvSpPr>
          <p:nvPr/>
        </p:nvSpPr>
        <p:spPr bwMode="auto">
          <a:xfrm>
            <a:off x="6388486" y="5413294"/>
            <a:ext cx="1872394" cy="83099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pic>
        <p:nvPicPr>
          <p:cNvPr id="54" name="Рисунок 53"/>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246400" y="521689"/>
            <a:ext cx="4903200" cy="3909600"/>
          </a:xfrm>
          <a:prstGeom prst="rect">
            <a:avLst/>
          </a:prstGeom>
        </p:spPr>
      </p:pic>
      <p:sp>
        <p:nvSpPr>
          <p:cNvPr id="58" name="TextBox 57"/>
          <p:cNvSpPr txBox="1"/>
          <p:nvPr/>
        </p:nvSpPr>
        <p:spPr>
          <a:xfrm>
            <a:off x="3593835" y="4215065"/>
            <a:ext cx="887850" cy="238715"/>
          </a:xfrm>
          <a:prstGeom prst="rect">
            <a:avLst/>
          </a:prstGeom>
          <a:noFill/>
        </p:spPr>
        <p:txBody>
          <a:bodyPr wrap="none" rtlCol="0">
            <a:spAutoFit/>
          </a:bodyPr>
          <a:lstStyle/>
          <a:p>
            <a:r>
              <a:rPr lang="en-US" sz="1000" b="1" dirty="0"/>
              <a:t>Terengganu</a:t>
            </a:r>
            <a:endParaRPr lang="ru-RU" sz="1000" b="1" dirty="0"/>
          </a:p>
        </p:txBody>
      </p:sp>
      <p:sp>
        <p:nvSpPr>
          <p:cNvPr id="59" name="TextBox 58"/>
          <p:cNvSpPr txBox="1"/>
          <p:nvPr/>
        </p:nvSpPr>
        <p:spPr>
          <a:xfrm>
            <a:off x="2491336" y="3755655"/>
            <a:ext cx="548255" cy="238715"/>
          </a:xfrm>
          <a:prstGeom prst="rect">
            <a:avLst/>
          </a:prstGeom>
          <a:noFill/>
        </p:spPr>
        <p:txBody>
          <a:bodyPr wrap="none" rtlCol="0">
            <a:spAutoFit/>
          </a:bodyPr>
          <a:lstStyle/>
          <a:p>
            <a:r>
              <a:rPr lang="en-US" sz="1000" b="1" dirty="0" err="1"/>
              <a:t>Bharu</a:t>
            </a:r>
            <a:endParaRPr lang="ru-RU" sz="1000" b="1" dirty="0"/>
          </a:p>
        </p:txBody>
      </p:sp>
      <p:sp>
        <p:nvSpPr>
          <p:cNvPr id="60" name="TextBox 59"/>
          <p:cNvSpPr txBox="1"/>
          <p:nvPr/>
        </p:nvSpPr>
        <p:spPr>
          <a:xfrm>
            <a:off x="4840711" y="818401"/>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61" name="TextBox 60"/>
          <p:cNvSpPr txBox="1"/>
          <p:nvPr/>
        </p:nvSpPr>
        <p:spPr>
          <a:xfrm>
            <a:off x="4716016" y="3140968"/>
            <a:ext cx="768817" cy="238715"/>
          </a:xfrm>
          <a:prstGeom prst="rect">
            <a:avLst/>
          </a:prstGeom>
          <a:noFill/>
        </p:spPr>
        <p:txBody>
          <a:bodyPr wrap="none" rtlCol="0">
            <a:spAutoFit/>
          </a:bodyPr>
          <a:lstStyle/>
          <a:p>
            <a:r>
              <a:rPr lang="en-US" sz="1000" b="1" dirty="0"/>
              <a:t>TGW2907</a:t>
            </a:r>
            <a:endParaRPr lang="ru-RU" sz="1000" b="1" dirty="0"/>
          </a:p>
        </p:txBody>
      </p:sp>
      <p:sp>
        <p:nvSpPr>
          <p:cNvPr id="63" name="TextBox 62"/>
          <p:cNvSpPr txBox="1"/>
          <p:nvPr/>
        </p:nvSpPr>
        <p:spPr>
          <a:xfrm>
            <a:off x="5940152" y="597997"/>
            <a:ext cx="422219" cy="238715"/>
          </a:xfrm>
          <a:prstGeom prst="rect">
            <a:avLst/>
          </a:prstGeom>
          <a:noFill/>
        </p:spPr>
        <p:txBody>
          <a:bodyPr wrap="none" rtlCol="0">
            <a:spAutoFit/>
          </a:bodyPr>
          <a:lstStyle/>
          <a:p>
            <a:r>
              <a:rPr lang="en-US" sz="1000" b="1" dirty="0" err="1"/>
              <a:t>Tho</a:t>
            </a:r>
            <a:endParaRPr lang="ru-RU" sz="1000" b="1" dirty="0"/>
          </a:p>
        </p:txBody>
      </p:sp>
      <p:sp>
        <p:nvSpPr>
          <p:cNvPr id="64" name="TextBox 63"/>
          <p:cNvSpPr txBox="1"/>
          <p:nvPr/>
        </p:nvSpPr>
        <p:spPr>
          <a:xfrm>
            <a:off x="2555776" y="2132856"/>
            <a:ext cx="704039" cy="246221"/>
          </a:xfrm>
          <a:prstGeom prst="rect">
            <a:avLst/>
          </a:prstGeom>
          <a:noFill/>
        </p:spPr>
        <p:txBody>
          <a:bodyPr wrap="none" rtlCol="0">
            <a:spAutoFit/>
          </a:bodyPr>
          <a:lstStyle/>
          <a:p>
            <a:r>
              <a:rPr lang="en-US" sz="1000" b="1" dirty="0"/>
              <a:t>TGW2657</a:t>
            </a:r>
            <a:endParaRPr lang="ru-RU" sz="1000" b="1" dirty="0"/>
          </a:p>
        </p:txBody>
      </p:sp>
      <p:sp>
        <p:nvSpPr>
          <p:cNvPr id="114" name="Дуга 113"/>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15" name="Прямая соединительная линия 114"/>
          <p:cNvCxnSpPr/>
          <p:nvPr/>
        </p:nvCxnSpPr>
        <p:spPr>
          <a:xfrm>
            <a:off x="5732480" y="1146635"/>
            <a:ext cx="3304016" cy="2840405"/>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6" name="Прямая соединительная линия 115"/>
          <p:cNvCxnSpPr/>
          <p:nvPr/>
        </p:nvCxnSpPr>
        <p:spPr>
          <a:xfrm flipV="1">
            <a:off x="8138285" y="4077079"/>
            <a:ext cx="898211" cy="1178511"/>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921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Группа 107"/>
          <p:cNvGrpSpPr/>
          <p:nvPr/>
        </p:nvGrpSpPr>
        <p:grpSpPr>
          <a:xfrm>
            <a:off x="0" y="4581126"/>
            <a:ext cx="9144000" cy="2231912"/>
            <a:chOff x="-223789" y="5260484"/>
            <a:chExt cx="7481888" cy="3813890"/>
          </a:xfrm>
        </p:grpSpPr>
        <p:pic>
          <p:nvPicPr>
            <p:cNvPr id="70" name="Рисунок 3"/>
            <p:cNvPicPr>
              <a:picLocks noChangeAspect="1"/>
            </p:cNvPicPr>
            <p:nvPr/>
          </p:nvPicPr>
          <p:blipFill>
            <a:blip r:embed="rId2" cstate="print"/>
            <a:srcRect/>
            <a:stretch>
              <a:fillRect/>
            </a:stretch>
          </p:blipFill>
          <p:spPr bwMode="auto">
            <a:xfrm>
              <a:off x="-223789" y="5260484"/>
              <a:ext cx="7481888" cy="3721099"/>
            </a:xfrm>
            <a:prstGeom prst="rect">
              <a:avLst/>
            </a:prstGeom>
            <a:noFill/>
            <a:ln w="9525">
              <a:noFill/>
              <a:miter lim="800000"/>
              <a:headEnd/>
              <a:tailEnd/>
            </a:ln>
          </p:spPr>
        </p:pic>
        <p:cxnSp>
          <p:nvCxnSpPr>
            <p:cNvPr id="71" name="Прямая соединительная линия 70"/>
            <p:cNvCxnSpPr/>
            <p:nvPr/>
          </p:nvCxnSpPr>
          <p:spPr>
            <a:xfrm>
              <a:off x="4816524" y="6484446"/>
              <a:ext cx="19653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12"/>
            <p:cNvSpPr txBox="1">
              <a:spLocks noChangeArrowheads="1"/>
            </p:cNvSpPr>
            <p:nvPr/>
          </p:nvSpPr>
          <p:spPr bwMode="auto">
            <a:xfrm>
              <a:off x="352476" y="6693603"/>
              <a:ext cx="1549979" cy="142000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sp>
          <p:nvSpPr>
            <p:cNvPr id="73" name="Прямоугольник 72"/>
            <p:cNvSpPr/>
            <p:nvPr/>
          </p:nvSpPr>
          <p:spPr>
            <a:xfrm>
              <a:off x="1863775" y="6413008"/>
              <a:ext cx="3025775"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No</a:t>
              </a:r>
              <a:endParaRPr lang="ru-RU" dirty="0">
                <a:solidFill>
                  <a:prstClr val="white"/>
                </a:solidFill>
              </a:endParaRPr>
            </a:p>
          </p:txBody>
        </p:sp>
        <p:sp>
          <p:nvSpPr>
            <p:cNvPr id="74" name="Прямоугольник 73"/>
            <p:cNvSpPr/>
            <p:nvPr/>
          </p:nvSpPr>
          <p:spPr>
            <a:xfrm>
              <a:off x="-223789" y="6339985"/>
              <a:ext cx="4318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5" name="Прямоугольник 74"/>
            <p:cNvSpPr/>
            <p:nvPr/>
          </p:nvSpPr>
          <p:spPr>
            <a:xfrm>
              <a:off x="-152351" y="7348048"/>
              <a:ext cx="36036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76" name="Прямая соединительная линия 75"/>
            <p:cNvCxnSpPr/>
            <p:nvPr/>
          </p:nvCxnSpPr>
          <p:spPr>
            <a:xfrm>
              <a:off x="423913" y="6484446"/>
              <a:ext cx="14398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423911" y="8284671"/>
              <a:ext cx="633730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Прямоугольник 77"/>
            <p:cNvSpPr/>
            <p:nvPr/>
          </p:nvSpPr>
          <p:spPr>
            <a:xfrm>
              <a:off x="423913" y="8284673"/>
              <a:ext cx="14398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9" name="Прямоугольник 78"/>
            <p:cNvSpPr/>
            <p:nvPr/>
          </p:nvSpPr>
          <p:spPr>
            <a:xfrm>
              <a:off x="4889550" y="8284673"/>
              <a:ext cx="1871663"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0" name="Прямоугольник 79"/>
            <p:cNvSpPr/>
            <p:nvPr/>
          </p:nvSpPr>
          <p:spPr>
            <a:xfrm>
              <a:off x="1863775" y="8213233"/>
              <a:ext cx="3025775"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1" name="Прямая соединительная линия 80"/>
            <p:cNvCxnSpPr>
              <a:stCxn id="78" idx="1"/>
              <a:endCxn id="79" idx="3"/>
            </p:cNvCxnSpPr>
            <p:nvPr/>
          </p:nvCxnSpPr>
          <p:spPr>
            <a:xfrm>
              <a:off x="414388" y="8321183"/>
              <a:ext cx="634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244003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4313285"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4" name="Двойная стрелка влево/вправо 83"/>
            <p:cNvSpPr/>
            <p:nvPr/>
          </p:nvSpPr>
          <p:spPr>
            <a:xfrm>
              <a:off x="1863775" y="6844016"/>
              <a:ext cx="3025775" cy="28813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5" name="TextBox 54"/>
            <p:cNvSpPr txBox="1">
              <a:spLocks noChangeArrowheads="1"/>
            </p:cNvSpPr>
            <p:nvPr/>
          </p:nvSpPr>
          <p:spPr bwMode="auto">
            <a:xfrm>
              <a:off x="2335443" y="7205171"/>
              <a:ext cx="2084898" cy="492444"/>
            </a:xfrm>
            <a:prstGeom prst="rect">
              <a:avLst/>
            </a:prstGeom>
            <a:noFill/>
            <a:ln w="9525">
              <a:noFill/>
              <a:miter lim="800000"/>
              <a:headEnd/>
              <a:tailEnd/>
            </a:ln>
          </p:spPr>
          <p:txBody>
            <a:bodyPr wrap="none">
              <a:spAutoFit/>
            </a:bodyPr>
            <a:lstStyle/>
            <a:p>
              <a:r>
                <a:rPr lang="en-US" dirty="0">
                  <a:solidFill>
                    <a:prstClr val="black"/>
                  </a:solidFill>
                </a:rPr>
                <a:t>No surveillance, no tracking</a:t>
              </a:r>
              <a:endParaRPr lang="ru-RU" dirty="0">
                <a:solidFill>
                  <a:prstClr val="black"/>
                </a:solidFill>
              </a:endParaRPr>
            </a:p>
          </p:txBody>
        </p:sp>
        <p:sp>
          <p:nvSpPr>
            <p:cNvPr id="87" name="Прямоугольник 86"/>
            <p:cNvSpPr/>
            <p:nvPr/>
          </p:nvSpPr>
          <p:spPr>
            <a:xfrm>
              <a:off x="3521123" y="8500571"/>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Прямоугольник 87"/>
            <p:cNvSpPr/>
            <p:nvPr/>
          </p:nvSpPr>
          <p:spPr>
            <a:xfrm>
              <a:off x="209600" y="5476384"/>
              <a:ext cx="173037" cy="296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89" name="Прямая соединительная линия 88"/>
            <p:cNvCxnSpPr/>
            <p:nvPr/>
          </p:nvCxnSpPr>
          <p:spPr>
            <a:xfrm>
              <a:off x="6278611" y="8213235"/>
              <a:ext cx="0" cy="714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0" name="Прямоугольник 89"/>
            <p:cNvSpPr/>
            <p:nvPr/>
          </p:nvSpPr>
          <p:spPr>
            <a:xfrm>
              <a:off x="281037" y="6413008"/>
              <a:ext cx="7143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1" name="Прямоугольник 90"/>
            <p:cNvSpPr/>
            <p:nvPr/>
          </p:nvSpPr>
          <p:spPr>
            <a:xfrm>
              <a:off x="281037" y="7348046"/>
              <a:ext cx="71439"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2" name="Прямоугольник 91"/>
            <p:cNvSpPr/>
            <p:nvPr/>
          </p:nvSpPr>
          <p:spPr>
            <a:xfrm>
              <a:off x="281037" y="5476385"/>
              <a:ext cx="71439"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93" name="Прямая соединительная линия 92"/>
            <p:cNvCxnSpPr/>
            <p:nvPr/>
          </p:nvCxnSpPr>
          <p:spPr>
            <a:xfrm>
              <a:off x="1863773" y="6484446"/>
              <a:ext cx="0" cy="180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4889548" y="6484448"/>
              <a:ext cx="0" cy="1836736"/>
            </a:xfrm>
            <a:prstGeom prst="line">
              <a:avLst/>
            </a:prstGeom>
          </p:spPr>
          <p:style>
            <a:lnRef idx="1">
              <a:schemeClr val="accent1"/>
            </a:lnRef>
            <a:fillRef idx="0">
              <a:schemeClr val="accent1"/>
            </a:fillRef>
            <a:effectRef idx="0">
              <a:schemeClr val="accent1"/>
            </a:effectRef>
            <a:fontRef idx="minor">
              <a:schemeClr val="tx1"/>
            </a:fontRef>
          </p:style>
        </p:cxnSp>
        <p:sp>
          <p:nvSpPr>
            <p:cNvPr id="95" name="Rectangle 31"/>
            <p:cNvSpPr>
              <a:spLocks noChangeArrowheads="1"/>
            </p:cNvSpPr>
            <p:nvPr/>
          </p:nvSpPr>
          <p:spPr bwMode="auto">
            <a:xfrm>
              <a:off x="430261" y="7359158"/>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6" name="Rectangle 32"/>
            <p:cNvSpPr>
              <a:spLocks noChangeArrowheads="1"/>
            </p:cNvSpPr>
            <p:nvPr/>
          </p:nvSpPr>
          <p:spPr bwMode="auto">
            <a:xfrm>
              <a:off x="2322561"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7" name="Rectangle 33"/>
            <p:cNvSpPr>
              <a:spLocks noChangeArrowheads="1"/>
            </p:cNvSpPr>
            <p:nvPr/>
          </p:nvSpPr>
          <p:spPr bwMode="auto">
            <a:xfrm>
              <a:off x="4268836"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8" name="Rectangle 34"/>
            <p:cNvSpPr>
              <a:spLocks noChangeArrowheads="1"/>
            </p:cNvSpPr>
            <p:nvPr/>
          </p:nvSpPr>
          <p:spPr bwMode="auto">
            <a:xfrm>
              <a:off x="6224637" y="5555759"/>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99" name="Rectangle 35"/>
            <p:cNvSpPr>
              <a:spLocks noChangeArrowheads="1"/>
            </p:cNvSpPr>
            <p:nvPr/>
          </p:nvSpPr>
          <p:spPr bwMode="auto">
            <a:xfrm>
              <a:off x="6650085" y="7348046"/>
              <a:ext cx="117475" cy="88900"/>
            </a:xfrm>
            <a:prstGeom prst="rect">
              <a:avLst/>
            </a:prstGeom>
            <a:solidFill>
              <a:schemeClr val="bg1"/>
            </a:solidFill>
            <a:ln w="9525">
              <a:solidFill>
                <a:schemeClr val="bg1"/>
              </a:solidFill>
              <a:miter lim="800000"/>
              <a:headEnd/>
              <a:tailEnd/>
            </a:ln>
          </p:spPr>
          <p:txBody>
            <a:bodyPr wrap="none" anchor="ctr"/>
            <a:lstStyle/>
            <a:p>
              <a:endParaRPr lang="ru-RU">
                <a:solidFill>
                  <a:prstClr val="black"/>
                </a:solidFill>
              </a:endParaRPr>
            </a:p>
          </p:txBody>
        </p:sp>
        <p:sp>
          <p:nvSpPr>
            <p:cNvPr id="100" name="Rectangle 36"/>
            <p:cNvSpPr>
              <a:spLocks noChangeArrowheads="1"/>
            </p:cNvSpPr>
            <p:nvPr/>
          </p:nvSpPr>
          <p:spPr bwMode="auto">
            <a:xfrm>
              <a:off x="398513" y="8359283"/>
              <a:ext cx="6113463" cy="160338"/>
            </a:xfrm>
            <a:prstGeom prst="rect">
              <a:avLst/>
            </a:prstGeom>
            <a:solidFill>
              <a:schemeClr val="bg1"/>
            </a:solidFill>
            <a:ln w="9525">
              <a:solidFill>
                <a:schemeClr val="bg1"/>
              </a:solidFill>
              <a:miter lim="800000"/>
              <a:headEnd/>
              <a:tailEnd/>
            </a:ln>
            <a:effectLst/>
          </p:spPr>
          <p:txBody>
            <a:bodyPr wrap="none" anchor="ctr"/>
            <a:lstStyle/>
            <a:p>
              <a:endParaRPr lang="ru-RU">
                <a:solidFill>
                  <a:prstClr val="black"/>
                </a:solidFill>
              </a:endParaRPr>
            </a:p>
          </p:txBody>
        </p:sp>
        <p:sp>
          <p:nvSpPr>
            <p:cNvPr id="101" name="Text Box 33"/>
            <p:cNvSpPr txBox="1">
              <a:spLocks noChangeArrowheads="1"/>
            </p:cNvSpPr>
            <p:nvPr/>
          </p:nvSpPr>
          <p:spPr bwMode="auto">
            <a:xfrm>
              <a:off x="98475" y="8376747"/>
              <a:ext cx="448681" cy="410369"/>
            </a:xfrm>
            <a:prstGeom prst="rect">
              <a:avLst/>
            </a:prstGeom>
            <a:noFill/>
            <a:ln w="9525">
              <a:noFill/>
              <a:miter lim="800000"/>
              <a:headEnd/>
              <a:tailEnd/>
            </a:ln>
          </p:spPr>
          <p:txBody>
            <a:bodyPr wrap="none">
              <a:spAutoFit/>
            </a:bodyPr>
            <a:lstStyle/>
            <a:p>
              <a:r>
                <a:rPr lang="en-US" sz="1400">
                  <a:solidFill>
                    <a:prstClr val="black"/>
                  </a:solidFill>
                </a:rPr>
                <a:t>17:15</a:t>
              </a:r>
              <a:endParaRPr lang="ru-RU" sz="1400">
                <a:solidFill>
                  <a:prstClr val="black"/>
                </a:solidFill>
              </a:endParaRPr>
            </a:p>
          </p:txBody>
        </p:sp>
        <p:sp>
          <p:nvSpPr>
            <p:cNvPr id="102" name="Text Box 34"/>
            <p:cNvSpPr txBox="1">
              <a:spLocks noChangeArrowheads="1"/>
            </p:cNvSpPr>
            <p:nvPr/>
          </p:nvSpPr>
          <p:spPr bwMode="auto">
            <a:xfrm>
              <a:off x="4018013" y="8360872"/>
              <a:ext cx="448681" cy="410369"/>
            </a:xfrm>
            <a:prstGeom prst="rect">
              <a:avLst/>
            </a:prstGeom>
            <a:noFill/>
            <a:ln w="9525">
              <a:noFill/>
              <a:miter lim="800000"/>
              <a:headEnd/>
              <a:tailEnd/>
            </a:ln>
          </p:spPr>
          <p:txBody>
            <a:bodyPr wrap="none">
              <a:spAutoFit/>
            </a:bodyPr>
            <a:lstStyle/>
            <a:p>
              <a:r>
                <a:rPr lang="en-US" sz="1400">
                  <a:solidFill>
                    <a:prstClr val="black"/>
                  </a:solidFill>
                </a:rPr>
                <a:t>17:55</a:t>
              </a:r>
              <a:endParaRPr lang="ru-RU" sz="1400">
                <a:solidFill>
                  <a:prstClr val="black"/>
                </a:solidFill>
              </a:endParaRPr>
            </a:p>
          </p:txBody>
        </p:sp>
        <p:sp>
          <p:nvSpPr>
            <p:cNvPr id="103" name="Text Box 35"/>
            <p:cNvSpPr txBox="1">
              <a:spLocks noChangeArrowheads="1"/>
            </p:cNvSpPr>
            <p:nvPr/>
          </p:nvSpPr>
          <p:spPr bwMode="auto">
            <a:xfrm>
              <a:off x="5986513" y="8344998"/>
              <a:ext cx="448681" cy="410369"/>
            </a:xfrm>
            <a:prstGeom prst="rect">
              <a:avLst/>
            </a:prstGeom>
            <a:noFill/>
            <a:ln w="9525">
              <a:noFill/>
              <a:miter lim="800000"/>
              <a:headEnd/>
              <a:tailEnd/>
            </a:ln>
          </p:spPr>
          <p:txBody>
            <a:bodyPr wrap="none">
              <a:spAutoFit/>
            </a:bodyPr>
            <a:lstStyle/>
            <a:p>
              <a:r>
                <a:rPr lang="en-US" sz="1400">
                  <a:solidFill>
                    <a:prstClr val="black"/>
                  </a:solidFill>
                </a:rPr>
                <a:t>18:15</a:t>
              </a:r>
              <a:endParaRPr lang="ru-RU" sz="1400">
                <a:solidFill>
                  <a:prstClr val="black"/>
                </a:solidFill>
              </a:endParaRPr>
            </a:p>
          </p:txBody>
        </p:sp>
        <p:sp>
          <p:nvSpPr>
            <p:cNvPr id="104" name="Text Box 42"/>
            <p:cNvSpPr txBox="1">
              <a:spLocks noChangeArrowheads="1"/>
            </p:cNvSpPr>
            <p:nvPr/>
          </p:nvSpPr>
          <p:spPr bwMode="auto">
            <a:xfrm>
              <a:off x="2136826" y="8360872"/>
              <a:ext cx="448681" cy="410369"/>
            </a:xfrm>
            <a:prstGeom prst="rect">
              <a:avLst/>
            </a:prstGeom>
            <a:noFill/>
            <a:ln w="9525">
              <a:noFill/>
              <a:miter lim="800000"/>
              <a:headEnd/>
              <a:tailEnd/>
            </a:ln>
          </p:spPr>
          <p:txBody>
            <a:bodyPr wrap="none">
              <a:spAutoFit/>
            </a:bodyPr>
            <a:lstStyle/>
            <a:p>
              <a:r>
                <a:rPr lang="en-US" sz="1400">
                  <a:solidFill>
                    <a:prstClr val="black"/>
                  </a:solidFill>
                </a:rPr>
                <a:t>17:35</a:t>
              </a:r>
              <a:endParaRPr lang="ru-RU" sz="1400">
                <a:solidFill>
                  <a:prstClr val="black"/>
                </a:solidFill>
              </a:endParaRPr>
            </a:p>
          </p:txBody>
        </p:sp>
        <p:sp>
          <p:nvSpPr>
            <p:cNvPr id="105" name="TextBox 37"/>
            <p:cNvSpPr txBox="1"/>
            <p:nvPr/>
          </p:nvSpPr>
          <p:spPr>
            <a:xfrm>
              <a:off x="5445177" y="8581931"/>
              <a:ext cx="422279" cy="492443"/>
            </a:xfrm>
            <a:prstGeom prst="rect">
              <a:avLst/>
            </a:prstGeom>
            <a:noFill/>
          </p:spPr>
          <p:txBody>
            <a:bodyPr wrap="none">
              <a:spAutoFit/>
            </a:bodyPr>
            <a:lstStyle/>
            <a:p>
              <a:pPr>
                <a:defRPr/>
              </a:pPr>
              <a:r>
                <a:rPr lang="en-US" dirty="0">
                  <a:solidFill>
                    <a:prstClr val="black"/>
                  </a:solidFill>
                </a:rPr>
                <a:t>UTC</a:t>
              </a:r>
              <a:endParaRPr lang="ru-RU" dirty="0">
                <a:solidFill>
                  <a:prstClr val="black"/>
                </a:solidFill>
              </a:endParaRPr>
            </a:p>
          </p:txBody>
        </p:sp>
        <p:cxnSp>
          <p:nvCxnSpPr>
            <p:cNvPr id="106" name="Прямая соединительная линия 105"/>
            <p:cNvCxnSpPr>
              <a:stCxn id="80" idx="1"/>
              <a:endCxn id="80" idx="3"/>
            </p:cNvCxnSpPr>
            <p:nvPr/>
          </p:nvCxnSpPr>
          <p:spPr>
            <a:xfrm>
              <a:off x="1863775" y="8284671"/>
              <a:ext cx="302577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12" name="Заголовок 1"/>
          <p:cNvSpPr txBox="1">
            <a:spLocks/>
          </p:cNvSpPr>
          <p:nvPr/>
        </p:nvSpPr>
        <p:spPr>
          <a:xfrm>
            <a:off x="0" y="116644"/>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00"/>
                </a:solidFill>
              </a:rPr>
              <a:t>Real MAS318 (MH370 analog) flight 23.03.14</a:t>
            </a:r>
            <a:r>
              <a:rPr lang="ru-RU" sz="2400" dirty="0">
                <a:solidFill>
                  <a:srgbClr val="FFFF00"/>
                </a:solidFill>
              </a:rPr>
              <a:t>, 18:20 </a:t>
            </a:r>
            <a:r>
              <a:rPr lang="en-US" sz="2400" dirty="0">
                <a:solidFill>
                  <a:srgbClr val="FFFF00"/>
                </a:solidFill>
              </a:rPr>
              <a:t>UTC</a:t>
            </a:r>
            <a:r>
              <a:rPr lang="ru-RU" sz="2400" dirty="0">
                <a:solidFill>
                  <a:srgbClr val="FFFF00"/>
                </a:solidFill>
              </a:rPr>
              <a:t>, </a:t>
            </a:r>
            <a:r>
              <a:rPr lang="en-US" sz="2400" dirty="0">
                <a:solidFill>
                  <a:srgbClr val="FFFF00"/>
                </a:solidFill>
              </a:rPr>
              <a:t>tracking as it is</a:t>
            </a:r>
            <a:endParaRPr lang="ru-RU" sz="2400" dirty="0">
              <a:solidFill>
                <a:srgbClr val="FFFF00"/>
              </a:solidFill>
            </a:endParaRPr>
          </a:p>
        </p:txBody>
      </p:sp>
      <p:sp>
        <p:nvSpPr>
          <p:cNvPr id="62" name="TextBox 12"/>
          <p:cNvSpPr txBox="1">
            <a:spLocks noChangeArrowheads="1"/>
          </p:cNvSpPr>
          <p:nvPr/>
        </p:nvSpPr>
        <p:spPr bwMode="auto">
          <a:xfrm>
            <a:off x="6380106" y="5413294"/>
            <a:ext cx="1880774" cy="830997"/>
          </a:xfrm>
          <a:prstGeom prst="rect">
            <a:avLst/>
          </a:prstGeom>
          <a:noFill/>
          <a:ln w="9525">
            <a:noFill/>
            <a:miter lim="800000"/>
            <a:headEnd/>
            <a:tailEnd/>
          </a:ln>
        </p:spPr>
        <p:txBody>
          <a:bodyPr wrap="square">
            <a:spAutoFit/>
          </a:bodyPr>
          <a:lstStyle/>
          <a:p>
            <a:pPr algn="ctr"/>
            <a:r>
              <a:rPr lang="en-US" sz="1600" dirty="0">
                <a:solidFill>
                  <a:prstClr val="black"/>
                </a:solidFill>
              </a:rPr>
              <a:t>Surveillance</a:t>
            </a:r>
            <a:r>
              <a:rPr lang="ru-RU" sz="1600" dirty="0">
                <a:solidFill>
                  <a:prstClr val="black"/>
                </a:solidFill>
              </a:rPr>
              <a:t> </a:t>
            </a:r>
            <a:r>
              <a:rPr lang="en-US" sz="1600" dirty="0">
                <a:solidFill>
                  <a:prstClr val="black"/>
                </a:solidFill>
              </a:rPr>
              <a:t>under SSR &amp; ADS-B,  tracking</a:t>
            </a:r>
            <a:r>
              <a:rPr lang="ru-RU" sz="1600" dirty="0">
                <a:solidFill>
                  <a:prstClr val="black"/>
                </a:solidFill>
              </a:rPr>
              <a:t> </a:t>
            </a:r>
            <a:r>
              <a:rPr lang="en-US" sz="1600" dirty="0">
                <a:solidFill>
                  <a:prstClr val="black"/>
                </a:solidFill>
              </a:rPr>
              <a:t>in ATC</a:t>
            </a:r>
            <a:endParaRPr lang="en-US" dirty="0">
              <a:solidFill>
                <a:prstClr val="black"/>
              </a:solidFill>
            </a:endParaRPr>
          </a:p>
        </p:txBody>
      </p:sp>
      <p:pic>
        <p:nvPicPr>
          <p:cNvPr id="65" name="Рисунок 64"/>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246400" y="540000"/>
            <a:ext cx="4903200" cy="3909600"/>
          </a:xfrm>
          <a:prstGeom prst="rect">
            <a:avLst/>
          </a:prstGeom>
        </p:spPr>
      </p:pic>
      <p:sp>
        <p:nvSpPr>
          <p:cNvPr id="69" name="TextBox 68"/>
          <p:cNvSpPr txBox="1"/>
          <p:nvPr/>
        </p:nvSpPr>
        <p:spPr>
          <a:xfrm>
            <a:off x="3593835" y="4215065"/>
            <a:ext cx="887850" cy="238715"/>
          </a:xfrm>
          <a:prstGeom prst="rect">
            <a:avLst/>
          </a:prstGeom>
          <a:noFill/>
        </p:spPr>
        <p:txBody>
          <a:bodyPr wrap="none" rtlCol="0">
            <a:spAutoFit/>
          </a:bodyPr>
          <a:lstStyle/>
          <a:p>
            <a:r>
              <a:rPr lang="en-US" sz="1000" b="1" dirty="0"/>
              <a:t>Terengganu</a:t>
            </a:r>
            <a:endParaRPr lang="ru-RU" sz="1000" b="1" dirty="0"/>
          </a:p>
        </p:txBody>
      </p:sp>
      <p:sp>
        <p:nvSpPr>
          <p:cNvPr id="86" name="TextBox 85"/>
          <p:cNvSpPr txBox="1"/>
          <p:nvPr/>
        </p:nvSpPr>
        <p:spPr>
          <a:xfrm>
            <a:off x="2491336" y="3755655"/>
            <a:ext cx="548255" cy="238715"/>
          </a:xfrm>
          <a:prstGeom prst="rect">
            <a:avLst/>
          </a:prstGeom>
          <a:noFill/>
        </p:spPr>
        <p:txBody>
          <a:bodyPr wrap="none" rtlCol="0">
            <a:spAutoFit/>
          </a:bodyPr>
          <a:lstStyle/>
          <a:p>
            <a:r>
              <a:rPr lang="en-US" sz="1000" b="1" dirty="0" err="1"/>
              <a:t>Bharu</a:t>
            </a:r>
            <a:endParaRPr lang="ru-RU" sz="1000" b="1" dirty="0"/>
          </a:p>
        </p:txBody>
      </p:sp>
      <p:sp>
        <p:nvSpPr>
          <p:cNvPr id="107" name="TextBox 106"/>
          <p:cNvSpPr txBox="1"/>
          <p:nvPr/>
        </p:nvSpPr>
        <p:spPr>
          <a:xfrm>
            <a:off x="4956408" y="679553"/>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09" name="TextBox 108"/>
          <p:cNvSpPr txBox="1"/>
          <p:nvPr/>
        </p:nvSpPr>
        <p:spPr>
          <a:xfrm>
            <a:off x="4572000" y="3334301"/>
            <a:ext cx="768817" cy="238715"/>
          </a:xfrm>
          <a:prstGeom prst="rect">
            <a:avLst/>
          </a:prstGeom>
          <a:noFill/>
        </p:spPr>
        <p:txBody>
          <a:bodyPr wrap="none" rtlCol="0">
            <a:spAutoFit/>
          </a:bodyPr>
          <a:lstStyle/>
          <a:p>
            <a:r>
              <a:rPr lang="en-US" sz="1000" b="1" dirty="0"/>
              <a:t>TGW2907</a:t>
            </a:r>
            <a:endParaRPr lang="ru-RU" sz="1000" b="1" dirty="0"/>
          </a:p>
        </p:txBody>
      </p:sp>
      <p:sp>
        <p:nvSpPr>
          <p:cNvPr id="110" name="TextBox 109"/>
          <p:cNvSpPr txBox="1"/>
          <p:nvPr/>
        </p:nvSpPr>
        <p:spPr>
          <a:xfrm>
            <a:off x="5940152" y="597997"/>
            <a:ext cx="422219" cy="238715"/>
          </a:xfrm>
          <a:prstGeom prst="rect">
            <a:avLst/>
          </a:prstGeom>
          <a:noFill/>
        </p:spPr>
        <p:txBody>
          <a:bodyPr wrap="none" rtlCol="0">
            <a:spAutoFit/>
          </a:bodyPr>
          <a:lstStyle/>
          <a:p>
            <a:r>
              <a:rPr lang="en-US" sz="1000" b="1" dirty="0" err="1"/>
              <a:t>Tho</a:t>
            </a:r>
            <a:endParaRPr lang="ru-RU" sz="1000" b="1" dirty="0"/>
          </a:p>
        </p:txBody>
      </p:sp>
      <p:sp>
        <p:nvSpPr>
          <p:cNvPr id="111" name="TextBox 110"/>
          <p:cNvSpPr txBox="1"/>
          <p:nvPr/>
        </p:nvSpPr>
        <p:spPr>
          <a:xfrm>
            <a:off x="2715833" y="2318683"/>
            <a:ext cx="704039" cy="246221"/>
          </a:xfrm>
          <a:prstGeom prst="rect">
            <a:avLst/>
          </a:prstGeom>
          <a:noFill/>
        </p:spPr>
        <p:txBody>
          <a:bodyPr wrap="none" rtlCol="0">
            <a:spAutoFit/>
          </a:bodyPr>
          <a:lstStyle/>
          <a:p>
            <a:r>
              <a:rPr lang="en-US" sz="1000" b="1" dirty="0"/>
              <a:t>TGW2657</a:t>
            </a:r>
            <a:endParaRPr lang="ru-RU" sz="1000" b="1" dirty="0"/>
          </a:p>
        </p:txBody>
      </p:sp>
      <p:sp>
        <p:nvSpPr>
          <p:cNvPr id="113" name="Дуга 112"/>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14" name="Прямая соединительная линия 113"/>
          <p:cNvCxnSpPr>
            <a:stCxn id="107" idx="3"/>
          </p:cNvCxnSpPr>
          <p:nvPr/>
        </p:nvCxnSpPr>
        <p:spPr>
          <a:xfrm>
            <a:off x="5856013" y="848830"/>
            <a:ext cx="3180483" cy="3125067"/>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5" name="Прямая соединительная линия 114"/>
          <p:cNvCxnSpPr/>
          <p:nvPr/>
        </p:nvCxnSpPr>
        <p:spPr>
          <a:xfrm flipV="1">
            <a:off x="8472701" y="4077079"/>
            <a:ext cx="563795" cy="1262122"/>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970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Группа 29"/>
          <p:cNvGrpSpPr/>
          <p:nvPr/>
        </p:nvGrpSpPr>
        <p:grpSpPr>
          <a:xfrm>
            <a:off x="140022" y="4653137"/>
            <a:ext cx="8832981" cy="2135626"/>
            <a:chOff x="-54539" y="5440883"/>
            <a:chExt cx="7242739" cy="3299700"/>
          </a:xfrm>
        </p:grpSpPr>
        <p:sp>
          <p:nvSpPr>
            <p:cNvPr id="5" name="TextBox 22"/>
            <p:cNvSpPr txBox="1">
              <a:spLocks noChangeArrowheads="1"/>
            </p:cNvSpPr>
            <p:nvPr/>
          </p:nvSpPr>
          <p:spPr bwMode="auto">
            <a:xfrm>
              <a:off x="95930" y="6612457"/>
              <a:ext cx="1467758" cy="1283952"/>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7" name="TextBox 24"/>
            <p:cNvSpPr txBox="1">
              <a:spLocks noChangeArrowheads="1"/>
            </p:cNvSpPr>
            <p:nvPr/>
          </p:nvSpPr>
          <p:spPr bwMode="auto">
            <a:xfrm>
              <a:off x="2826780" y="6547907"/>
              <a:ext cx="929881" cy="1521720"/>
            </a:xfrm>
            <a:prstGeom prst="rect">
              <a:avLst/>
            </a:prstGeom>
            <a:noFill/>
            <a:ln w="9525">
              <a:noFill/>
              <a:miter lim="800000"/>
              <a:headEnd/>
              <a:tailEnd/>
            </a:ln>
          </p:spPr>
          <p:txBody>
            <a:bodyPr wrap="square">
              <a:spAutoFit/>
            </a:bodyPr>
            <a:lstStyle/>
            <a:p>
              <a:pPr algn="ctr"/>
              <a:r>
                <a:rPr lang="en-US" sz="1600" dirty="0">
                  <a:latin typeface="Calibri" pitchFamily="34" charset="0"/>
                </a:rPr>
                <a:t>  </a:t>
              </a:r>
              <a:r>
                <a:rPr lang="en-US" sz="1400" dirty="0">
                  <a:solidFill>
                    <a:schemeClr val="bg1"/>
                  </a:solidFill>
                  <a:latin typeface="Calibri" pitchFamily="34" charset="0"/>
                </a:rPr>
                <a:t>With ATC,</a:t>
              </a:r>
            </a:p>
            <a:p>
              <a:pPr algn="ctr"/>
              <a:r>
                <a:rPr lang="en-US" sz="1400" dirty="0">
                  <a:solidFill>
                    <a:schemeClr val="bg1"/>
                  </a:solidFill>
                  <a:latin typeface="Calibri" pitchFamily="34" charset="0"/>
                </a:rPr>
                <a:t>surveillance</a:t>
              </a:r>
            </a:p>
            <a:p>
              <a:pPr algn="ctr"/>
              <a:r>
                <a:rPr lang="en-US" sz="1400" dirty="0">
                  <a:solidFill>
                    <a:schemeClr val="bg1"/>
                  </a:solidFill>
                  <a:latin typeface="Calibri" pitchFamily="34" charset="0"/>
                </a:rPr>
                <a:t>&amp; tracking</a:t>
              </a:r>
            </a:p>
            <a:p>
              <a:pPr algn="ctr"/>
              <a:r>
                <a:rPr lang="en-US" sz="1400" dirty="0">
                  <a:solidFill>
                    <a:schemeClr val="bg1"/>
                  </a:solidFill>
                  <a:latin typeface="Calibri" pitchFamily="34" charset="0"/>
                </a:rPr>
                <a:t>in ATC</a:t>
              </a:r>
              <a:endParaRPr lang="ru-RU" sz="1400" dirty="0">
                <a:solidFill>
                  <a:schemeClr val="bg1"/>
                </a:solidFill>
                <a:latin typeface="Calibri" pitchFamily="34" charset="0"/>
              </a:endParaRPr>
            </a:p>
          </p:txBody>
        </p:sp>
        <p:sp>
          <p:nvSpPr>
            <p:cNvPr id="8" name="Text Box 33"/>
            <p:cNvSpPr txBox="1">
              <a:spLocks noChangeArrowheads="1"/>
            </p:cNvSpPr>
            <p:nvPr/>
          </p:nvSpPr>
          <p:spPr bwMode="auto">
            <a:xfrm>
              <a:off x="-54539"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17:15</a:t>
              </a:r>
              <a:endParaRPr lang="ru-RU" sz="1400" dirty="0">
                <a:solidFill>
                  <a:schemeClr val="bg1"/>
                </a:solidFill>
                <a:latin typeface="Calibri" pitchFamily="34" charset="0"/>
              </a:endParaRPr>
            </a:p>
          </p:txBody>
        </p:sp>
        <p:sp>
          <p:nvSpPr>
            <p:cNvPr id="9" name="Text Box 34"/>
            <p:cNvSpPr txBox="1">
              <a:spLocks noChangeArrowheads="1"/>
            </p:cNvSpPr>
            <p:nvPr/>
          </p:nvSpPr>
          <p:spPr bwMode="auto">
            <a:xfrm>
              <a:off x="4121150" y="8265045"/>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17:55</a:t>
              </a:r>
              <a:endParaRPr lang="ru-RU" sz="1400" dirty="0">
                <a:solidFill>
                  <a:schemeClr val="bg1"/>
                </a:solidFill>
                <a:latin typeface="Calibri" pitchFamily="34" charset="0"/>
              </a:endParaRPr>
            </a:p>
          </p:txBody>
        </p:sp>
        <p:sp>
          <p:nvSpPr>
            <p:cNvPr id="10" name="Text Box 35"/>
            <p:cNvSpPr txBox="1">
              <a:spLocks noChangeArrowheads="1"/>
            </p:cNvSpPr>
            <p:nvPr/>
          </p:nvSpPr>
          <p:spPr bwMode="auto">
            <a:xfrm>
              <a:off x="6354762" y="8238059"/>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18:15</a:t>
              </a:r>
              <a:endParaRPr lang="ru-RU" sz="1400" dirty="0">
                <a:solidFill>
                  <a:schemeClr val="bg1"/>
                </a:solidFill>
                <a:latin typeface="Calibri" pitchFamily="34" charset="0"/>
              </a:endParaRPr>
            </a:p>
          </p:txBody>
        </p:sp>
        <p:sp>
          <p:nvSpPr>
            <p:cNvPr id="11" name="Text Box 42"/>
            <p:cNvSpPr txBox="1">
              <a:spLocks noChangeArrowheads="1"/>
            </p:cNvSpPr>
            <p:nvPr/>
          </p:nvSpPr>
          <p:spPr bwMode="auto">
            <a:xfrm>
              <a:off x="1900237"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17:35</a:t>
              </a:r>
              <a:endParaRPr lang="ru-RU" sz="1400" dirty="0">
                <a:solidFill>
                  <a:schemeClr val="bg1"/>
                </a:solidFill>
                <a:latin typeface="Calibri" pitchFamily="34" charset="0"/>
              </a:endParaRPr>
            </a:p>
          </p:txBody>
        </p:sp>
        <p:sp>
          <p:nvSpPr>
            <p:cNvPr id="12" name="Двойная стрелка влево/вправо 11"/>
            <p:cNvSpPr/>
            <p:nvPr/>
          </p:nvSpPr>
          <p:spPr>
            <a:xfrm>
              <a:off x="1627187" y="6017145"/>
              <a:ext cx="3343275" cy="14446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3" name="Line 24"/>
            <p:cNvSpPr>
              <a:spLocks noChangeShapeType="1"/>
            </p:cNvSpPr>
            <p:nvPr/>
          </p:nvSpPr>
          <p:spPr bwMode="auto">
            <a:xfrm>
              <a:off x="4967287" y="6385445"/>
              <a:ext cx="0" cy="1863725"/>
            </a:xfrm>
            <a:prstGeom prst="line">
              <a:avLst/>
            </a:prstGeom>
            <a:noFill/>
            <a:ln w="19050">
              <a:solidFill>
                <a:schemeClr val="accent1"/>
              </a:solidFill>
              <a:round/>
              <a:headEnd/>
              <a:tailEnd/>
            </a:ln>
          </p:spPr>
          <p:txBody>
            <a:bodyPr/>
            <a:lstStyle/>
            <a:p>
              <a:endParaRPr lang="ru-RU"/>
            </a:p>
          </p:txBody>
        </p:sp>
        <p:sp>
          <p:nvSpPr>
            <p:cNvPr id="14" name="Rectangle 19"/>
            <p:cNvSpPr>
              <a:spLocks noChangeArrowheads="1"/>
            </p:cNvSpPr>
            <p:nvPr/>
          </p:nvSpPr>
          <p:spPr bwMode="auto">
            <a:xfrm>
              <a:off x="-6350" y="5440883"/>
              <a:ext cx="7192962" cy="2808287"/>
            </a:xfrm>
            <a:prstGeom prst="rect">
              <a:avLst/>
            </a:prstGeom>
            <a:noFill/>
            <a:ln w="9525">
              <a:solidFill>
                <a:schemeClr val="bg1"/>
              </a:solidFill>
              <a:miter lim="800000"/>
              <a:headEnd/>
              <a:tailEnd/>
            </a:ln>
          </p:spPr>
          <p:txBody>
            <a:bodyPr wrap="none" anchor="ctr"/>
            <a:lstStyle/>
            <a:p>
              <a:endParaRPr lang="ru-RU"/>
            </a:p>
          </p:txBody>
        </p:sp>
        <p:sp>
          <p:nvSpPr>
            <p:cNvPr id="15" name="Line 21"/>
            <p:cNvSpPr>
              <a:spLocks noChangeShapeType="1"/>
            </p:cNvSpPr>
            <p:nvPr/>
          </p:nvSpPr>
          <p:spPr bwMode="auto">
            <a:xfrm>
              <a:off x="1598695" y="6377508"/>
              <a:ext cx="0" cy="1843087"/>
            </a:xfrm>
            <a:prstGeom prst="line">
              <a:avLst/>
            </a:prstGeom>
            <a:noFill/>
            <a:ln w="19050">
              <a:solidFill>
                <a:schemeClr val="accent1"/>
              </a:solidFill>
              <a:round/>
              <a:headEnd/>
              <a:tailEnd/>
            </a:ln>
          </p:spPr>
          <p:txBody>
            <a:bodyPr/>
            <a:lstStyle/>
            <a:p>
              <a:endParaRPr lang="ru-RU"/>
            </a:p>
          </p:txBody>
        </p:sp>
        <p:sp>
          <p:nvSpPr>
            <p:cNvPr id="16" name="Line 22"/>
            <p:cNvSpPr>
              <a:spLocks noChangeShapeType="1"/>
            </p:cNvSpPr>
            <p:nvPr/>
          </p:nvSpPr>
          <p:spPr bwMode="auto">
            <a:xfrm>
              <a:off x="2765425" y="6377508"/>
              <a:ext cx="0" cy="1847850"/>
            </a:xfrm>
            <a:prstGeom prst="line">
              <a:avLst/>
            </a:prstGeom>
            <a:noFill/>
            <a:ln w="19050">
              <a:solidFill>
                <a:schemeClr val="accent1"/>
              </a:solidFill>
              <a:round/>
              <a:headEnd/>
              <a:tailEnd/>
            </a:ln>
          </p:spPr>
          <p:txBody>
            <a:bodyPr/>
            <a:lstStyle/>
            <a:p>
              <a:endParaRPr lang="ru-RU"/>
            </a:p>
          </p:txBody>
        </p:sp>
        <p:sp>
          <p:nvSpPr>
            <p:cNvPr id="17" name="Line 23"/>
            <p:cNvSpPr>
              <a:spLocks noChangeShapeType="1"/>
            </p:cNvSpPr>
            <p:nvPr/>
          </p:nvSpPr>
          <p:spPr bwMode="auto">
            <a:xfrm>
              <a:off x="3846512" y="6377508"/>
              <a:ext cx="0" cy="1843087"/>
            </a:xfrm>
            <a:prstGeom prst="line">
              <a:avLst/>
            </a:prstGeom>
            <a:noFill/>
            <a:ln w="19050">
              <a:solidFill>
                <a:schemeClr val="accent1"/>
              </a:solidFill>
              <a:round/>
              <a:headEnd/>
              <a:tailEnd/>
            </a:ln>
          </p:spPr>
          <p:txBody>
            <a:bodyPr/>
            <a:lstStyle/>
            <a:p>
              <a:endParaRPr lang="ru-RU"/>
            </a:p>
          </p:txBody>
        </p:sp>
        <p:sp>
          <p:nvSpPr>
            <p:cNvPr id="18" name="Line 25"/>
            <p:cNvSpPr>
              <a:spLocks noChangeShapeType="1"/>
            </p:cNvSpPr>
            <p:nvPr/>
          </p:nvSpPr>
          <p:spPr bwMode="auto">
            <a:xfrm>
              <a:off x="-6350" y="6377507"/>
              <a:ext cx="1605045" cy="0"/>
            </a:xfrm>
            <a:prstGeom prst="line">
              <a:avLst/>
            </a:prstGeom>
            <a:noFill/>
            <a:ln w="57150">
              <a:solidFill>
                <a:srgbClr val="FF0000"/>
              </a:solidFill>
              <a:round/>
              <a:headEnd/>
              <a:tailEnd/>
            </a:ln>
          </p:spPr>
          <p:txBody>
            <a:bodyPr/>
            <a:lstStyle/>
            <a:p>
              <a:endParaRPr lang="ru-RU"/>
            </a:p>
          </p:txBody>
        </p:sp>
        <p:sp>
          <p:nvSpPr>
            <p:cNvPr id="19" name="Line 26"/>
            <p:cNvSpPr>
              <a:spLocks noChangeShapeType="1"/>
            </p:cNvSpPr>
            <p:nvPr/>
          </p:nvSpPr>
          <p:spPr bwMode="auto">
            <a:xfrm>
              <a:off x="4968875" y="6377508"/>
              <a:ext cx="2219325" cy="0"/>
            </a:xfrm>
            <a:prstGeom prst="line">
              <a:avLst/>
            </a:prstGeom>
            <a:noFill/>
            <a:ln w="57150">
              <a:solidFill>
                <a:srgbClr val="FF0000"/>
              </a:solidFill>
              <a:round/>
              <a:headEnd/>
              <a:tailEnd/>
            </a:ln>
          </p:spPr>
          <p:txBody>
            <a:bodyPr/>
            <a:lstStyle/>
            <a:p>
              <a:endParaRPr lang="ru-RU"/>
            </a:p>
          </p:txBody>
        </p:sp>
        <p:sp>
          <p:nvSpPr>
            <p:cNvPr id="20" name="Line 27"/>
            <p:cNvSpPr>
              <a:spLocks noChangeShapeType="1"/>
            </p:cNvSpPr>
            <p:nvPr/>
          </p:nvSpPr>
          <p:spPr bwMode="auto">
            <a:xfrm flipV="1">
              <a:off x="1598696" y="7030693"/>
              <a:ext cx="1163555" cy="0"/>
            </a:xfrm>
            <a:prstGeom prst="line">
              <a:avLst/>
            </a:prstGeom>
            <a:noFill/>
            <a:ln w="57150">
              <a:solidFill>
                <a:schemeClr val="accent1"/>
              </a:solidFill>
              <a:round/>
              <a:headEnd/>
              <a:tailEnd/>
            </a:ln>
          </p:spPr>
          <p:txBody>
            <a:bodyPr/>
            <a:lstStyle/>
            <a:p>
              <a:endParaRPr lang="ru-RU"/>
            </a:p>
          </p:txBody>
        </p:sp>
        <p:sp>
          <p:nvSpPr>
            <p:cNvPr id="21" name="Line 28"/>
            <p:cNvSpPr>
              <a:spLocks noChangeShapeType="1"/>
            </p:cNvSpPr>
            <p:nvPr/>
          </p:nvSpPr>
          <p:spPr bwMode="auto">
            <a:xfrm>
              <a:off x="2759075" y="6377508"/>
              <a:ext cx="1092200" cy="3175"/>
            </a:xfrm>
            <a:prstGeom prst="line">
              <a:avLst/>
            </a:prstGeom>
            <a:noFill/>
            <a:ln w="57150">
              <a:solidFill>
                <a:srgbClr val="CC0000"/>
              </a:solidFill>
              <a:round/>
              <a:headEnd/>
              <a:tailEnd/>
            </a:ln>
          </p:spPr>
          <p:txBody>
            <a:bodyPr/>
            <a:lstStyle/>
            <a:p>
              <a:endParaRPr lang="ru-RU"/>
            </a:p>
          </p:txBody>
        </p:sp>
        <p:sp>
          <p:nvSpPr>
            <p:cNvPr id="22" name="Line 29"/>
            <p:cNvSpPr>
              <a:spLocks noChangeShapeType="1"/>
            </p:cNvSpPr>
            <p:nvPr/>
          </p:nvSpPr>
          <p:spPr bwMode="auto">
            <a:xfrm>
              <a:off x="3858351" y="7030693"/>
              <a:ext cx="1125537" cy="0"/>
            </a:xfrm>
            <a:prstGeom prst="line">
              <a:avLst/>
            </a:prstGeom>
            <a:noFill/>
            <a:ln w="57150">
              <a:solidFill>
                <a:schemeClr val="accent1"/>
              </a:solidFill>
              <a:round/>
              <a:headEnd/>
              <a:tailEnd/>
            </a:ln>
          </p:spPr>
          <p:txBody>
            <a:bodyPr/>
            <a:lstStyle/>
            <a:p>
              <a:endParaRPr lang="ru-RU"/>
            </a:p>
          </p:txBody>
        </p:sp>
        <p:sp>
          <p:nvSpPr>
            <p:cNvPr id="23" name="Line 43"/>
            <p:cNvSpPr>
              <a:spLocks noChangeShapeType="1"/>
            </p:cNvSpPr>
            <p:nvPr/>
          </p:nvSpPr>
          <p:spPr bwMode="auto">
            <a:xfrm>
              <a:off x="2187575" y="8134870"/>
              <a:ext cx="0" cy="73025"/>
            </a:xfrm>
            <a:prstGeom prst="line">
              <a:avLst/>
            </a:prstGeom>
            <a:noFill/>
            <a:ln w="19050">
              <a:solidFill>
                <a:schemeClr val="accent1"/>
              </a:solidFill>
              <a:round/>
              <a:headEnd/>
              <a:tailEnd/>
            </a:ln>
          </p:spPr>
          <p:txBody>
            <a:bodyPr/>
            <a:lstStyle/>
            <a:p>
              <a:endParaRPr lang="ru-RU"/>
            </a:p>
          </p:txBody>
        </p:sp>
        <p:sp>
          <p:nvSpPr>
            <p:cNvPr id="24" name="Line 44"/>
            <p:cNvSpPr>
              <a:spLocks noChangeShapeType="1"/>
            </p:cNvSpPr>
            <p:nvPr/>
          </p:nvSpPr>
          <p:spPr bwMode="auto">
            <a:xfrm>
              <a:off x="4413250" y="8134870"/>
              <a:ext cx="0" cy="73025"/>
            </a:xfrm>
            <a:prstGeom prst="line">
              <a:avLst/>
            </a:prstGeom>
            <a:noFill/>
            <a:ln w="19050">
              <a:solidFill>
                <a:schemeClr val="accent1"/>
              </a:solidFill>
              <a:round/>
              <a:headEnd/>
              <a:tailEnd/>
            </a:ln>
          </p:spPr>
          <p:txBody>
            <a:bodyPr/>
            <a:lstStyle/>
            <a:p>
              <a:endParaRPr lang="ru-RU"/>
            </a:p>
          </p:txBody>
        </p:sp>
        <p:sp>
          <p:nvSpPr>
            <p:cNvPr id="25" name="Line 45"/>
            <p:cNvSpPr>
              <a:spLocks noChangeShapeType="1"/>
            </p:cNvSpPr>
            <p:nvPr/>
          </p:nvSpPr>
          <p:spPr bwMode="auto">
            <a:xfrm>
              <a:off x="6634162" y="8134870"/>
              <a:ext cx="0" cy="73025"/>
            </a:xfrm>
            <a:prstGeom prst="line">
              <a:avLst/>
            </a:prstGeom>
            <a:noFill/>
            <a:ln w="19050">
              <a:solidFill>
                <a:schemeClr val="accent1"/>
              </a:solidFill>
              <a:round/>
              <a:headEnd/>
              <a:tailEnd/>
            </a:ln>
          </p:spPr>
          <p:txBody>
            <a:bodyPr/>
            <a:lstStyle/>
            <a:p>
              <a:endParaRPr lang="ru-RU"/>
            </a:p>
          </p:txBody>
        </p:sp>
        <p:sp>
          <p:nvSpPr>
            <p:cNvPr id="26" name="Line 20"/>
            <p:cNvSpPr>
              <a:spLocks noChangeShapeType="1"/>
            </p:cNvSpPr>
            <p:nvPr/>
          </p:nvSpPr>
          <p:spPr bwMode="auto">
            <a:xfrm>
              <a:off x="0" y="8244408"/>
              <a:ext cx="7175500" cy="0"/>
            </a:xfrm>
            <a:prstGeom prst="line">
              <a:avLst/>
            </a:prstGeom>
            <a:noFill/>
            <a:ln w="57150">
              <a:solidFill>
                <a:schemeClr val="accent1"/>
              </a:solidFill>
              <a:round/>
              <a:headEnd/>
              <a:tailEnd/>
            </a:ln>
          </p:spPr>
          <p:txBody>
            <a:bodyPr/>
            <a:lstStyle/>
            <a:p>
              <a:endParaRPr lang="ru-RU"/>
            </a:p>
          </p:txBody>
        </p:sp>
        <p:sp>
          <p:nvSpPr>
            <p:cNvPr id="27" name="TextBox 32"/>
            <p:cNvSpPr txBox="1">
              <a:spLocks noChangeArrowheads="1"/>
            </p:cNvSpPr>
            <p:nvPr/>
          </p:nvSpPr>
          <p:spPr bwMode="auto">
            <a:xfrm>
              <a:off x="1776412" y="6882333"/>
              <a:ext cx="151473" cy="430150"/>
            </a:xfrm>
            <a:prstGeom prst="rect">
              <a:avLst/>
            </a:prstGeom>
            <a:noFill/>
            <a:ln w="9525">
              <a:noFill/>
              <a:miter lim="800000"/>
              <a:headEnd/>
              <a:tailEnd/>
            </a:ln>
          </p:spPr>
          <p:txBody>
            <a:bodyPr wrap="none">
              <a:spAutoFit/>
            </a:bodyPr>
            <a:lstStyle/>
            <a:p>
              <a:endParaRPr lang="ru-RU"/>
            </a:p>
          </p:txBody>
        </p:sp>
        <p:sp>
          <p:nvSpPr>
            <p:cNvPr id="28" name="TextBox 27"/>
            <p:cNvSpPr txBox="1"/>
            <p:nvPr/>
          </p:nvSpPr>
          <p:spPr>
            <a:xfrm>
              <a:off x="1706472" y="7128394"/>
              <a:ext cx="962206" cy="1141291"/>
            </a:xfrm>
            <a:prstGeom prst="rect">
              <a:avLst/>
            </a:prstGeom>
            <a:noFill/>
          </p:spPr>
          <p:txBody>
            <a:bodyPr wrap="squar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sp>
          <p:nvSpPr>
            <p:cNvPr id="29" name="TextBox 28"/>
            <p:cNvSpPr txBox="1"/>
            <p:nvPr/>
          </p:nvSpPr>
          <p:spPr>
            <a:xfrm>
              <a:off x="3981692" y="7092088"/>
              <a:ext cx="851999" cy="1141291"/>
            </a:xfrm>
            <a:prstGeom prst="rect">
              <a:avLst/>
            </a:prstGeom>
            <a:noFill/>
          </p:spPr>
          <p:txBody>
            <a:bodyPr wrap="non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grpSp>
      <p:sp>
        <p:nvSpPr>
          <p:cNvPr id="45" name="Заголовок 1"/>
          <p:cNvSpPr txBox="1">
            <a:spLocks/>
          </p:cNvSpPr>
          <p:nvPr/>
        </p:nvSpPr>
        <p:spPr>
          <a:xfrm>
            <a:off x="0" y="140270"/>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00"/>
                </a:solidFill>
              </a:rPr>
              <a:t>Real MAS318 (MH370 analog) flight 23.03.14</a:t>
            </a:r>
            <a:r>
              <a:rPr lang="ru-RU" sz="2000" b="1" dirty="0">
                <a:solidFill>
                  <a:srgbClr val="FFFF00"/>
                </a:solidFill>
              </a:rPr>
              <a:t>,</a:t>
            </a:r>
            <a:r>
              <a:rPr lang="en-US" sz="2000" b="1" dirty="0">
                <a:solidFill>
                  <a:srgbClr val="FFFF00"/>
                </a:solidFill>
              </a:rPr>
              <a:t> </a:t>
            </a:r>
            <a:r>
              <a:rPr lang="ru-RU" sz="2000" b="1" dirty="0">
                <a:solidFill>
                  <a:srgbClr val="FFFF00"/>
                </a:solidFill>
              </a:rPr>
              <a:t>17:</a:t>
            </a:r>
            <a:r>
              <a:rPr lang="en-US" sz="2000" b="1" dirty="0">
                <a:solidFill>
                  <a:srgbClr val="FFFF00"/>
                </a:solidFill>
              </a:rPr>
              <a:t>15</a:t>
            </a:r>
            <a:r>
              <a:rPr lang="ru-RU" sz="2000" b="1" dirty="0">
                <a:solidFill>
                  <a:srgbClr val="FFFF00"/>
                </a:solidFill>
              </a:rPr>
              <a:t> </a:t>
            </a:r>
            <a:r>
              <a:rPr lang="en-US" sz="2000" b="1" dirty="0">
                <a:solidFill>
                  <a:srgbClr val="FFFF00"/>
                </a:solidFill>
              </a:rPr>
              <a:t>UTC</a:t>
            </a:r>
            <a:r>
              <a:rPr lang="ru-RU" sz="2000" b="1" dirty="0">
                <a:solidFill>
                  <a:srgbClr val="FFFF00"/>
                </a:solidFill>
              </a:rPr>
              <a:t>, </a:t>
            </a:r>
          </a:p>
          <a:p>
            <a:r>
              <a:rPr lang="en-US" sz="2000" b="1" dirty="0">
                <a:solidFill>
                  <a:srgbClr val="FFFF00"/>
                </a:solidFill>
              </a:rPr>
              <a:t>with hypothetic SOAN connected with ATC</a:t>
            </a:r>
            <a:endParaRPr lang="ru-RU" sz="2000" b="1" dirty="0">
              <a:solidFill>
                <a:srgbClr val="FFFF00"/>
              </a:solidFill>
            </a:endParaRPr>
          </a:p>
        </p:txBody>
      </p:sp>
      <p:sp>
        <p:nvSpPr>
          <p:cNvPr id="56" name="TextBox 37"/>
          <p:cNvSpPr txBox="1"/>
          <p:nvPr/>
        </p:nvSpPr>
        <p:spPr>
          <a:xfrm>
            <a:off x="7242354" y="6489539"/>
            <a:ext cx="659155" cy="369332"/>
          </a:xfrm>
          <a:prstGeom prst="rect">
            <a:avLst/>
          </a:prstGeom>
          <a:noFill/>
        </p:spPr>
        <p:txBody>
          <a:bodyPr wrap="none">
            <a:spAutoFit/>
          </a:bodyPr>
          <a:lstStyle/>
          <a:p>
            <a:pPr>
              <a:defRPr/>
            </a:pPr>
            <a:r>
              <a:rPr lang="en-US" dirty="0">
                <a:solidFill>
                  <a:schemeClr val="bg1"/>
                </a:solidFill>
              </a:rPr>
              <a:t>UTC</a:t>
            </a:r>
            <a:endParaRPr lang="ru-RU" dirty="0">
              <a:solidFill>
                <a:schemeClr val="bg1"/>
              </a:solidFill>
            </a:endParaRPr>
          </a:p>
        </p:txBody>
      </p:sp>
      <p:pic>
        <p:nvPicPr>
          <p:cNvPr id="57" name="Рисунок 56"/>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246400" y="620688"/>
            <a:ext cx="4903200" cy="3909600"/>
          </a:xfrm>
          <a:prstGeom prst="rect">
            <a:avLst/>
          </a:prstGeom>
        </p:spPr>
      </p:pic>
      <p:sp>
        <p:nvSpPr>
          <p:cNvPr id="59" name="TextBox 22"/>
          <p:cNvSpPr txBox="1">
            <a:spLocks noChangeArrowheads="1"/>
          </p:cNvSpPr>
          <p:nvPr/>
        </p:nvSpPr>
        <p:spPr bwMode="auto">
          <a:xfrm>
            <a:off x="6829512" y="5411400"/>
            <a:ext cx="1725301" cy="830997"/>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t>
            </a:r>
            <a:r>
              <a:rPr lang="en-US" sz="1600">
                <a:solidFill>
                  <a:schemeClr val="bg1"/>
                </a:solidFill>
                <a:latin typeface="Calibri" pitchFamily="34" charset="0"/>
              </a:rPr>
              <a:t>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61" name="TextBox 60"/>
          <p:cNvSpPr txBox="1"/>
          <p:nvPr/>
        </p:nvSpPr>
        <p:spPr>
          <a:xfrm>
            <a:off x="3684150" y="4293096"/>
            <a:ext cx="887850" cy="238715"/>
          </a:xfrm>
          <a:prstGeom prst="rect">
            <a:avLst/>
          </a:prstGeom>
          <a:noFill/>
        </p:spPr>
        <p:txBody>
          <a:bodyPr wrap="none" rtlCol="0">
            <a:spAutoFit/>
          </a:bodyPr>
          <a:lstStyle/>
          <a:p>
            <a:r>
              <a:rPr lang="en-US" sz="1000" b="1" dirty="0"/>
              <a:t>Terengganu</a:t>
            </a:r>
            <a:endParaRPr lang="ru-RU" sz="1000" b="1" dirty="0"/>
          </a:p>
        </p:txBody>
      </p:sp>
      <p:sp>
        <p:nvSpPr>
          <p:cNvPr id="63" name="TextBox 62"/>
          <p:cNvSpPr txBox="1"/>
          <p:nvPr/>
        </p:nvSpPr>
        <p:spPr>
          <a:xfrm>
            <a:off x="2367561" y="3838357"/>
            <a:ext cx="548255" cy="238715"/>
          </a:xfrm>
          <a:prstGeom prst="rect">
            <a:avLst/>
          </a:prstGeom>
          <a:noFill/>
        </p:spPr>
        <p:txBody>
          <a:bodyPr wrap="none" rtlCol="0">
            <a:spAutoFit/>
          </a:bodyPr>
          <a:lstStyle/>
          <a:p>
            <a:r>
              <a:rPr lang="en-US" sz="1000" b="1" dirty="0" err="1"/>
              <a:t>Bharu</a:t>
            </a:r>
            <a:endParaRPr lang="ru-RU" sz="1000" b="1" dirty="0"/>
          </a:p>
        </p:txBody>
      </p:sp>
      <p:sp>
        <p:nvSpPr>
          <p:cNvPr id="65" name="TextBox 64"/>
          <p:cNvSpPr txBox="1"/>
          <p:nvPr/>
        </p:nvSpPr>
        <p:spPr>
          <a:xfrm>
            <a:off x="3475128" y="3645024"/>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66" name="TextBox 65"/>
          <p:cNvSpPr txBox="1"/>
          <p:nvPr/>
        </p:nvSpPr>
        <p:spPr>
          <a:xfrm>
            <a:off x="5539477" y="2700456"/>
            <a:ext cx="625276" cy="238715"/>
          </a:xfrm>
          <a:prstGeom prst="rect">
            <a:avLst/>
          </a:prstGeom>
          <a:noFill/>
        </p:spPr>
        <p:txBody>
          <a:bodyPr wrap="none" rtlCol="0">
            <a:spAutoFit/>
          </a:bodyPr>
          <a:lstStyle/>
          <a:p>
            <a:r>
              <a:rPr lang="en-US" sz="1000" b="1" dirty="0"/>
              <a:t>CES539</a:t>
            </a:r>
            <a:endParaRPr lang="ru-RU" sz="1000" b="1" dirty="0"/>
          </a:p>
        </p:txBody>
      </p:sp>
      <p:sp>
        <p:nvSpPr>
          <p:cNvPr id="68" name="TextBox 67"/>
          <p:cNvSpPr txBox="1"/>
          <p:nvPr/>
        </p:nvSpPr>
        <p:spPr>
          <a:xfrm>
            <a:off x="4299481" y="2428150"/>
            <a:ext cx="761815" cy="238715"/>
          </a:xfrm>
          <a:prstGeom prst="rect">
            <a:avLst/>
          </a:prstGeom>
          <a:noFill/>
        </p:spPr>
        <p:txBody>
          <a:bodyPr wrap="none" rtlCol="0">
            <a:spAutoFit/>
          </a:bodyPr>
          <a:lstStyle/>
          <a:p>
            <a:r>
              <a:rPr lang="en-US" sz="1000" b="1" dirty="0"/>
              <a:t>MAS6116</a:t>
            </a:r>
            <a:endParaRPr lang="ru-RU" sz="1000" b="1" dirty="0"/>
          </a:p>
        </p:txBody>
      </p:sp>
      <p:sp>
        <p:nvSpPr>
          <p:cNvPr id="69" name="TextBox 68"/>
          <p:cNvSpPr txBox="1"/>
          <p:nvPr/>
        </p:nvSpPr>
        <p:spPr>
          <a:xfrm>
            <a:off x="6473537" y="1090282"/>
            <a:ext cx="768817" cy="238715"/>
          </a:xfrm>
          <a:prstGeom prst="rect">
            <a:avLst/>
          </a:prstGeom>
          <a:noFill/>
        </p:spPr>
        <p:txBody>
          <a:bodyPr wrap="none" rtlCol="0">
            <a:spAutoFit/>
          </a:bodyPr>
          <a:lstStyle/>
          <a:p>
            <a:r>
              <a:rPr lang="en-US" sz="1000" b="1" dirty="0"/>
              <a:t>TGW2907</a:t>
            </a:r>
            <a:endParaRPr lang="ru-RU" sz="1000" b="1" dirty="0"/>
          </a:p>
        </p:txBody>
      </p:sp>
      <p:sp>
        <p:nvSpPr>
          <p:cNvPr id="70" name="TextBox 69"/>
          <p:cNvSpPr txBox="1"/>
          <p:nvPr/>
        </p:nvSpPr>
        <p:spPr>
          <a:xfrm>
            <a:off x="5871265" y="707712"/>
            <a:ext cx="422219" cy="238715"/>
          </a:xfrm>
          <a:prstGeom prst="rect">
            <a:avLst/>
          </a:prstGeom>
          <a:noFill/>
        </p:spPr>
        <p:txBody>
          <a:bodyPr wrap="none" rtlCol="0">
            <a:spAutoFit/>
          </a:bodyPr>
          <a:lstStyle/>
          <a:p>
            <a:r>
              <a:rPr lang="en-US" sz="1000" b="1" dirty="0" err="1"/>
              <a:t>Tho</a:t>
            </a:r>
            <a:endParaRPr lang="ru-RU" sz="1000" b="1" dirty="0"/>
          </a:p>
        </p:txBody>
      </p:sp>
      <p:cxnSp>
        <p:nvCxnSpPr>
          <p:cNvPr id="3" name="Прямая соединительная линия 2"/>
          <p:cNvCxnSpPr/>
          <p:nvPr/>
        </p:nvCxnSpPr>
        <p:spPr>
          <a:xfrm>
            <a:off x="2823116" y="3893192"/>
            <a:ext cx="1044000" cy="10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a:off x="2834704" y="3938210"/>
            <a:ext cx="756000" cy="54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a:endCxn id="61" idx="1"/>
          </p:cNvCxnSpPr>
          <p:nvPr/>
        </p:nvCxnSpPr>
        <p:spPr>
          <a:xfrm flipH="1">
            <a:off x="3684150" y="4077072"/>
            <a:ext cx="216000" cy="39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a:off x="6109512" y="719720"/>
            <a:ext cx="720000" cy="3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Дуга 40"/>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43" name="Прямая соединительная линия 42"/>
          <p:cNvCxnSpPr/>
          <p:nvPr/>
        </p:nvCxnSpPr>
        <p:spPr>
          <a:xfrm>
            <a:off x="3915552" y="3973258"/>
            <a:ext cx="5120944" cy="234952"/>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flipV="1">
            <a:off x="323528" y="4208210"/>
            <a:ext cx="8712968" cy="1051126"/>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83" name="TextBox 21"/>
          <p:cNvSpPr txBox="1">
            <a:spLocks noChangeArrowheads="1"/>
          </p:cNvSpPr>
          <p:nvPr/>
        </p:nvSpPr>
        <p:spPr bwMode="auto">
          <a:xfrm>
            <a:off x="2684689" y="4653136"/>
            <a:ext cx="3678509" cy="646331"/>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Storing data within SOAN  </a:t>
            </a:r>
          </a:p>
          <a:p>
            <a:endParaRPr lang="ru-RU" dirty="0">
              <a:latin typeface="Calibri" pitchFamily="34" charset="0"/>
            </a:endParaRPr>
          </a:p>
        </p:txBody>
      </p:sp>
    </p:spTree>
    <p:extLst>
      <p:ext uri="{BB962C8B-B14F-4D97-AF65-F5344CB8AC3E}">
        <p14:creationId xmlns:p14="http://schemas.microsoft.com/office/powerpoint/2010/main" val="147685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0" y="140400"/>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00"/>
                </a:solidFill>
              </a:rPr>
              <a:t>Real MAS318 (MH370 analog) flight 23.03.14</a:t>
            </a:r>
            <a:r>
              <a:rPr lang="ru-RU" sz="2000" b="1" dirty="0">
                <a:solidFill>
                  <a:srgbClr val="FFFF00"/>
                </a:solidFill>
              </a:rPr>
              <a:t>,</a:t>
            </a:r>
            <a:r>
              <a:rPr lang="en-US" sz="2000" b="1" dirty="0">
                <a:solidFill>
                  <a:srgbClr val="FFFF00"/>
                </a:solidFill>
              </a:rPr>
              <a:t> </a:t>
            </a:r>
            <a:r>
              <a:rPr lang="ru-RU" sz="2000" b="1" dirty="0">
                <a:solidFill>
                  <a:srgbClr val="FFFF00"/>
                </a:solidFill>
              </a:rPr>
              <a:t>17:</a:t>
            </a:r>
            <a:r>
              <a:rPr lang="en-US" sz="2000" b="1" dirty="0">
                <a:solidFill>
                  <a:srgbClr val="FFFF00"/>
                </a:solidFill>
              </a:rPr>
              <a:t>20</a:t>
            </a:r>
            <a:r>
              <a:rPr lang="ru-RU" sz="2000" b="1" dirty="0">
                <a:solidFill>
                  <a:srgbClr val="FFFF00"/>
                </a:solidFill>
              </a:rPr>
              <a:t> </a:t>
            </a:r>
            <a:r>
              <a:rPr lang="en-US" sz="2000" b="1" dirty="0">
                <a:solidFill>
                  <a:srgbClr val="FFFF00"/>
                </a:solidFill>
              </a:rPr>
              <a:t>UTC</a:t>
            </a:r>
            <a:r>
              <a:rPr lang="ru-RU" sz="2000" b="1" dirty="0">
                <a:solidFill>
                  <a:srgbClr val="FFFF00"/>
                </a:solidFill>
              </a:rPr>
              <a:t>, </a:t>
            </a:r>
          </a:p>
          <a:p>
            <a:r>
              <a:rPr lang="en-US" sz="2000" b="1" dirty="0">
                <a:solidFill>
                  <a:srgbClr val="FFFF00"/>
                </a:solidFill>
              </a:rPr>
              <a:t>with hypothetic SOAN connected with ATC</a:t>
            </a:r>
            <a:endParaRPr lang="ru-RU" sz="2000" b="1" dirty="0">
              <a:solidFill>
                <a:srgbClr val="FFFF00"/>
              </a:solidFill>
            </a:endParaRPr>
          </a:p>
        </p:txBody>
      </p:sp>
      <p:grpSp>
        <p:nvGrpSpPr>
          <p:cNvPr id="88" name="Группа 87"/>
          <p:cNvGrpSpPr/>
          <p:nvPr/>
        </p:nvGrpSpPr>
        <p:grpSpPr>
          <a:xfrm>
            <a:off x="140022" y="4653137"/>
            <a:ext cx="8832981" cy="2135626"/>
            <a:chOff x="-54539" y="5440883"/>
            <a:chExt cx="7242739" cy="3299700"/>
          </a:xfrm>
        </p:grpSpPr>
        <p:sp>
          <p:nvSpPr>
            <p:cNvPr id="90" name="TextBox 22"/>
            <p:cNvSpPr txBox="1">
              <a:spLocks noChangeArrowheads="1"/>
            </p:cNvSpPr>
            <p:nvPr/>
          </p:nvSpPr>
          <p:spPr bwMode="auto">
            <a:xfrm>
              <a:off x="1" y="6612457"/>
              <a:ext cx="1467897" cy="1283952"/>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91" name="TextBox 24"/>
            <p:cNvSpPr txBox="1">
              <a:spLocks noChangeArrowheads="1"/>
            </p:cNvSpPr>
            <p:nvPr/>
          </p:nvSpPr>
          <p:spPr bwMode="auto">
            <a:xfrm>
              <a:off x="2826780" y="6547907"/>
              <a:ext cx="929881" cy="1521720"/>
            </a:xfrm>
            <a:prstGeom prst="rect">
              <a:avLst/>
            </a:prstGeom>
            <a:noFill/>
            <a:ln w="9525">
              <a:noFill/>
              <a:miter lim="800000"/>
              <a:headEnd/>
              <a:tailEnd/>
            </a:ln>
          </p:spPr>
          <p:txBody>
            <a:bodyPr wrap="square">
              <a:spAutoFit/>
            </a:bodyPr>
            <a:lstStyle/>
            <a:p>
              <a:pPr algn="ctr"/>
              <a:r>
                <a:rPr lang="en-US" sz="1600" dirty="0">
                  <a:latin typeface="Calibri" pitchFamily="34" charset="0"/>
                </a:rPr>
                <a:t>  </a:t>
              </a:r>
              <a:r>
                <a:rPr lang="en-US" sz="1400" dirty="0">
                  <a:solidFill>
                    <a:schemeClr val="bg1"/>
                  </a:solidFill>
                  <a:latin typeface="Calibri" pitchFamily="34" charset="0"/>
                </a:rPr>
                <a:t>With ATC</a:t>
              </a:r>
            </a:p>
            <a:p>
              <a:pPr algn="ctr"/>
              <a:r>
                <a:rPr lang="en-US" sz="1400" dirty="0">
                  <a:solidFill>
                    <a:schemeClr val="bg1"/>
                  </a:solidFill>
                  <a:latin typeface="Calibri" pitchFamily="34" charset="0"/>
                </a:rPr>
                <a:t>surveillance</a:t>
              </a:r>
            </a:p>
            <a:p>
              <a:pPr algn="ctr"/>
              <a:r>
                <a:rPr lang="en-US" sz="1400" dirty="0">
                  <a:solidFill>
                    <a:schemeClr val="bg1"/>
                  </a:solidFill>
                  <a:latin typeface="Calibri" pitchFamily="34" charset="0"/>
                </a:rPr>
                <a:t>&amp; tracking</a:t>
              </a:r>
            </a:p>
            <a:p>
              <a:pPr algn="ctr"/>
              <a:r>
                <a:rPr lang="en-US" sz="1400" dirty="0">
                  <a:solidFill>
                    <a:schemeClr val="bg1"/>
                  </a:solidFill>
                  <a:latin typeface="Calibri" pitchFamily="34" charset="0"/>
                </a:rPr>
                <a:t>in ATC</a:t>
              </a:r>
              <a:endParaRPr lang="ru-RU" sz="1400" dirty="0">
                <a:solidFill>
                  <a:schemeClr val="bg1"/>
                </a:solidFill>
                <a:latin typeface="Calibri" pitchFamily="34" charset="0"/>
              </a:endParaRPr>
            </a:p>
          </p:txBody>
        </p:sp>
        <p:sp>
          <p:nvSpPr>
            <p:cNvPr id="92" name="Text Box 33"/>
            <p:cNvSpPr txBox="1">
              <a:spLocks noChangeArrowheads="1"/>
            </p:cNvSpPr>
            <p:nvPr/>
          </p:nvSpPr>
          <p:spPr bwMode="auto">
            <a:xfrm>
              <a:off x="-54539"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17:15</a:t>
              </a:r>
              <a:endParaRPr lang="ru-RU" sz="1400" dirty="0">
                <a:solidFill>
                  <a:schemeClr val="bg1"/>
                </a:solidFill>
                <a:latin typeface="Calibri" pitchFamily="34" charset="0"/>
              </a:endParaRPr>
            </a:p>
          </p:txBody>
        </p:sp>
        <p:sp>
          <p:nvSpPr>
            <p:cNvPr id="93" name="Text Box 34"/>
            <p:cNvSpPr txBox="1">
              <a:spLocks noChangeArrowheads="1"/>
            </p:cNvSpPr>
            <p:nvPr/>
          </p:nvSpPr>
          <p:spPr bwMode="auto">
            <a:xfrm>
              <a:off x="4121150" y="8265045"/>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17:55</a:t>
              </a:r>
              <a:endParaRPr lang="ru-RU" sz="1400" dirty="0">
                <a:solidFill>
                  <a:schemeClr val="bg1"/>
                </a:solidFill>
                <a:latin typeface="Calibri" pitchFamily="34" charset="0"/>
              </a:endParaRPr>
            </a:p>
          </p:txBody>
        </p:sp>
        <p:sp>
          <p:nvSpPr>
            <p:cNvPr id="94" name="Text Box 35"/>
            <p:cNvSpPr txBox="1">
              <a:spLocks noChangeArrowheads="1"/>
            </p:cNvSpPr>
            <p:nvPr/>
          </p:nvSpPr>
          <p:spPr bwMode="auto">
            <a:xfrm>
              <a:off x="6354762" y="8238059"/>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18:15</a:t>
              </a:r>
              <a:endParaRPr lang="ru-RU" sz="1400" dirty="0">
                <a:solidFill>
                  <a:schemeClr val="bg1"/>
                </a:solidFill>
                <a:latin typeface="Calibri" pitchFamily="34" charset="0"/>
              </a:endParaRPr>
            </a:p>
          </p:txBody>
        </p:sp>
        <p:sp>
          <p:nvSpPr>
            <p:cNvPr id="95" name="Text Box 42"/>
            <p:cNvSpPr txBox="1">
              <a:spLocks noChangeArrowheads="1"/>
            </p:cNvSpPr>
            <p:nvPr/>
          </p:nvSpPr>
          <p:spPr bwMode="auto">
            <a:xfrm>
              <a:off x="1900237"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17:35</a:t>
              </a:r>
              <a:endParaRPr lang="ru-RU" sz="1400" dirty="0">
                <a:solidFill>
                  <a:schemeClr val="bg1"/>
                </a:solidFill>
                <a:latin typeface="Calibri" pitchFamily="34" charset="0"/>
              </a:endParaRPr>
            </a:p>
          </p:txBody>
        </p:sp>
        <p:sp>
          <p:nvSpPr>
            <p:cNvPr id="96" name="Двойная стрелка влево/вправо 95"/>
            <p:cNvSpPr/>
            <p:nvPr/>
          </p:nvSpPr>
          <p:spPr>
            <a:xfrm>
              <a:off x="1627187" y="6017145"/>
              <a:ext cx="3343275" cy="14446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7" name="Line 24"/>
            <p:cNvSpPr>
              <a:spLocks noChangeShapeType="1"/>
            </p:cNvSpPr>
            <p:nvPr/>
          </p:nvSpPr>
          <p:spPr bwMode="auto">
            <a:xfrm>
              <a:off x="4967287" y="6385445"/>
              <a:ext cx="0" cy="1863725"/>
            </a:xfrm>
            <a:prstGeom prst="line">
              <a:avLst/>
            </a:prstGeom>
            <a:noFill/>
            <a:ln w="19050">
              <a:solidFill>
                <a:schemeClr val="accent1"/>
              </a:solidFill>
              <a:round/>
              <a:headEnd/>
              <a:tailEnd/>
            </a:ln>
          </p:spPr>
          <p:txBody>
            <a:bodyPr/>
            <a:lstStyle/>
            <a:p>
              <a:endParaRPr lang="ru-RU"/>
            </a:p>
          </p:txBody>
        </p:sp>
        <p:sp>
          <p:nvSpPr>
            <p:cNvPr id="98" name="Rectangle 19"/>
            <p:cNvSpPr>
              <a:spLocks noChangeArrowheads="1"/>
            </p:cNvSpPr>
            <p:nvPr/>
          </p:nvSpPr>
          <p:spPr bwMode="auto">
            <a:xfrm>
              <a:off x="-6350" y="5440883"/>
              <a:ext cx="7192962" cy="2808287"/>
            </a:xfrm>
            <a:prstGeom prst="rect">
              <a:avLst/>
            </a:prstGeom>
            <a:noFill/>
            <a:ln w="9525">
              <a:solidFill>
                <a:schemeClr val="bg1"/>
              </a:solidFill>
              <a:miter lim="800000"/>
              <a:headEnd/>
              <a:tailEnd/>
            </a:ln>
          </p:spPr>
          <p:txBody>
            <a:bodyPr wrap="none" anchor="ctr"/>
            <a:lstStyle/>
            <a:p>
              <a:endParaRPr lang="ru-RU"/>
            </a:p>
          </p:txBody>
        </p:sp>
        <p:sp>
          <p:nvSpPr>
            <p:cNvPr id="99" name="Line 21"/>
            <p:cNvSpPr>
              <a:spLocks noChangeShapeType="1"/>
            </p:cNvSpPr>
            <p:nvPr/>
          </p:nvSpPr>
          <p:spPr bwMode="auto">
            <a:xfrm>
              <a:off x="1598695" y="6377508"/>
              <a:ext cx="0" cy="1843087"/>
            </a:xfrm>
            <a:prstGeom prst="line">
              <a:avLst/>
            </a:prstGeom>
            <a:noFill/>
            <a:ln w="19050">
              <a:solidFill>
                <a:schemeClr val="accent1"/>
              </a:solidFill>
              <a:round/>
              <a:headEnd/>
              <a:tailEnd/>
            </a:ln>
          </p:spPr>
          <p:txBody>
            <a:bodyPr/>
            <a:lstStyle/>
            <a:p>
              <a:endParaRPr lang="ru-RU"/>
            </a:p>
          </p:txBody>
        </p:sp>
        <p:sp>
          <p:nvSpPr>
            <p:cNvPr id="100" name="Line 22"/>
            <p:cNvSpPr>
              <a:spLocks noChangeShapeType="1"/>
            </p:cNvSpPr>
            <p:nvPr/>
          </p:nvSpPr>
          <p:spPr bwMode="auto">
            <a:xfrm>
              <a:off x="2765425" y="6377508"/>
              <a:ext cx="0" cy="1847850"/>
            </a:xfrm>
            <a:prstGeom prst="line">
              <a:avLst/>
            </a:prstGeom>
            <a:noFill/>
            <a:ln w="19050">
              <a:solidFill>
                <a:schemeClr val="accent1"/>
              </a:solidFill>
              <a:round/>
              <a:headEnd/>
              <a:tailEnd/>
            </a:ln>
          </p:spPr>
          <p:txBody>
            <a:bodyPr/>
            <a:lstStyle/>
            <a:p>
              <a:endParaRPr lang="ru-RU"/>
            </a:p>
          </p:txBody>
        </p:sp>
        <p:sp>
          <p:nvSpPr>
            <p:cNvPr id="101" name="Line 23"/>
            <p:cNvSpPr>
              <a:spLocks noChangeShapeType="1"/>
            </p:cNvSpPr>
            <p:nvPr/>
          </p:nvSpPr>
          <p:spPr bwMode="auto">
            <a:xfrm>
              <a:off x="3846512" y="6377508"/>
              <a:ext cx="0" cy="1843087"/>
            </a:xfrm>
            <a:prstGeom prst="line">
              <a:avLst/>
            </a:prstGeom>
            <a:noFill/>
            <a:ln w="19050">
              <a:solidFill>
                <a:schemeClr val="accent1"/>
              </a:solidFill>
              <a:round/>
              <a:headEnd/>
              <a:tailEnd/>
            </a:ln>
          </p:spPr>
          <p:txBody>
            <a:bodyPr/>
            <a:lstStyle/>
            <a:p>
              <a:endParaRPr lang="ru-RU"/>
            </a:p>
          </p:txBody>
        </p:sp>
        <p:sp>
          <p:nvSpPr>
            <p:cNvPr id="102" name="Line 25"/>
            <p:cNvSpPr>
              <a:spLocks noChangeShapeType="1"/>
            </p:cNvSpPr>
            <p:nvPr/>
          </p:nvSpPr>
          <p:spPr bwMode="auto">
            <a:xfrm>
              <a:off x="-6350" y="6377507"/>
              <a:ext cx="1605045" cy="0"/>
            </a:xfrm>
            <a:prstGeom prst="line">
              <a:avLst/>
            </a:prstGeom>
            <a:noFill/>
            <a:ln w="57150">
              <a:solidFill>
                <a:srgbClr val="FF0000"/>
              </a:solidFill>
              <a:round/>
              <a:headEnd/>
              <a:tailEnd/>
            </a:ln>
          </p:spPr>
          <p:txBody>
            <a:bodyPr/>
            <a:lstStyle/>
            <a:p>
              <a:endParaRPr lang="ru-RU"/>
            </a:p>
          </p:txBody>
        </p:sp>
        <p:sp>
          <p:nvSpPr>
            <p:cNvPr id="103" name="Line 26"/>
            <p:cNvSpPr>
              <a:spLocks noChangeShapeType="1"/>
            </p:cNvSpPr>
            <p:nvPr/>
          </p:nvSpPr>
          <p:spPr bwMode="auto">
            <a:xfrm>
              <a:off x="4968875" y="6377508"/>
              <a:ext cx="2219325" cy="0"/>
            </a:xfrm>
            <a:prstGeom prst="line">
              <a:avLst/>
            </a:prstGeom>
            <a:noFill/>
            <a:ln w="57150">
              <a:solidFill>
                <a:srgbClr val="FF0000"/>
              </a:solidFill>
              <a:round/>
              <a:headEnd/>
              <a:tailEnd/>
            </a:ln>
          </p:spPr>
          <p:txBody>
            <a:bodyPr/>
            <a:lstStyle/>
            <a:p>
              <a:endParaRPr lang="ru-RU"/>
            </a:p>
          </p:txBody>
        </p:sp>
        <p:sp>
          <p:nvSpPr>
            <p:cNvPr id="104" name="Line 27"/>
            <p:cNvSpPr>
              <a:spLocks noChangeShapeType="1"/>
            </p:cNvSpPr>
            <p:nvPr/>
          </p:nvSpPr>
          <p:spPr bwMode="auto">
            <a:xfrm flipV="1">
              <a:off x="1598696" y="7030693"/>
              <a:ext cx="1163555" cy="0"/>
            </a:xfrm>
            <a:prstGeom prst="line">
              <a:avLst/>
            </a:prstGeom>
            <a:noFill/>
            <a:ln w="57150">
              <a:solidFill>
                <a:schemeClr val="accent1"/>
              </a:solidFill>
              <a:round/>
              <a:headEnd/>
              <a:tailEnd/>
            </a:ln>
          </p:spPr>
          <p:txBody>
            <a:bodyPr/>
            <a:lstStyle/>
            <a:p>
              <a:endParaRPr lang="ru-RU"/>
            </a:p>
          </p:txBody>
        </p:sp>
        <p:sp>
          <p:nvSpPr>
            <p:cNvPr id="105" name="Line 28"/>
            <p:cNvSpPr>
              <a:spLocks noChangeShapeType="1"/>
            </p:cNvSpPr>
            <p:nvPr/>
          </p:nvSpPr>
          <p:spPr bwMode="auto">
            <a:xfrm>
              <a:off x="2759075" y="6377508"/>
              <a:ext cx="1092200" cy="3175"/>
            </a:xfrm>
            <a:prstGeom prst="line">
              <a:avLst/>
            </a:prstGeom>
            <a:noFill/>
            <a:ln w="57150">
              <a:solidFill>
                <a:srgbClr val="CC0000"/>
              </a:solidFill>
              <a:round/>
              <a:headEnd/>
              <a:tailEnd/>
            </a:ln>
          </p:spPr>
          <p:txBody>
            <a:bodyPr/>
            <a:lstStyle/>
            <a:p>
              <a:endParaRPr lang="ru-RU"/>
            </a:p>
          </p:txBody>
        </p:sp>
        <p:sp>
          <p:nvSpPr>
            <p:cNvPr id="106" name="Line 29"/>
            <p:cNvSpPr>
              <a:spLocks noChangeShapeType="1"/>
            </p:cNvSpPr>
            <p:nvPr/>
          </p:nvSpPr>
          <p:spPr bwMode="auto">
            <a:xfrm>
              <a:off x="3858351" y="7030693"/>
              <a:ext cx="1125537" cy="0"/>
            </a:xfrm>
            <a:prstGeom prst="line">
              <a:avLst/>
            </a:prstGeom>
            <a:noFill/>
            <a:ln w="57150">
              <a:solidFill>
                <a:schemeClr val="accent1"/>
              </a:solidFill>
              <a:round/>
              <a:headEnd/>
              <a:tailEnd/>
            </a:ln>
          </p:spPr>
          <p:txBody>
            <a:bodyPr/>
            <a:lstStyle/>
            <a:p>
              <a:endParaRPr lang="ru-RU"/>
            </a:p>
          </p:txBody>
        </p:sp>
        <p:sp>
          <p:nvSpPr>
            <p:cNvPr id="107" name="Line 43"/>
            <p:cNvSpPr>
              <a:spLocks noChangeShapeType="1"/>
            </p:cNvSpPr>
            <p:nvPr/>
          </p:nvSpPr>
          <p:spPr bwMode="auto">
            <a:xfrm>
              <a:off x="2187575" y="8134870"/>
              <a:ext cx="0" cy="73025"/>
            </a:xfrm>
            <a:prstGeom prst="line">
              <a:avLst/>
            </a:prstGeom>
            <a:noFill/>
            <a:ln w="19050">
              <a:solidFill>
                <a:schemeClr val="accent1"/>
              </a:solidFill>
              <a:round/>
              <a:headEnd/>
              <a:tailEnd/>
            </a:ln>
          </p:spPr>
          <p:txBody>
            <a:bodyPr/>
            <a:lstStyle/>
            <a:p>
              <a:endParaRPr lang="ru-RU"/>
            </a:p>
          </p:txBody>
        </p:sp>
        <p:sp>
          <p:nvSpPr>
            <p:cNvPr id="108" name="Line 44"/>
            <p:cNvSpPr>
              <a:spLocks noChangeShapeType="1"/>
            </p:cNvSpPr>
            <p:nvPr/>
          </p:nvSpPr>
          <p:spPr bwMode="auto">
            <a:xfrm>
              <a:off x="4413250" y="8134870"/>
              <a:ext cx="0" cy="73025"/>
            </a:xfrm>
            <a:prstGeom prst="line">
              <a:avLst/>
            </a:prstGeom>
            <a:noFill/>
            <a:ln w="19050">
              <a:solidFill>
                <a:schemeClr val="accent1"/>
              </a:solidFill>
              <a:round/>
              <a:headEnd/>
              <a:tailEnd/>
            </a:ln>
          </p:spPr>
          <p:txBody>
            <a:bodyPr/>
            <a:lstStyle/>
            <a:p>
              <a:endParaRPr lang="ru-RU"/>
            </a:p>
          </p:txBody>
        </p:sp>
        <p:sp>
          <p:nvSpPr>
            <p:cNvPr id="109" name="Line 45"/>
            <p:cNvSpPr>
              <a:spLocks noChangeShapeType="1"/>
            </p:cNvSpPr>
            <p:nvPr/>
          </p:nvSpPr>
          <p:spPr bwMode="auto">
            <a:xfrm>
              <a:off x="6634162" y="8134870"/>
              <a:ext cx="0" cy="73025"/>
            </a:xfrm>
            <a:prstGeom prst="line">
              <a:avLst/>
            </a:prstGeom>
            <a:noFill/>
            <a:ln w="19050">
              <a:solidFill>
                <a:schemeClr val="accent1"/>
              </a:solidFill>
              <a:round/>
              <a:headEnd/>
              <a:tailEnd/>
            </a:ln>
          </p:spPr>
          <p:txBody>
            <a:bodyPr/>
            <a:lstStyle/>
            <a:p>
              <a:endParaRPr lang="ru-RU"/>
            </a:p>
          </p:txBody>
        </p:sp>
        <p:sp>
          <p:nvSpPr>
            <p:cNvPr id="110" name="Line 20"/>
            <p:cNvSpPr>
              <a:spLocks noChangeShapeType="1"/>
            </p:cNvSpPr>
            <p:nvPr/>
          </p:nvSpPr>
          <p:spPr bwMode="auto">
            <a:xfrm>
              <a:off x="0" y="8244408"/>
              <a:ext cx="7175500" cy="0"/>
            </a:xfrm>
            <a:prstGeom prst="line">
              <a:avLst/>
            </a:prstGeom>
            <a:noFill/>
            <a:ln w="57150">
              <a:solidFill>
                <a:schemeClr val="accent1"/>
              </a:solidFill>
              <a:round/>
              <a:headEnd/>
              <a:tailEnd/>
            </a:ln>
          </p:spPr>
          <p:txBody>
            <a:bodyPr/>
            <a:lstStyle/>
            <a:p>
              <a:endParaRPr lang="ru-RU"/>
            </a:p>
          </p:txBody>
        </p:sp>
        <p:sp>
          <p:nvSpPr>
            <p:cNvPr id="111" name="TextBox 32"/>
            <p:cNvSpPr txBox="1">
              <a:spLocks noChangeArrowheads="1"/>
            </p:cNvSpPr>
            <p:nvPr/>
          </p:nvSpPr>
          <p:spPr bwMode="auto">
            <a:xfrm>
              <a:off x="1776412" y="6882333"/>
              <a:ext cx="151473" cy="430150"/>
            </a:xfrm>
            <a:prstGeom prst="rect">
              <a:avLst/>
            </a:prstGeom>
            <a:noFill/>
            <a:ln w="9525">
              <a:noFill/>
              <a:miter lim="800000"/>
              <a:headEnd/>
              <a:tailEnd/>
            </a:ln>
          </p:spPr>
          <p:txBody>
            <a:bodyPr wrap="none">
              <a:spAutoFit/>
            </a:bodyPr>
            <a:lstStyle/>
            <a:p>
              <a:endParaRPr lang="ru-RU"/>
            </a:p>
          </p:txBody>
        </p:sp>
        <p:sp>
          <p:nvSpPr>
            <p:cNvPr id="112" name="TextBox 111"/>
            <p:cNvSpPr txBox="1"/>
            <p:nvPr/>
          </p:nvSpPr>
          <p:spPr>
            <a:xfrm>
              <a:off x="1706472" y="7128394"/>
              <a:ext cx="962206" cy="1141291"/>
            </a:xfrm>
            <a:prstGeom prst="rect">
              <a:avLst/>
            </a:prstGeom>
            <a:noFill/>
          </p:spPr>
          <p:txBody>
            <a:bodyPr wrap="squar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sp>
          <p:nvSpPr>
            <p:cNvPr id="113" name="TextBox 112"/>
            <p:cNvSpPr txBox="1"/>
            <p:nvPr/>
          </p:nvSpPr>
          <p:spPr>
            <a:xfrm>
              <a:off x="3981692" y="7092088"/>
              <a:ext cx="851999" cy="1141291"/>
            </a:xfrm>
            <a:prstGeom prst="rect">
              <a:avLst/>
            </a:prstGeom>
            <a:noFill/>
          </p:spPr>
          <p:txBody>
            <a:bodyPr wrap="non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grpSp>
      <p:pic>
        <p:nvPicPr>
          <p:cNvPr id="114" name="Рисунок 113"/>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246400" y="619200"/>
            <a:ext cx="4903200" cy="3909600"/>
          </a:xfrm>
          <a:prstGeom prst="rect">
            <a:avLst/>
          </a:prstGeom>
        </p:spPr>
      </p:pic>
      <p:sp>
        <p:nvSpPr>
          <p:cNvPr id="115" name="TextBox 37"/>
          <p:cNvSpPr txBox="1"/>
          <p:nvPr/>
        </p:nvSpPr>
        <p:spPr>
          <a:xfrm>
            <a:off x="7349409" y="6545209"/>
            <a:ext cx="659155" cy="369332"/>
          </a:xfrm>
          <a:prstGeom prst="rect">
            <a:avLst/>
          </a:prstGeom>
          <a:noFill/>
        </p:spPr>
        <p:txBody>
          <a:bodyPr wrap="none">
            <a:spAutoFit/>
          </a:bodyPr>
          <a:lstStyle/>
          <a:p>
            <a:pPr>
              <a:defRPr/>
            </a:pPr>
            <a:r>
              <a:rPr lang="en-US" dirty="0">
                <a:solidFill>
                  <a:schemeClr val="bg1"/>
                </a:solidFill>
              </a:rPr>
              <a:t>UTC</a:t>
            </a:r>
            <a:endParaRPr lang="ru-RU" dirty="0">
              <a:solidFill>
                <a:schemeClr val="bg1"/>
              </a:solidFill>
            </a:endParaRPr>
          </a:p>
        </p:txBody>
      </p:sp>
      <p:sp>
        <p:nvSpPr>
          <p:cNvPr id="116" name="TextBox 22"/>
          <p:cNvSpPr txBox="1">
            <a:spLocks noChangeArrowheads="1"/>
          </p:cNvSpPr>
          <p:nvPr/>
        </p:nvSpPr>
        <p:spPr bwMode="auto">
          <a:xfrm>
            <a:off x="6748336" y="5411400"/>
            <a:ext cx="1806477" cy="830997"/>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117" name="TextBox 116"/>
          <p:cNvSpPr txBox="1"/>
          <p:nvPr/>
        </p:nvSpPr>
        <p:spPr>
          <a:xfrm>
            <a:off x="3684150" y="4293096"/>
            <a:ext cx="887850" cy="238715"/>
          </a:xfrm>
          <a:prstGeom prst="rect">
            <a:avLst/>
          </a:prstGeom>
          <a:noFill/>
        </p:spPr>
        <p:txBody>
          <a:bodyPr wrap="none" rtlCol="0">
            <a:spAutoFit/>
          </a:bodyPr>
          <a:lstStyle/>
          <a:p>
            <a:r>
              <a:rPr lang="en-US" sz="1000" b="1" dirty="0"/>
              <a:t>Terengganu</a:t>
            </a:r>
            <a:endParaRPr lang="ru-RU" sz="1000" b="1" dirty="0"/>
          </a:p>
        </p:txBody>
      </p:sp>
      <p:sp>
        <p:nvSpPr>
          <p:cNvPr id="118" name="TextBox 117"/>
          <p:cNvSpPr txBox="1"/>
          <p:nvPr/>
        </p:nvSpPr>
        <p:spPr>
          <a:xfrm>
            <a:off x="2367561" y="3838357"/>
            <a:ext cx="548255" cy="238715"/>
          </a:xfrm>
          <a:prstGeom prst="rect">
            <a:avLst/>
          </a:prstGeom>
          <a:noFill/>
        </p:spPr>
        <p:txBody>
          <a:bodyPr wrap="none" rtlCol="0">
            <a:spAutoFit/>
          </a:bodyPr>
          <a:lstStyle/>
          <a:p>
            <a:r>
              <a:rPr lang="en-US" sz="1000" b="1" dirty="0" err="1"/>
              <a:t>Bharu</a:t>
            </a:r>
            <a:endParaRPr lang="ru-RU" sz="1000" b="1" dirty="0"/>
          </a:p>
        </p:txBody>
      </p:sp>
      <p:sp>
        <p:nvSpPr>
          <p:cNvPr id="119" name="TextBox 118"/>
          <p:cNvSpPr txBox="1"/>
          <p:nvPr/>
        </p:nvSpPr>
        <p:spPr>
          <a:xfrm>
            <a:off x="3563888" y="3429000"/>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20" name="TextBox 119"/>
          <p:cNvSpPr txBox="1"/>
          <p:nvPr/>
        </p:nvSpPr>
        <p:spPr>
          <a:xfrm>
            <a:off x="5436096" y="2830245"/>
            <a:ext cx="625276" cy="238715"/>
          </a:xfrm>
          <a:prstGeom prst="rect">
            <a:avLst/>
          </a:prstGeom>
          <a:noFill/>
        </p:spPr>
        <p:txBody>
          <a:bodyPr wrap="none" rtlCol="0">
            <a:spAutoFit/>
          </a:bodyPr>
          <a:lstStyle/>
          <a:p>
            <a:r>
              <a:rPr lang="en-US" sz="1000" b="1" dirty="0"/>
              <a:t>CES539</a:t>
            </a:r>
            <a:endParaRPr lang="ru-RU" sz="1000" b="1" dirty="0"/>
          </a:p>
        </p:txBody>
      </p:sp>
      <p:sp>
        <p:nvSpPr>
          <p:cNvPr id="121" name="TextBox 120"/>
          <p:cNvSpPr txBox="1"/>
          <p:nvPr/>
        </p:nvSpPr>
        <p:spPr>
          <a:xfrm>
            <a:off x="4299481" y="2326189"/>
            <a:ext cx="761815" cy="238715"/>
          </a:xfrm>
          <a:prstGeom prst="rect">
            <a:avLst/>
          </a:prstGeom>
          <a:noFill/>
        </p:spPr>
        <p:txBody>
          <a:bodyPr wrap="none" rtlCol="0">
            <a:spAutoFit/>
          </a:bodyPr>
          <a:lstStyle/>
          <a:p>
            <a:r>
              <a:rPr lang="en-US" sz="1000" b="1" dirty="0"/>
              <a:t>MAS6116</a:t>
            </a:r>
            <a:endParaRPr lang="ru-RU" sz="1000" b="1" dirty="0"/>
          </a:p>
        </p:txBody>
      </p:sp>
      <p:sp>
        <p:nvSpPr>
          <p:cNvPr id="122" name="TextBox 121"/>
          <p:cNvSpPr txBox="1"/>
          <p:nvPr/>
        </p:nvSpPr>
        <p:spPr>
          <a:xfrm>
            <a:off x="6444208" y="1246069"/>
            <a:ext cx="768817" cy="238715"/>
          </a:xfrm>
          <a:prstGeom prst="rect">
            <a:avLst/>
          </a:prstGeom>
          <a:noFill/>
        </p:spPr>
        <p:txBody>
          <a:bodyPr wrap="none" rtlCol="0">
            <a:spAutoFit/>
          </a:bodyPr>
          <a:lstStyle/>
          <a:p>
            <a:r>
              <a:rPr lang="en-US" sz="1000" b="1" dirty="0"/>
              <a:t>TGW2907</a:t>
            </a:r>
            <a:endParaRPr lang="ru-RU" sz="1000" b="1" dirty="0"/>
          </a:p>
        </p:txBody>
      </p:sp>
      <p:sp>
        <p:nvSpPr>
          <p:cNvPr id="123" name="TextBox 122"/>
          <p:cNvSpPr txBox="1"/>
          <p:nvPr/>
        </p:nvSpPr>
        <p:spPr>
          <a:xfrm>
            <a:off x="5871265" y="707712"/>
            <a:ext cx="422219" cy="238715"/>
          </a:xfrm>
          <a:prstGeom prst="rect">
            <a:avLst/>
          </a:prstGeom>
          <a:noFill/>
        </p:spPr>
        <p:txBody>
          <a:bodyPr wrap="none" rtlCol="0">
            <a:spAutoFit/>
          </a:bodyPr>
          <a:lstStyle/>
          <a:p>
            <a:r>
              <a:rPr lang="en-US" sz="1000" b="1" dirty="0" err="1"/>
              <a:t>Tho</a:t>
            </a:r>
            <a:endParaRPr lang="ru-RU" sz="1000" b="1" dirty="0"/>
          </a:p>
        </p:txBody>
      </p:sp>
      <p:cxnSp>
        <p:nvCxnSpPr>
          <p:cNvPr id="127" name="Прямая соединительная линия 126"/>
          <p:cNvCxnSpPr/>
          <p:nvPr/>
        </p:nvCxnSpPr>
        <p:spPr>
          <a:xfrm flipV="1">
            <a:off x="2823116" y="3838356"/>
            <a:ext cx="112264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Прямая соединительная линия 127"/>
          <p:cNvCxnSpPr/>
          <p:nvPr/>
        </p:nvCxnSpPr>
        <p:spPr>
          <a:xfrm>
            <a:off x="2834704" y="3938210"/>
            <a:ext cx="756000" cy="54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Прямая соединительная линия 128"/>
          <p:cNvCxnSpPr/>
          <p:nvPr/>
        </p:nvCxnSpPr>
        <p:spPr>
          <a:xfrm flipH="1">
            <a:off x="3684150" y="3838357"/>
            <a:ext cx="320162" cy="6347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Прямая соединительная линия 129"/>
          <p:cNvCxnSpPr>
            <a:endCxn id="122" idx="0"/>
          </p:cNvCxnSpPr>
          <p:nvPr/>
        </p:nvCxnSpPr>
        <p:spPr>
          <a:xfrm>
            <a:off x="6109512" y="719720"/>
            <a:ext cx="719105" cy="5263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2" name="Дуга 131"/>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33" name="Прямая соединительная линия 132"/>
          <p:cNvCxnSpPr/>
          <p:nvPr/>
        </p:nvCxnSpPr>
        <p:spPr>
          <a:xfrm>
            <a:off x="4004312" y="3838357"/>
            <a:ext cx="5032184" cy="317357"/>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4" name="Прямая соединительная линия 133"/>
          <p:cNvCxnSpPr/>
          <p:nvPr/>
        </p:nvCxnSpPr>
        <p:spPr>
          <a:xfrm flipV="1">
            <a:off x="875288" y="4208210"/>
            <a:ext cx="8161208" cy="1051126"/>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135" name="TextBox 21"/>
          <p:cNvSpPr txBox="1">
            <a:spLocks noChangeArrowheads="1"/>
          </p:cNvSpPr>
          <p:nvPr/>
        </p:nvSpPr>
        <p:spPr bwMode="auto">
          <a:xfrm>
            <a:off x="2684689" y="4653136"/>
            <a:ext cx="3678509" cy="646331"/>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Storing data within SOAN  </a:t>
            </a:r>
          </a:p>
          <a:p>
            <a:endParaRPr lang="ru-RU" dirty="0">
              <a:latin typeface="Calibri" pitchFamily="34" charset="0"/>
            </a:endParaRPr>
          </a:p>
        </p:txBody>
      </p:sp>
    </p:spTree>
    <p:extLst>
      <p:ext uri="{BB962C8B-B14F-4D97-AF65-F5344CB8AC3E}">
        <p14:creationId xmlns:p14="http://schemas.microsoft.com/office/powerpoint/2010/main" val="3866055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0" y="140400"/>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00"/>
                </a:solidFill>
              </a:rPr>
              <a:t>Real MAS318 (MH370 analog) flight 23.03.14, </a:t>
            </a:r>
            <a:r>
              <a:rPr lang="ru-RU" sz="2000" b="1" dirty="0">
                <a:solidFill>
                  <a:srgbClr val="FFFF00"/>
                </a:solidFill>
              </a:rPr>
              <a:t>17:</a:t>
            </a:r>
            <a:r>
              <a:rPr lang="en-US" sz="2000" b="1" dirty="0">
                <a:solidFill>
                  <a:srgbClr val="FFFF00"/>
                </a:solidFill>
              </a:rPr>
              <a:t>25</a:t>
            </a:r>
            <a:r>
              <a:rPr lang="ru-RU" sz="2000" b="1" dirty="0">
                <a:solidFill>
                  <a:srgbClr val="FFFF00"/>
                </a:solidFill>
              </a:rPr>
              <a:t> </a:t>
            </a:r>
            <a:r>
              <a:rPr lang="en-US" sz="2000" b="1" dirty="0">
                <a:solidFill>
                  <a:srgbClr val="FFFF00"/>
                </a:solidFill>
              </a:rPr>
              <a:t>UTC</a:t>
            </a:r>
            <a:r>
              <a:rPr lang="ru-RU" sz="2000" b="1" dirty="0">
                <a:solidFill>
                  <a:srgbClr val="FFFF00"/>
                </a:solidFill>
              </a:rPr>
              <a:t>, </a:t>
            </a:r>
          </a:p>
          <a:p>
            <a:r>
              <a:rPr lang="en-US" sz="2000" b="1" dirty="0">
                <a:solidFill>
                  <a:srgbClr val="FFFF00"/>
                </a:solidFill>
              </a:rPr>
              <a:t>with hypothetic SOAN connected with ATC</a:t>
            </a:r>
            <a:endParaRPr lang="ru-RU" sz="2000" b="1" dirty="0">
              <a:solidFill>
                <a:srgbClr val="FFFF00"/>
              </a:solidFill>
            </a:endParaRPr>
          </a:p>
        </p:txBody>
      </p:sp>
      <p:grpSp>
        <p:nvGrpSpPr>
          <p:cNvPr id="76" name="Группа 75"/>
          <p:cNvGrpSpPr/>
          <p:nvPr/>
        </p:nvGrpSpPr>
        <p:grpSpPr>
          <a:xfrm>
            <a:off x="140022" y="4653137"/>
            <a:ext cx="8832981" cy="2135626"/>
            <a:chOff x="-54539" y="5440883"/>
            <a:chExt cx="7242739" cy="3299700"/>
          </a:xfrm>
        </p:grpSpPr>
        <p:sp>
          <p:nvSpPr>
            <p:cNvPr id="78" name="TextBox 22"/>
            <p:cNvSpPr txBox="1">
              <a:spLocks noChangeArrowheads="1"/>
            </p:cNvSpPr>
            <p:nvPr/>
          </p:nvSpPr>
          <p:spPr bwMode="auto">
            <a:xfrm>
              <a:off x="-23903" y="6612457"/>
              <a:ext cx="1491801" cy="1283952"/>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79" name="TextBox 24"/>
            <p:cNvSpPr txBox="1">
              <a:spLocks noChangeArrowheads="1"/>
            </p:cNvSpPr>
            <p:nvPr/>
          </p:nvSpPr>
          <p:spPr bwMode="auto">
            <a:xfrm>
              <a:off x="2826780" y="6547907"/>
              <a:ext cx="929881" cy="1521720"/>
            </a:xfrm>
            <a:prstGeom prst="rect">
              <a:avLst/>
            </a:prstGeom>
            <a:noFill/>
            <a:ln w="9525">
              <a:noFill/>
              <a:miter lim="800000"/>
              <a:headEnd/>
              <a:tailEnd/>
            </a:ln>
          </p:spPr>
          <p:txBody>
            <a:bodyPr wrap="square">
              <a:spAutoFit/>
            </a:bodyPr>
            <a:lstStyle/>
            <a:p>
              <a:pPr algn="ctr"/>
              <a:r>
                <a:rPr lang="en-US" sz="1600" dirty="0">
                  <a:latin typeface="Calibri" pitchFamily="34" charset="0"/>
                </a:rPr>
                <a:t>  </a:t>
              </a:r>
              <a:r>
                <a:rPr lang="en-US" sz="1400" dirty="0">
                  <a:solidFill>
                    <a:schemeClr val="bg1"/>
                  </a:solidFill>
                  <a:latin typeface="Calibri" pitchFamily="34" charset="0"/>
                </a:rPr>
                <a:t>With ATC,</a:t>
              </a:r>
            </a:p>
            <a:p>
              <a:pPr algn="ctr"/>
              <a:r>
                <a:rPr lang="en-US" sz="1400" dirty="0">
                  <a:solidFill>
                    <a:schemeClr val="bg1"/>
                  </a:solidFill>
                  <a:latin typeface="Calibri" pitchFamily="34" charset="0"/>
                </a:rPr>
                <a:t>surveillance</a:t>
              </a:r>
            </a:p>
            <a:p>
              <a:pPr algn="ctr"/>
              <a:r>
                <a:rPr lang="en-US" sz="1400" dirty="0">
                  <a:solidFill>
                    <a:schemeClr val="bg1"/>
                  </a:solidFill>
                  <a:latin typeface="Calibri" pitchFamily="34" charset="0"/>
                </a:rPr>
                <a:t>&amp; tracking</a:t>
              </a:r>
            </a:p>
            <a:p>
              <a:pPr algn="ctr"/>
              <a:r>
                <a:rPr lang="en-US" sz="1400" dirty="0">
                  <a:solidFill>
                    <a:schemeClr val="bg1"/>
                  </a:solidFill>
                  <a:latin typeface="Calibri" pitchFamily="34" charset="0"/>
                </a:rPr>
                <a:t>in ATC</a:t>
              </a:r>
              <a:endParaRPr lang="ru-RU" sz="1400" dirty="0">
                <a:solidFill>
                  <a:schemeClr val="bg1"/>
                </a:solidFill>
                <a:latin typeface="Calibri" pitchFamily="34" charset="0"/>
              </a:endParaRPr>
            </a:p>
          </p:txBody>
        </p:sp>
        <p:sp>
          <p:nvSpPr>
            <p:cNvPr id="80" name="Text Box 33"/>
            <p:cNvSpPr txBox="1">
              <a:spLocks noChangeArrowheads="1"/>
            </p:cNvSpPr>
            <p:nvPr/>
          </p:nvSpPr>
          <p:spPr bwMode="auto">
            <a:xfrm>
              <a:off x="-54539"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17:15</a:t>
              </a:r>
              <a:endParaRPr lang="ru-RU" sz="1400" dirty="0">
                <a:solidFill>
                  <a:schemeClr val="bg1"/>
                </a:solidFill>
                <a:latin typeface="Calibri" pitchFamily="34" charset="0"/>
              </a:endParaRPr>
            </a:p>
          </p:txBody>
        </p:sp>
        <p:sp>
          <p:nvSpPr>
            <p:cNvPr id="81" name="Text Box 34"/>
            <p:cNvSpPr txBox="1">
              <a:spLocks noChangeArrowheads="1"/>
            </p:cNvSpPr>
            <p:nvPr/>
          </p:nvSpPr>
          <p:spPr bwMode="auto">
            <a:xfrm>
              <a:off x="4121150" y="8265045"/>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17:55</a:t>
              </a:r>
              <a:endParaRPr lang="ru-RU" sz="1400" dirty="0">
                <a:solidFill>
                  <a:schemeClr val="bg1"/>
                </a:solidFill>
                <a:latin typeface="Calibri" pitchFamily="34" charset="0"/>
              </a:endParaRPr>
            </a:p>
          </p:txBody>
        </p:sp>
        <p:sp>
          <p:nvSpPr>
            <p:cNvPr id="82" name="Text Box 35"/>
            <p:cNvSpPr txBox="1">
              <a:spLocks noChangeArrowheads="1"/>
            </p:cNvSpPr>
            <p:nvPr/>
          </p:nvSpPr>
          <p:spPr bwMode="auto">
            <a:xfrm>
              <a:off x="6354762" y="8238059"/>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18:15</a:t>
              </a:r>
              <a:endParaRPr lang="ru-RU" sz="1400" dirty="0">
                <a:solidFill>
                  <a:schemeClr val="bg1"/>
                </a:solidFill>
                <a:latin typeface="Calibri" pitchFamily="34" charset="0"/>
              </a:endParaRPr>
            </a:p>
          </p:txBody>
        </p:sp>
        <p:sp>
          <p:nvSpPr>
            <p:cNvPr id="83" name="Text Box 42"/>
            <p:cNvSpPr txBox="1">
              <a:spLocks noChangeArrowheads="1"/>
            </p:cNvSpPr>
            <p:nvPr/>
          </p:nvSpPr>
          <p:spPr bwMode="auto">
            <a:xfrm>
              <a:off x="1900237"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17:35</a:t>
              </a:r>
              <a:endParaRPr lang="ru-RU" sz="1400" dirty="0">
                <a:solidFill>
                  <a:schemeClr val="bg1"/>
                </a:solidFill>
                <a:latin typeface="Calibri" pitchFamily="34" charset="0"/>
              </a:endParaRPr>
            </a:p>
          </p:txBody>
        </p:sp>
        <p:sp>
          <p:nvSpPr>
            <p:cNvPr id="84" name="Двойная стрелка влево/вправо 83"/>
            <p:cNvSpPr/>
            <p:nvPr/>
          </p:nvSpPr>
          <p:spPr>
            <a:xfrm>
              <a:off x="1627187" y="6017145"/>
              <a:ext cx="3343275" cy="14446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5" name="Line 24"/>
            <p:cNvSpPr>
              <a:spLocks noChangeShapeType="1"/>
            </p:cNvSpPr>
            <p:nvPr/>
          </p:nvSpPr>
          <p:spPr bwMode="auto">
            <a:xfrm>
              <a:off x="4967287" y="6385445"/>
              <a:ext cx="0" cy="1863725"/>
            </a:xfrm>
            <a:prstGeom prst="line">
              <a:avLst/>
            </a:prstGeom>
            <a:noFill/>
            <a:ln w="19050">
              <a:solidFill>
                <a:schemeClr val="accent1"/>
              </a:solidFill>
              <a:round/>
              <a:headEnd/>
              <a:tailEnd/>
            </a:ln>
          </p:spPr>
          <p:txBody>
            <a:bodyPr/>
            <a:lstStyle/>
            <a:p>
              <a:endParaRPr lang="ru-RU"/>
            </a:p>
          </p:txBody>
        </p:sp>
        <p:sp>
          <p:nvSpPr>
            <p:cNvPr id="86" name="Rectangle 19"/>
            <p:cNvSpPr>
              <a:spLocks noChangeArrowheads="1"/>
            </p:cNvSpPr>
            <p:nvPr/>
          </p:nvSpPr>
          <p:spPr bwMode="auto">
            <a:xfrm>
              <a:off x="-6350" y="5440883"/>
              <a:ext cx="7192962" cy="2808287"/>
            </a:xfrm>
            <a:prstGeom prst="rect">
              <a:avLst/>
            </a:prstGeom>
            <a:noFill/>
            <a:ln w="9525">
              <a:solidFill>
                <a:schemeClr val="bg1"/>
              </a:solidFill>
              <a:miter lim="800000"/>
              <a:headEnd/>
              <a:tailEnd/>
            </a:ln>
          </p:spPr>
          <p:txBody>
            <a:bodyPr wrap="none" anchor="ctr"/>
            <a:lstStyle/>
            <a:p>
              <a:endParaRPr lang="ru-RU"/>
            </a:p>
          </p:txBody>
        </p:sp>
        <p:sp>
          <p:nvSpPr>
            <p:cNvPr id="87" name="Line 21"/>
            <p:cNvSpPr>
              <a:spLocks noChangeShapeType="1"/>
            </p:cNvSpPr>
            <p:nvPr/>
          </p:nvSpPr>
          <p:spPr bwMode="auto">
            <a:xfrm>
              <a:off x="1598695" y="6377508"/>
              <a:ext cx="0" cy="1843087"/>
            </a:xfrm>
            <a:prstGeom prst="line">
              <a:avLst/>
            </a:prstGeom>
            <a:noFill/>
            <a:ln w="19050">
              <a:solidFill>
                <a:schemeClr val="accent1"/>
              </a:solidFill>
              <a:round/>
              <a:headEnd/>
              <a:tailEnd/>
            </a:ln>
          </p:spPr>
          <p:txBody>
            <a:bodyPr/>
            <a:lstStyle/>
            <a:p>
              <a:endParaRPr lang="ru-RU"/>
            </a:p>
          </p:txBody>
        </p:sp>
        <p:sp>
          <p:nvSpPr>
            <p:cNvPr id="102" name="Line 22"/>
            <p:cNvSpPr>
              <a:spLocks noChangeShapeType="1"/>
            </p:cNvSpPr>
            <p:nvPr/>
          </p:nvSpPr>
          <p:spPr bwMode="auto">
            <a:xfrm>
              <a:off x="2765425" y="6377508"/>
              <a:ext cx="0" cy="1847850"/>
            </a:xfrm>
            <a:prstGeom prst="line">
              <a:avLst/>
            </a:prstGeom>
            <a:noFill/>
            <a:ln w="19050">
              <a:solidFill>
                <a:schemeClr val="accent1"/>
              </a:solidFill>
              <a:round/>
              <a:headEnd/>
              <a:tailEnd/>
            </a:ln>
          </p:spPr>
          <p:txBody>
            <a:bodyPr/>
            <a:lstStyle/>
            <a:p>
              <a:endParaRPr lang="ru-RU"/>
            </a:p>
          </p:txBody>
        </p:sp>
        <p:sp>
          <p:nvSpPr>
            <p:cNvPr id="103" name="Line 23"/>
            <p:cNvSpPr>
              <a:spLocks noChangeShapeType="1"/>
            </p:cNvSpPr>
            <p:nvPr/>
          </p:nvSpPr>
          <p:spPr bwMode="auto">
            <a:xfrm>
              <a:off x="3846512" y="6377508"/>
              <a:ext cx="0" cy="1843087"/>
            </a:xfrm>
            <a:prstGeom prst="line">
              <a:avLst/>
            </a:prstGeom>
            <a:noFill/>
            <a:ln w="19050">
              <a:solidFill>
                <a:schemeClr val="accent1"/>
              </a:solidFill>
              <a:round/>
              <a:headEnd/>
              <a:tailEnd/>
            </a:ln>
          </p:spPr>
          <p:txBody>
            <a:bodyPr/>
            <a:lstStyle/>
            <a:p>
              <a:endParaRPr lang="ru-RU"/>
            </a:p>
          </p:txBody>
        </p:sp>
        <p:sp>
          <p:nvSpPr>
            <p:cNvPr id="104" name="Line 25"/>
            <p:cNvSpPr>
              <a:spLocks noChangeShapeType="1"/>
            </p:cNvSpPr>
            <p:nvPr/>
          </p:nvSpPr>
          <p:spPr bwMode="auto">
            <a:xfrm>
              <a:off x="-6350" y="6377507"/>
              <a:ext cx="1605045" cy="0"/>
            </a:xfrm>
            <a:prstGeom prst="line">
              <a:avLst/>
            </a:prstGeom>
            <a:noFill/>
            <a:ln w="57150">
              <a:solidFill>
                <a:srgbClr val="FF0000"/>
              </a:solidFill>
              <a:round/>
              <a:headEnd/>
              <a:tailEnd/>
            </a:ln>
          </p:spPr>
          <p:txBody>
            <a:bodyPr/>
            <a:lstStyle/>
            <a:p>
              <a:r>
                <a:rPr lang="en-US" dirty="0"/>
                <a:t>,</a:t>
              </a:r>
              <a:endParaRPr lang="ru-RU" dirty="0"/>
            </a:p>
          </p:txBody>
        </p:sp>
        <p:sp>
          <p:nvSpPr>
            <p:cNvPr id="105" name="Line 26"/>
            <p:cNvSpPr>
              <a:spLocks noChangeShapeType="1"/>
            </p:cNvSpPr>
            <p:nvPr/>
          </p:nvSpPr>
          <p:spPr bwMode="auto">
            <a:xfrm>
              <a:off x="4968875" y="6377508"/>
              <a:ext cx="2219325" cy="0"/>
            </a:xfrm>
            <a:prstGeom prst="line">
              <a:avLst/>
            </a:prstGeom>
            <a:noFill/>
            <a:ln w="57150">
              <a:solidFill>
                <a:srgbClr val="FF0000"/>
              </a:solidFill>
              <a:round/>
              <a:headEnd/>
              <a:tailEnd/>
            </a:ln>
          </p:spPr>
          <p:txBody>
            <a:bodyPr/>
            <a:lstStyle/>
            <a:p>
              <a:endParaRPr lang="ru-RU"/>
            </a:p>
          </p:txBody>
        </p:sp>
        <p:sp>
          <p:nvSpPr>
            <p:cNvPr id="106" name="Line 27"/>
            <p:cNvSpPr>
              <a:spLocks noChangeShapeType="1"/>
            </p:cNvSpPr>
            <p:nvPr/>
          </p:nvSpPr>
          <p:spPr bwMode="auto">
            <a:xfrm flipV="1">
              <a:off x="1598696" y="7030693"/>
              <a:ext cx="1163555" cy="0"/>
            </a:xfrm>
            <a:prstGeom prst="line">
              <a:avLst/>
            </a:prstGeom>
            <a:noFill/>
            <a:ln w="57150">
              <a:solidFill>
                <a:schemeClr val="accent1"/>
              </a:solidFill>
              <a:round/>
              <a:headEnd/>
              <a:tailEnd/>
            </a:ln>
          </p:spPr>
          <p:txBody>
            <a:bodyPr/>
            <a:lstStyle/>
            <a:p>
              <a:endParaRPr lang="ru-RU"/>
            </a:p>
          </p:txBody>
        </p:sp>
        <p:sp>
          <p:nvSpPr>
            <p:cNvPr id="107" name="Line 28"/>
            <p:cNvSpPr>
              <a:spLocks noChangeShapeType="1"/>
            </p:cNvSpPr>
            <p:nvPr/>
          </p:nvSpPr>
          <p:spPr bwMode="auto">
            <a:xfrm>
              <a:off x="2759075" y="6377508"/>
              <a:ext cx="1092200" cy="3175"/>
            </a:xfrm>
            <a:prstGeom prst="line">
              <a:avLst/>
            </a:prstGeom>
            <a:noFill/>
            <a:ln w="57150">
              <a:solidFill>
                <a:srgbClr val="CC0000"/>
              </a:solidFill>
              <a:round/>
              <a:headEnd/>
              <a:tailEnd/>
            </a:ln>
          </p:spPr>
          <p:txBody>
            <a:bodyPr/>
            <a:lstStyle/>
            <a:p>
              <a:endParaRPr lang="ru-RU"/>
            </a:p>
          </p:txBody>
        </p:sp>
        <p:sp>
          <p:nvSpPr>
            <p:cNvPr id="108" name="Line 29"/>
            <p:cNvSpPr>
              <a:spLocks noChangeShapeType="1"/>
            </p:cNvSpPr>
            <p:nvPr/>
          </p:nvSpPr>
          <p:spPr bwMode="auto">
            <a:xfrm>
              <a:off x="3858351" y="7030693"/>
              <a:ext cx="1125537" cy="0"/>
            </a:xfrm>
            <a:prstGeom prst="line">
              <a:avLst/>
            </a:prstGeom>
            <a:noFill/>
            <a:ln w="57150">
              <a:solidFill>
                <a:schemeClr val="accent1"/>
              </a:solidFill>
              <a:round/>
              <a:headEnd/>
              <a:tailEnd/>
            </a:ln>
          </p:spPr>
          <p:txBody>
            <a:bodyPr/>
            <a:lstStyle/>
            <a:p>
              <a:endParaRPr lang="ru-RU"/>
            </a:p>
          </p:txBody>
        </p:sp>
        <p:sp>
          <p:nvSpPr>
            <p:cNvPr id="109" name="Line 43"/>
            <p:cNvSpPr>
              <a:spLocks noChangeShapeType="1"/>
            </p:cNvSpPr>
            <p:nvPr/>
          </p:nvSpPr>
          <p:spPr bwMode="auto">
            <a:xfrm>
              <a:off x="2187575" y="8134870"/>
              <a:ext cx="0" cy="73025"/>
            </a:xfrm>
            <a:prstGeom prst="line">
              <a:avLst/>
            </a:prstGeom>
            <a:noFill/>
            <a:ln w="19050">
              <a:solidFill>
                <a:schemeClr val="accent1"/>
              </a:solidFill>
              <a:round/>
              <a:headEnd/>
              <a:tailEnd/>
            </a:ln>
          </p:spPr>
          <p:txBody>
            <a:bodyPr/>
            <a:lstStyle/>
            <a:p>
              <a:endParaRPr lang="ru-RU"/>
            </a:p>
          </p:txBody>
        </p:sp>
        <p:sp>
          <p:nvSpPr>
            <p:cNvPr id="110" name="Line 44"/>
            <p:cNvSpPr>
              <a:spLocks noChangeShapeType="1"/>
            </p:cNvSpPr>
            <p:nvPr/>
          </p:nvSpPr>
          <p:spPr bwMode="auto">
            <a:xfrm>
              <a:off x="4413250" y="8134870"/>
              <a:ext cx="0" cy="73025"/>
            </a:xfrm>
            <a:prstGeom prst="line">
              <a:avLst/>
            </a:prstGeom>
            <a:noFill/>
            <a:ln w="19050">
              <a:solidFill>
                <a:schemeClr val="accent1"/>
              </a:solidFill>
              <a:round/>
              <a:headEnd/>
              <a:tailEnd/>
            </a:ln>
          </p:spPr>
          <p:txBody>
            <a:bodyPr/>
            <a:lstStyle/>
            <a:p>
              <a:endParaRPr lang="ru-RU"/>
            </a:p>
          </p:txBody>
        </p:sp>
        <p:sp>
          <p:nvSpPr>
            <p:cNvPr id="111" name="Line 45"/>
            <p:cNvSpPr>
              <a:spLocks noChangeShapeType="1"/>
            </p:cNvSpPr>
            <p:nvPr/>
          </p:nvSpPr>
          <p:spPr bwMode="auto">
            <a:xfrm>
              <a:off x="6634162" y="8134870"/>
              <a:ext cx="0" cy="73025"/>
            </a:xfrm>
            <a:prstGeom prst="line">
              <a:avLst/>
            </a:prstGeom>
            <a:noFill/>
            <a:ln w="19050">
              <a:solidFill>
                <a:schemeClr val="accent1"/>
              </a:solidFill>
              <a:round/>
              <a:headEnd/>
              <a:tailEnd/>
            </a:ln>
          </p:spPr>
          <p:txBody>
            <a:bodyPr/>
            <a:lstStyle/>
            <a:p>
              <a:endParaRPr lang="ru-RU"/>
            </a:p>
          </p:txBody>
        </p:sp>
        <p:sp>
          <p:nvSpPr>
            <p:cNvPr id="112" name="Line 20"/>
            <p:cNvSpPr>
              <a:spLocks noChangeShapeType="1"/>
            </p:cNvSpPr>
            <p:nvPr/>
          </p:nvSpPr>
          <p:spPr bwMode="auto">
            <a:xfrm>
              <a:off x="0" y="8244408"/>
              <a:ext cx="7175500" cy="0"/>
            </a:xfrm>
            <a:prstGeom prst="line">
              <a:avLst/>
            </a:prstGeom>
            <a:noFill/>
            <a:ln w="57150">
              <a:solidFill>
                <a:schemeClr val="accent1"/>
              </a:solidFill>
              <a:round/>
              <a:headEnd/>
              <a:tailEnd/>
            </a:ln>
          </p:spPr>
          <p:txBody>
            <a:bodyPr/>
            <a:lstStyle/>
            <a:p>
              <a:endParaRPr lang="ru-RU"/>
            </a:p>
          </p:txBody>
        </p:sp>
        <p:sp>
          <p:nvSpPr>
            <p:cNvPr id="113" name="TextBox 32"/>
            <p:cNvSpPr txBox="1">
              <a:spLocks noChangeArrowheads="1"/>
            </p:cNvSpPr>
            <p:nvPr/>
          </p:nvSpPr>
          <p:spPr bwMode="auto">
            <a:xfrm>
              <a:off x="1776412" y="6882333"/>
              <a:ext cx="151473" cy="430150"/>
            </a:xfrm>
            <a:prstGeom prst="rect">
              <a:avLst/>
            </a:prstGeom>
            <a:noFill/>
            <a:ln w="9525">
              <a:noFill/>
              <a:miter lim="800000"/>
              <a:headEnd/>
              <a:tailEnd/>
            </a:ln>
          </p:spPr>
          <p:txBody>
            <a:bodyPr wrap="none">
              <a:spAutoFit/>
            </a:bodyPr>
            <a:lstStyle/>
            <a:p>
              <a:endParaRPr lang="ru-RU"/>
            </a:p>
          </p:txBody>
        </p:sp>
        <p:sp>
          <p:nvSpPr>
            <p:cNvPr id="114" name="TextBox 113"/>
            <p:cNvSpPr txBox="1"/>
            <p:nvPr/>
          </p:nvSpPr>
          <p:spPr>
            <a:xfrm>
              <a:off x="1706472" y="7128394"/>
              <a:ext cx="962206" cy="1141291"/>
            </a:xfrm>
            <a:prstGeom prst="rect">
              <a:avLst/>
            </a:prstGeom>
            <a:noFill/>
          </p:spPr>
          <p:txBody>
            <a:bodyPr wrap="squar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sp>
          <p:nvSpPr>
            <p:cNvPr id="115" name="TextBox 114"/>
            <p:cNvSpPr txBox="1"/>
            <p:nvPr/>
          </p:nvSpPr>
          <p:spPr>
            <a:xfrm>
              <a:off x="3981692" y="7092088"/>
              <a:ext cx="851999" cy="1141291"/>
            </a:xfrm>
            <a:prstGeom prst="rect">
              <a:avLst/>
            </a:prstGeom>
            <a:noFill/>
          </p:spPr>
          <p:txBody>
            <a:bodyPr wrap="non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grpSp>
      <p:pic>
        <p:nvPicPr>
          <p:cNvPr id="116" name="Рисунок 115"/>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246400" y="619200"/>
            <a:ext cx="4903200" cy="3909600"/>
          </a:xfrm>
          <a:prstGeom prst="rect">
            <a:avLst/>
          </a:prstGeom>
        </p:spPr>
      </p:pic>
      <p:sp>
        <p:nvSpPr>
          <p:cNvPr id="117" name="TextBox 37"/>
          <p:cNvSpPr txBox="1"/>
          <p:nvPr/>
        </p:nvSpPr>
        <p:spPr>
          <a:xfrm>
            <a:off x="7041984" y="6545209"/>
            <a:ext cx="659155" cy="369332"/>
          </a:xfrm>
          <a:prstGeom prst="rect">
            <a:avLst/>
          </a:prstGeom>
          <a:noFill/>
        </p:spPr>
        <p:txBody>
          <a:bodyPr wrap="none">
            <a:spAutoFit/>
          </a:bodyPr>
          <a:lstStyle/>
          <a:p>
            <a:pPr>
              <a:defRPr/>
            </a:pPr>
            <a:r>
              <a:rPr lang="en-US" dirty="0">
                <a:solidFill>
                  <a:schemeClr val="bg1"/>
                </a:solidFill>
              </a:rPr>
              <a:t>UTC</a:t>
            </a:r>
            <a:endParaRPr lang="ru-RU" dirty="0">
              <a:solidFill>
                <a:schemeClr val="bg1"/>
              </a:solidFill>
            </a:endParaRPr>
          </a:p>
        </p:txBody>
      </p:sp>
      <p:sp>
        <p:nvSpPr>
          <p:cNvPr id="118" name="TextBox 22"/>
          <p:cNvSpPr txBox="1">
            <a:spLocks noChangeArrowheads="1"/>
          </p:cNvSpPr>
          <p:nvPr/>
        </p:nvSpPr>
        <p:spPr bwMode="auto">
          <a:xfrm>
            <a:off x="6668986" y="5411400"/>
            <a:ext cx="1885828" cy="830997"/>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119" name="TextBox 118"/>
          <p:cNvSpPr txBox="1"/>
          <p:nvPr/>
        </p:nvSpPr>
        <p:spPr>
          <a:xfrm>
            <a:off x="3684150" y="4293096"/>
            <a:ext cx="887850" cy="238715"/>
          </a:xfrm>
          <a:prstGeom prst="rect">
            <a:avLst/>
          </a:prstGeom>
          <a:noFill/>
        </p:spPr>
        <p:txBody>
          <a:bodyPr wrap="none" rtlCol="0">
            <a:spAutoFit/>
          </a:bodyPr>
          <a:lstStyle/>
          <a:p>
            <a:r>
              <a:rPr lang="en-US" sz="1000" b="1" dirty="0"/>
              <a:t>Terengganu</a:t>
            </a:r>
            <a:endParaRPr lang="ru-RU" sz="1000" b="1" dirty="0"/>
          </a:p>
        </p:txBody>
      </p:sp>
      <p:sp>
        <p:nvSpPr>
          <p:cNvPr id="120" name="TextBox 119"/>
          <p:cNvSpPr txBox="1"/>
          <p:nvPr/>
        </p:nvSpPr>
        <p:spPr>
          <a:xfrm>
            <a:off x="2367561" y="3838357"/>
            <a:ext cx="548255" cy="238715"/>
          </a:xfrm>
          <a:prstGeom prst="rect">
            <a:avLst/>
          </a:prstGeom>
          <a:noFill/>
        </p:spPr>
        <p:txBody>
          <a:bodyPr wrap="none" rtlCol="0">
            <a:spAutoFit/>
          </a:bodyPr>
          <a:lstStyle/>
          <a:p>
            <a:r>
              <a:rPr lang="en-US" sz="1000" b="1" dirty="0" err="1"/>
              <a:t>Bharu</a:t>
            </a:r>
            <a:endParaRPr lang="ru-RU" sz="1000" b="1" dirty="0"/>
          </a:p>
        </p:txBody>
      </p:sp>
      <p:sp>
        <p:nvSpPr>
          <p:cNvPr id="121" name="TextBox 120"/>
          <p:cNvSpPr txBox="1"/>
          <p:nvPr/>
        </p:nvSpPr>
        <p:spPr>
          <a:xfrm>
            <a:off x="3619144" y="3068960"/>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22" name="TextBox 121"/>
          <p:cNvSpPr txBox="1"/>
          <p:nvPr/>
        </p:nvSpPr>
        <p:spPr>
          <a:xfrm>
            <a:off x="4882828" y="2902253"/>
            <a:ext cx="625276" cy="238715"/>
          </a:xfrm>
          <a:prstGeom prst="rect">
            <a:avLst/>
          </a:prstGeom>
          <a:noFill/>
        </p:spPr>
        <p:txBody>
          <a:bodyPr wrap="none" rtlCol="0">
            <a:spAutoFit/>
          </a:bodyPr>
          <a:lstStyle/>
          <a:p>
            <a:r>
              <a:rPr lang="en-US" sz="1000" b="1" dirty="0"/>
              <a:t>CES539</a:t>
            </a:r>
            <a:endParaRPr lang="ru-RU" sz="1000" b="1" dirty="0"/>
          </a:p>
        </p:txBody>
      </p:sp>
      <p:sp>
        <p:nvSpPr>
          <p:cNvPr id="123" name="TextBox 122"/>
          <p:cNvSpPr txBox="1"/>
          <p:nvPr/>
        </p:nvSpPr>
        <p:spPr>
          <a:xfrm>
            <a:off x="4355976" y="1966149"/>
            <a:ext cx="761815" cy="238715"/>
          </a:xfrm>
          <a:prstGeom prst="rect">
            <a:avLst/>
          </a:prstGeom>
          <a:noFill/>
        </p:spPr>
        <p:txBody>
          <a:bodyPr wrap="none" rtlCol="0">
            <a:spAutoFit/>
          </a:bodyPr>
          <a:lstStyle/>
          <a:p>
            <a:r>
              <a:rPr lang="en-US" sz="1000" b="1" dirty="0"/>
              <a:t>MAS6116</a:t>
            </a:r>
            <a:endParaRPr lang="ru-RU" sz="1000" b="1" dirty="0"/>
          </a:p>
        </p:txBody>
      </p:sp>
      <p:sp>
        <p:nvSpPr>
          <p:cNvPr id="124" name="TextBox 123"/>
          <p:cNvSpPr txBox="1"/>
          <p:nvPr/>
        </p:nvSpPr>
        <p:spPr>
          <a:xfrm>
            <a:off x="6300192" y="1606109"/>
            <a:ext cx="768817" cy="238715"/>
          </a:xfrm>
          <a:prstGeom prst="rect">
            <a:avLst/>
          </a:prstGeom>
          <a:noFill/>
        </p:spPr>
        <p:txBody>
          <a:bodyPr wrap="none" rtlCol="0">
            <a:spAutoFit/>
          </a:bodyPr>
          <a:lstStyle/>
          <a:p>
            <a:r>
              <a:rPr lang="en-US" sz="1000" b="1" dirty="0"/>
              <a:t>TGW2907</a:t>
            </a:r>
            <a:endParaRPr lang="ru-RU" sz="1000" b="1" dirty="0"/>
          </a:p>
        </p:txBody>
      </p:sp>
      <p:sp>
        <p:nvSpPr>
          <p:cNvPr id="125" name="TextBox 124"/>
          <p:cNvSpPr txBox="1"/>
          <p:nvPr/>
        </p:nvSpPr>
        <p:spPr>
          <a:xfrm>
            <a:off x="5871265" y="707712"/>
            <a:ext cx="422219" cy="238715"/>
          </a:xfrm>
          <a:prstGeom prst="rect">
            <a:avLst/>
          </a:prstGeom>
          <a:noFill/>
        </p:spPr>
        <p:txBody>
          <a:bodyPr wrap="none" rtlCol="0">
            <a:spAutoFit/>
          </a:bodyPr>
          <a:lstStyle/>
          <a:p>
            <a:r>
              <a:rPr lang="en-US" sz="1000" b="1" dirty="0" err="1"/>
              <a:t>Tho</a:t>
            </a:r>
            <a:endParaRPr lang="ru-RU" sz="1000" b="1" dirty="0"/>
          </a:p>
        </p:txBody>
      </p:sp>
      <p:cxnSp>
        <p:nvCxnSpPr>
          <p:cNvPr id="129" name="Прямая соединительная линия 128"/>
          <p:cNvCxnSpPr/>
          <p:nvPr/>
        </p:nvCxnSpPr>
        <p:spPr>
          <a:xfrm flipV="1">
            <a:off x="2874423" y="3442357"/>
            <a:ext cx="1296000" cy="39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Прямая соединительная линия 129"/>
          <p:cNvCxnSpPr/>
          <p:nvPr/>
        </p:nvCxnSpPr>
        <p:spPr>
          <a:xfrm>
            <a:off x="2834704" y="3938210"/>
            <a:ext cx="756000" cy="54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Прямая соединительная линия 130"/>
          <p:cNvCxnSpPr/>
          <p:nvPr/>
        </p:nvCxnSpPr>
        <p:spPr>
          <a:xfrm flipH="1">
            <a:off x="3684150" y="3501008"/>
            <a:ext cx="486273" cy="9720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p:cNvCxnSpPr/>
          <p:nvPr/>
        </p:nvCxnSpPr>
        <p:spPr>
          <a:xfrm>
            <a:off x="6109512" y="719720"/>
            <a:ext cx="504000" cy="7650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4" name="Дуга 133"/>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35" name="Прямая соединительная линия 134"/>
          <p:cNvCxnSpPr/>
          <p:nvPr/>
        </p:nvCxnSpPr>
        <p:spPr>
          <a:xfrm>
            <a:off x="4237406" y="3442357"/>
            <a:ext cx="4799090" cy="544683"/>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6" name="Прямая соединительная линия 135"/>
          <p:cNvCxnSpPr/>
          <p:nvPr/>
        </p:nvCxnSpPr>
        <p:spPr>
          <a:xfrm flipV="1">
            <a:off x="1559288" y="4077072"/>
            <a:ext cx="7477208" cy="1187402"/>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137" name="TextBox 21"/>
          <p:cNvSpPr txBox="1">
            <a:spLocks noChangeArrowheads="1"/>
          </p:cNvSpPr>
          <p:nvPr/>
        </p:nvSpPr>
        <p:spPr bwMode="auto">
          <a:xfrm>
            <a:off x="2684689" y="4653136"/>
            <a:ext cx="3678509" cy="646331"/>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Storing data within SOAN  </a:t>
            </a:r>
          </a:p>
          <a:p>
            <a:endParaRPr lang="ru-RU" dirty="0">
              <a:latin typeface="Calibri" pitchFamily="34" charset="0"/>
            </a:endParaRPr>
          </a:p>
        </p:txBody>
      </p:sp>
    </p:spTree>
    <p:extLst>
      <p:ext uri="{BB962C8B-B14F-4D97-AF65-F5344CB8AC3E}">
        <p14:creationId xmlns:p14="http://schemas.microsoft.com/office/powerpoint/2010/main" val="181974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0" y="140400"/>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00"/>
                </a:solidFill>
              </a:rPr>
              <a:t>Real MAS318 (MH370 analog) flight 23.03.14, </a:t>
            </a:r>
            <a:r>
              <a:rPr lang="ru-RU" sz="2000" b="1" dirty="0">
                <a:solidFill>
                  <a:srgbClr val="FFFF00"/>
                </a:solidFill>
              </a:rPr>
              <a:t>17:</a:t>
            </a:r>
            <a:r>
              <a:rPr lang="en-US" sz="2000" b="1" dirty="0">
                <a:solidFill>
                  <a:srgbClr val="FFFF00"/>
                </a:solidFill>
              </a:rPr>
              <a:t>30</a:t>
            </a:r>
            <a:r>
              <a:rPr lang="ru-RU" sz="2000" b="1" dirty="0">
                <a:solidFill>
                  <a:srgbClr val="FFFF00"/>
                </a:solidFill>
              </a:rPr>
              <a:t> </a:t>
            </a:r>
            <a:r>
              <a:rPr lang="en-US" sz="2000" b="1" dirty="0">
                <a:solidFill>
                  <a:srgbClr val="FFFF00"/>
                </a:solidFill>
              </a:rPr>
              <a:t>UTC</a:t>
            </a:r>
            <a:r>
              <a:rPr lang="ru-RU" sz="2000" b="1" dirty="0">
                <a:solidFill>
                  <a:srgbClr val="FFFF00"/>
                </a:solidFill>
              </a:rPr>
              <a:t>, </a:t>
            </a:r>
            <a:endParaRPr lang="en-US" sz="2000" b="1" dirty="0">
              <a:solidFill>
                <a:srgbClr val="FFFF00"/>
              </a:solidFill>
            </a:endParaRPr>
          </a:p>
          <a:p>
            <a:r>
              <a:rPr lang="en-US" sz="2000" b="1" dirty="0">
                <a:solidFill>
                  <a:srgbClr val="FFFF00"/>
                </a:solidFill>
              </a:rPr>
              <a:t>storing data on both aircraft</a:t>
            </a:r>
            <a:endParaRPr lang="ru-RU" sz="2000" b="1" dirty="0">
              <a:solidFill>
                <a:srgbClr val="FFFF00"/>
              </a:solidFill>
            </a:endParaRPr>
          </a:p>
        </p:txBody>
      </p:sp>
      <p:grpSp>
        <p:nvGrpSpPr>
          <p:cNvPr id="87" name="Группа 86"/>
          <p:cNvGrpSpPr/>
          <p:nvPr/>
        </p:nvGrpSpPr>
        <p:grpSpPr>
          <a:xfrm>
            <a:off x="140022" y="4653137"/>
            <a:ext cx="8832981" cy="2135626"/>
            <a:chOff x="-54539" y="5440883"/>
            <a:chExt cx="7242739" cy="3299700"/>
          </a:xfrm>
        </p:grpSpPr>
        <p:sp>
          <p:nvSpPr>
            <p:cNvPr id="88" name="TextBox 21"/>
            <p:cNvSpPr txBox="1">
              <a:spLocks noChangeArrowheads="1"/>
            </p:cNvSpPr>
            <p:nvPr/>
          </p:nvSpPr>
          <p:spPr bwMode="auto">
            <a:xfrm>
              <a:off x="2032000" y="5440883"/>
              <a:ext cx="3016250" cy="998629"/>
            </a:xfrm>
            <a:prstGeom prst="rect">
              <a:avLst/>
            </a:prstGeom>
            <a:noFill/>
            <a:ln w="9525">
              <a:noFill/>
              <a:miter lim="800000"/>
              <a:headEnd/>
              <a:tailEnd/>
            </a:ln>
          </p:spPr>
          <p:txBody>
            <a:bodyPr>
              <a:spAutoFit/>
            </a:bodyPr>
            <a:lstStyle/>
            <a:p>
              <a:r>
                <a:rPr lang="en-US" dirty="0">
                  <a:solidFill>
                    <a:schemeClr val="bg1"/>
                  </a:solidFill>
                  <a:latin typeface="Calibri" pitchFamily="34" charset="0"/>
                </a:rPr>
                <a:t>Storing data within SOAN  </a:t>
              </a:r>
            </a:p>
            <a:p>
              <a:endParaRPr lang="ru-RU" dirty="0">
                <a:latin typeface="Calibri" pitchFamily="34" charset="0"/>
              </a:endParaRPr>
            </a:p>
          </p:txBody>
        </p:sp>
        <p:sp>
          <p:nvSpPr>
            <p:cNvPr id="89" name="TextBox 22"/>
            <p:cNvSpPr txBox="1">
              <a:spLocks noChangeArrowheads="1"/>
            </p:cNvSpPr>
            <p:nvPr/>
          </p:nvSpPr>
          <p:spPr bwMode="auto">
            <a:xfrm>
              <a:off x="33338" y="6612457"/>
              <a:ext cx="1434561" cy="1283952"/>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90" name="TextBox 24"/>
            <p:cNvSpPr txBox="1">
              <a:spLocks noChangeArrowheads="1"/>
            </p:cNvSpPr>
            <p:nvPr/>
          </p:nvSpPr>
          <p:spPr bwMode="auto">
            <a:xfrm>
              <a:off x="2826780" y="6547907"/>
              <a:ext cx="929881" cy="1521720"/>
            </a:xfrm>
            <a:prstGeom prst="rect">
              <a:avLst/>
            </a:prstGeom>
            <a:noFill/>
            <a:ln w="9525">
              <a:noFill/>
              <a:miter lim="800000"/>
              <a:headEnd/>
              <a:tailEnd/>
            </a:ln>
          </p:spPr>
          <p:txBody>
            <a:bodyPr wrap="square">
              <a:spAutoFit/>
            </a:bodyPr>
            <a:lstStyle/>
            <a:p>
              <a:pPr algn="ctr"/>
              <a:r>
                <a:rPr lang="en-US" sz="1600" dirty="0">
                  <a:latin typeface="Calibri" pitchFamily="34" charset="0"/>
                </a:rPr>
                <a:t>  </a:t>
              </a:r>
              <a:r>
                <a:rPr lang="en-US" sz="1400" dirty="0">
                  <a:solidFill>
                    <a:schemeClr val="bg1"/>
                  </a:solidFill>
                  <a:latin typeface="Calibri" pitchFamily="34" charset="0"/>
                </a:rPr>
                <a:t>With ATC,</a:t>
              </a:r>
            </a:p>
            <a:p>
              <a:pPr algn="ctr"/>
              <a:r>
                <a:rPr lang="en-US" sz="1400" dirty="0">
                  <a:solidFill>
                    <a:schemeClr val="bg1"/>
                  </a:solidFill>
                  <a:latin typeface="Calibri" pitchFamily="34" charset="0"/>
                </a:rPr>
                <a:t>surveillance</a:t>
              </a:r>
            </a:p>
            <a:p>
              <a:pPr algn="ctr"/>
              <a:r>
                <a:rPr lang="en-US" sz="1400" dirty="0">
                  <a:solidFill>
                    <a:schemeClr val="bg1"/>
                  </a:solidFill>
                  <a:latin typeface="Calibri" pitchFamily="34" charset="0"/>
                </a:rPr>
                <a:t>&amp; tracking</a:t>
              </a:r>
            </a:p>
            <a:p>
              <a:pPr algn="ctr"/>
              <a:r>
                <a:rPr lang="en-US" sz="1400" dirty="0">
                  <a:solidFill>
                    <a:schemeClr val="bg1"/>
                  </a:solidFill>
                  <a:latin typeface="Calibri" pitchFamily="34" charset="0"/>
                </a:rPr>
                <a:t>in ATC</a:t>
              </a:r>
              <a:endParaRPr lang="ru-RU" sz="1400" dirty="0">
                <a:solidFill>
                  <a:schemeClr val="bg1"/>
                </a:solidFill>
                <a:latin typeface="Calibri" pitchFamily="34" charset="0"/>
              </a:endParaRPr>
            </a:p>
          </p:txBody>
        </p:sp>
        <p:sp>
          <p:nvSpPr>
            <p:cNvPr id="91" name="Text Box 33"/>
            <p:cNvSpPr txBox="1">
              <a:spLocks noChangeArrowheads="1"/>
            </p:cNvSpPr>
            <p:nvPr/>
          </p:nvSpPr>
          <p:spPr bwMode="auto">
            <a:xfrm>
              <a:off x="-54539"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17:15</a:t>
              </a:r>
              <a:endParaRPr lang="ru-RU" sz="1400" dirty="0">
                <a:solidFill>
                  <a:schemeClr val="bg1"/>
                </a:solidFill>
                <a:latin typeface="Calibri" pitchFamily="34" charset="0"/>
              </a:endParaRPr>
            </a:p>
          </p:txBody>
        </p:sp>
        <p:sp>
          <p:nvSpPr>
            <p:cNvPr id="92" name="Text Box 34"/>
            <p:cNvSpPr txBox="1">
              <a:spLocks noChangeArrowheads="1"/>
            </p:cNvSpPr>
            <p:nvPr/>
          </p:nvSpPr>
          <p:spPr bwMode="auto">
            <a:xfrm>
              <a:off x="4121150" y="8265045"/>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17:55</a:t>
              </a:r>
              <a:endParaRPr lang="ru-RU" sz="1400" dirty="0">
                <a:solidFill>
                  <a:schemeClr val="bg1"/>
                </a:solidFill>
                <a:latin typeface="Calibri" pitchFamily="34" charset="0"/>
              </a:endParaRPr>
            </a:p>
          </p:txBody>
        </p:sp>
        <p:sp>
          <p:nvSpPr>
            <p:cNvPr id="93" name="Text Box 35"/>
            <p:cNvSpPr txBox="1">
              <a:spLocks noChangeArrowheads="1"/>
            </p:cNvSpPr>
            <p:nvPr/>
          </p:nvSpPr>
          <p:spPr bwMode="auto">
            <a:xfrm>
              <a:off x="6354762" y="8238059"/>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18:15</a:t>
              </a:r>
              <a:endParaRPr lang="ru-RU" sz="1400" dirty="0">
                <a:solidFill>
                  <a:schemeClr val="bg1"/>
                </a:solidFill>
                <a:latin typeface="Calibri" pitchFamily="34" charset="0"/>
              </a:endParaRPr>
            </a:p>
          </p:txBody>
        </p:sp>
        <p:sp>
          <p:nvSpPr>
            <p:cNvPr id="94" name="Text Box 42"/>
            <p:cNvSpPr txBox="1">
              <a:spLocks noChangeArrowheads="1"/>
            </p:cNvSpPr>
            <p:nvPr/>
          </p:nvSpPr>
          <p:spPr bwMode="auto">
            <a:xfrm>
              <a:off x="1900237"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17:35</a:t>
              </a:r>
              <a:endParaRPr lang="ru-RU" sz="1400" dirty="0">
                <a:solidFill>
                  <a:schemeClr val="bg1"/>
                </a:solidFill>
                <a:latin typeface="Calibri" pitchFamily="34" charset="0"/>
              </a:endParaRPr>
            </a:p>
          </p:txBody>
        </p:sp>
        <p:sp>
          <p:nvSpPr>
            <p:cNvPr id="95" name="Двойная стрелка влево/вправо 94"/>
            <p:cNvSpPr/>
            <p:nvPr/>
          </p:nvSpPr>
          <p:spPr>
            <a:xfrm>
              <a:off x="1627187" y="6017145"/>
              <a:ext cx="3343275" cy="14446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6" name="Line 24"/>
            <p:cNvSpPr>
              <a:spLocks noChangeShapeType="1"/>
            </p:cNvSpPr>
            <p:nvPr/>
          </p:nvSpPr>
          <p:spPr bwMode="auto">
            <a:xfrm>
              <a:off x="4967287" y="6385445"/>
              <a:ext cx="0" cy="1863725"/>
            </a:xfrm>
            <a:prstGeom prst="line">
              <a:avLst/>
            </a:prstGeom>
            <a:noFill/>
            <a:ln w="19050">
              <a:solidFill>
                <a:schemeClr val="accent1"/>
              </a:solidFill>
              <a:round/>
              <a:headEnd/>
              <a:tailEnd/>
            </a:ln>
          </p:spPr>
          <p:txBody>
            <a:bodyPr/>
            <a:lstStyle/>
            <a:p>
              <a:endParaRPr lang="ru-RU"/>
            </a:p>
          </p:txBody>
        </p:sp>
        <p:sp>
          <p:nvSpPr>
            <p:cNvPr id="97" name="Rectangle 19"/>
            <p:cNvSpPr>
              <a:spLocks noChangeArrowheads="1"/>
            </p:cNvSpPr>
            <p:nvPr/>
          </p:nvSpPr>
          <p:spPr bwMode="auto">
            <a:xfrm>
              <a:off x="-6350" y="5440883"/>
              <a:ext cx="7192962" cy="2808287"/>
            </a:xfrm>
            <a:prstGeom prst="rect">
              <a:avLst/>
            </a:prstGeom>
            <a:noFill/>
            <a:ln w="9525">
              <a:solidFill>
                <a:schemeClr val="bg1"/>
              </a:solidFill>
              <a:miter lim="800000"/>
              <a:headEnd/>
              <a:tailEnd/>
            </a:ln>
          </p:spPr>
          <p:txBody>
            <a:bodyPr wrap="none" anchor="ctr"/>
            <a:lstStyle/>
            <a:p>
              <a:endParaRPr lang="ru-RU"/>
            </a:p>
          </p:txBody>
        </p:sp>
        <p:sp>
          <p:nvSpPr>
            <p:cNvPr id="98" name="Line 21"/>
            <p:cNvSpPr>
              <a:spLocks noChangeShapeType="1"/>
            </p:cNvSpPr>
            <p:nvPr/>
          </p:nvSpPr>
          <p:spPr bwMode="auto">
            <a:xfrm>
              <a:off x="1598695" y="6377508"/>
              <a:ext cx="0" cy="1843087"/>
            </a:xfrm>
            <a:prstGeom prst="line">
              <a:avLst/>
            </a:prstGeom>
            <a:noFill/>
            <a:ln w="19050">
              <a:solidFill>
                <a:schemeClr val="accent1"/>
              </a:solidFill>
              <a:round/>
              <a:headEnd/>
              <a:tailEnd/>
            </a:ln>
          </p:spPr>
          <p:txBody>
            <a:bodyPr/>
            <a:lstStyle/>
            <a:p>
              <a:endParaRPr lang="ru-RU"/>
            </a:p>
          </p:txBody>
        </p:sp>
        <p:sp>
          <p:nvSpPr>
            <p:cNvPr id="99" name="Line 22"/>
            <p:cNvSpPr>
              <a:spLocks noChangeShapeType="1"/>
            </p:cNvSpPr>
            <p:nvPr/>
          </p:nvSpPr>
          <p:spPr bwMode="auto">
            <a:xfrm>
              <a:off x="2765425" y="6377508"/>
              <a:ext cx="0" cy="1847850"/>
            </a:xfrm>
            <a:prstGeom prst="line">
              <a:avLst/>
            </a:prstGeom>
            <a:noFill/>
            <a:ln w="19050">
              <a:solidFill>
                <a:schemeClr val="accent1"/>
              </a:solidFill>
              <a:round/>
              <a:headEnd/>
              <a:tailEnd/>
            </a:ln>
          </p:spPr>
          <p:txBody>
            <a:bodyPr/>
            <a:lstStyle/>
            <a:p>
              <a:endParaRPr lang="ru-RU"/>
            </a:p>
          </p:txBody>
        </p:sp>
        <p:sp>
          <p:nvSpPr>
            <p:cNvPr id="100" name="Line 23"/>
            <p:cNvSpPr>
              <a:spLocks noChangeShapeType="1"/>
            </p:cNvSpPr>
            <p:nvPr/>
          </p:nvSpPr>
          <p:spPr bwMode="auto">
            <a:xfrm>
              <a:off x="3846512" y="6377508"/>
              <a:ext cx="0" cy="1843087"/>
            </a:xfrm>
            <a:prstGeom prst="line">
              <a:avLst/>
            </a:prstGeom>
            <a:noFill/>
            <a:ln w="19050">
              <a:solidFill>
                <a:schemeClr val="accent1"/>
              </a:solidFill>
              <a:round/>
              <a:headEnd/>
              <a:tailEnd/>
            </a:ln>
          </p:spPr>
          <p:txBody>
            <a:bodyPr/>
            <a:lstStyle/>
            <a:p>
              <a:endParaRPr lang="ru-RU"/>
            </a:p>
          </p:txBody>
        </p:sp>
        <p:sp>
          <p:nvSpPr>
            <p:cNvPr id="101" name="Line 25"/>
            <p:cNvSpPr>
              <a:spLocks noChangeShapeType="1"/>
            </p:cNvSpPr>
            <p:nvPr/>
          </p:nvSpPr>
          <p:spPr bwMode="auto">
            <a:xfrm>
              <a:off x="-6350" y="6377507"/>
              <a:ext cx="1605045" cy="0"/>
            </a:xfrm>
            <a:prstGeom prst="line">
              <a:avLst/>
            </a:prstGeom>
            <a:noFill/>
            <a:ln w="57150">
              <a:solidFill>
                <a:srgbClr val="FF0000"/>
              </a:solidFill>
              <a:round/>
              <a:headEnd/>
              <a:tailEnd/>
            </a:ln>
          </p:spPr>
          <p:txBody>
            <a:bodyPr/>
            <a:lstStyle/>
            <a:p>
              <a:endParaRPr lang="ru-RU"/>
            </a:p>
          </p:txBody>
        </p:sp>
        <p:sp>
          <p:nvSpPr>
            <p:cNvPr id="102" name="Line 26"/>
            <p:cNvSpPr>
              <a:spLocks noChangeShapeType="1"/>
            </p:cNvSpPr>
            <p:nvPr/>
          </p:nvSpPr>
          <p:spPr bwMode="auto">
            <a:xfrm>
              <a:off x="4968875" y="6377508"/>
              <a:ext cx="2219325" cy="0"/>
            </a:xfrm>
            <a:prstGeom prst="line">
              <a:avLst/>
            </a:prstGeom>
            <a:noFill/>
            <a:ln w="57150">
              <a:solidFill>
                <a:srgbClr val="FF0000"/>
              </a:solidFill>
              <a:round/>
              <a:headEnd/>
              <a:tailEnd/>
            </a:ln>
          </p:spPr>
          <p:txBody>
            <a:bodyPr/>
            <a:lstStyle/>
            <a:p>
              <a:endParaRPr lang="ru-RU"/>
            </a:p>
          </p:txBody>
        </p:sp>
        <p:sp>
          <p:nvSpPr>
            <p:cNvPr id="103" name="Line 27"/>
            <p:cNvSpPr>
              <a:spLocks noChangeShapeType="1"/>
            </p:cNvSpPr>
            <p:nvPr/>
          </p:nvSpPr>
          <p:spPr bwMode="auto">
            <a:xfrm flipV="1">
              <a:off x="1598696" y="7030693"/>
              <a:ext cx="1163555" cy="0"/>
            </a:xfrm>
            <a:prstGeom prst="line">
              <a:avLst/>
            </a:prstGeom>
            <a:noFill/>
            <a:ln w="57150">
              <a:solidFill>
                <a:schemeClr val="accent1"/>
              </a:solidFill>
              <a:round/>
              <a:headEnd/>
              <a:tailEnd/>
            </a:ln>
          </p:spPr>
          <p:txBody>
            <a:bodyPr/>
            <a:lstStyle/>
            <a:p>
              <a:endParaRPr lang="ru-RU"/>
            </a:p>
          </p:txBody>
        </p:sp>
        <p:sp>
          <p:nvSpPr>
            <p:cNvPr id="104" name="Line 28"/>
            <p:cNvSpPr>
              <a:spLocks noChangeShapeType="1"/>
            </p:cNvSpPr>
            <p:nvPr/>
          </p:nvSpPr>
          <p:spPr bwMode="auto">
            <a:xfrm>
              <a:off x="2759075" y="6377508"/>
              <a:ext cx="1092200" cy="3175"/>
            </a:xfrm>
            <a:prstGeom prst="line">
              <a:avLst/>
            </a:prstGeom>
            <a:noFill/>
            <a:ln w="57150">
              <a:solidFill>
                <a:srgbClr val="CC0000"/>
              </a:solidFill>
              <a:round/>
              <a:headEnd/>
              <a:tailEnd/>
            </a:ln>
          </p:spPr>
          <p:txBody>
            <a:bodyPr/>
            <a:lstStyle/>
            <a:p>
              <a:endParaRPr lang="ru-RU"/>
            </a:p>
          </p:txBody>
        </p:sp>
        <p:sp>
          <p:nvSpPr>
            <p:cNvPr id="105" name="Line 29"/>
            <p:cNvSpPr>
              <a:spLocks noChangeShapeType="1"/>
            </p:cNvSpPr>
            <p:nvPr/>
          </p:nvSpPr>
          <p:spPr bwMode="auto">
            <a:xfrm>
              <a:off x="3858351" y="7030693"/>
              <a:ext cx="1125537" cy="0"/>
            </a:xfrm>
            <a:prstGeom prst="line">
              <a:avLst/>
            </a:prstGeom>
            <a:noFill/>
            <a:ln w="57150">
              <a:solidFill>
                <a:schemeClr val="accent1"/>
              </a:solidFill>
              <a:round/>
              <a:headEnd/>
              <a:tailEnd/>
            </a:ln>
          </p:spPr>
          <p:txBody>
            <a:bodyPr/>
            <a:lstStyle/>
            <a:p>
              <a:endParaRPr lang="ru-RU"/>
            </a:p>
          </p:txBody>
        </p:sp>
        <p:sp>
          <p:nvSpPr>
            <p:cNvPr id="106" name="Line 43"/>
            <p:cNvSpPr>
              <a:spLocks noChangeShapeType="1"/>
            </p:cNvSpPr>
            <p:nvPr/>
          </p:nvSpPr>
          <p:spPr bwMode="auto">
            <a:xfrm>
              <a:off x="2187575" y="8134870"/>
              <a:ext cx="0" cy="73025"/>
            </a:xfrm>
            <a:prstGeom prst="line">
              <a:avLst/>
            </a:prstGeom>
            <a:noFill/>
            <a:ln w="19050">
              <a:solidFill>
                <a:schemeClr val="accent1"/>
              </a:solidFill>
              <a:round/>
              <a:headEnd/>
              <a:tailEnd/>
            </a:ln>
          </p:spPr>
          <p:txBody>
            <a:bodyPr/>
            <a:lstStyle/>
            <a:p>
              <a:endParaRPr lang="ru-RU"/>
            </a:p>
          </p:txBody>
        </p:sp>
        <p:sp>
          <p:nvSpPr>
            <p:cNvPr id="107" name="Line 44"/>
            <p:cNvSpPr>
              <a:spLocks noChangeShapeType="1"/>
            </p:cNvSpPr>
            <p:nvPr/>
          </p:nvSpPr>
          <p:spPr bwMode="auto">
            <a:xfrm>
              <a:off x="4413250" y="8134870"/>
              <a:ext cx="0" cy="73025"/>
            </a:xfrm>
            <a:prstGeom prst="line">
              <a:avLst/>
            </a:prstGeom>
            <a:noFill/>
            <a:ln w="19050">
              <a:solidFill>
                <a:schemeClr val="accent1"/>
              </a:solidFill>
              <a:round/>
              <a:headEnd/>
              <a:tailEnd/>
            </a:ln>
          </p:spPr>
          <p:txBody>
            <a:bodyPr/>
            <a:lstStyle/>
            <a:p>
              <a:endParaRPr lang="ru-RU"/>
            </a:p>
          </p:txBody>
        </p:sp>
        <p:sp>
          <p:nvSpPr>
            <p:cNvPr id="108" name="Line 45"/>
            <p:cNvSpPr>
              <a:spLocks noChangeShapeType="1"/>
            </p:cNvSpPr>
            <p:nvPr/>
          </p:nvSpPr>
          <p:spPr bwMode="auto">
            <a:xfrm>
              <a:off x="6634162" y="8134870"/>
              <a:ext cx="0" cy="73025"/>
            </a:xfrm>
            <a:prstGeom prst="line">
              <a:avLst/>
            </a:prstGeom>
            <a:noFill/>
            <a:ln w="19050">
              <a:solidFill>
                <a:schemeClr val="accent1"/>
              </a:solidFill>
              <a:round/>
              <a:headEnd/>
              <a:tailEnd/>
            </a:ln>
          </p:spPr>
          <p:txBody>
            <a:bodyPr/>
            <a:lstStyle/>
            <a:p>
              <a:endParaRPr lang="ru-RU"/>
            </a:p>
          </p:txBody>
        </p:sp>
        <p:sp>
          <p:nvSpPr>
            <p:cNvPr id="109" name="Line 20"/>
            <p:cNvSpPr>
              <a:spLocks noChangeShapeType="1"/>
            </p:cNvSpPr>
            <p:nvPr/>
          </p:nvSpPr>
          <p:spPr bwMode="auto">
            <a:xfrm>
              <a:off x="0" y="8244408"/>
              <a:ext cx="7175500" cy="0"/>
            </a:xfrm>
            <a:prstGeom prst="line">
              <a:avLst/>
            </a:prstGeom>
            <a:noFill/>
            <a:ln w="57150">
              <a:solidFill>
                <a:schemeClr val="accent1"/>
              </a:solidFill>
              <a:round/>
              <a:headEnd/>
              <a:tailEnd/>
            </a:ln>
          </p:spPr>
          <p:txBody>
            <a:bodyPr/>
            <a:lstStyle/>
            <a:p>
              <a:endParaRPr lang="ru-RU"/>
            </a:p>
          </p:txBody>
        </p:sp>
        <p:sp>
          <p:nvSpPr>
            <p:cNvPr id="110" name="TextBox 32"/>
            <p:cNvSpPr txBox="1">
              <a:spLocks noChangeArrowheads="1"/>
            </p:cNvSpPr>
            <p:nvPr/>
          </p:nvSpPr>
          <p:spPr bwMode="auto">
            <a:xfrm>
              <a:off x="1776412" y="6882333"/>
              <a:ext cx="151473" cy="430150"/>
            </a:xfrm>
            <a:prstGeom prst="rect">
              <a:avLst/>
            </a:prstGeom>
            <a:noFill/>
            <a:ln w="9525">
              <a:noFill/>
              <a:miter lim="800000"/>
              <a:headEnd/>
              <a:tailEnd/>
            </a:ln>
          </p:spPr>
          <p:txBody>
            <a:bodyPr wrap="none">
              <a:spAutoFit/>
            </a:bodyPr>
            <a:lstStyle/>
            <a:p>
              <a:endParaRPr lang="ru-RU"/>
            </a:p>
          </p:txBody>
        </p:sp>
        <p:sp>
          <p:nvSpPr>
            <p:cNvPr id="111" name="TextBox 110"/>
            <p:cNvSpPr txBox="1"/>
            <p:nvPr/>
          </p:nvSpPr>
          <p:spPr>
            <a:xfrm>
              <a:off x="1706472" y="7128394"/>
              <a:ext cx="962206" cy="1141291"/>
            </a:xfrm>
            <a:prstGeom prst="rect">
              <a:avLst/>
            </a:prstGeom>
            <a:noFill/>
          </p:spPr>
          <p:txBody>
            <a:bodyPr wrap="squar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sp>
          <p:nvSpPr>
            <p:cNvPr id="112" name="TextBox 111"/>
            <p:cNvSpPr txBox="1"/>
            <p:nvPr/>
          </p:nvSpPr>
          <p:spPr>
            <a:xfrm>
              <a:off x="3981692" y="7092088"/>
              <a:ext cx="851999" cy="1141291"/>
            </a:xfrm>
            <a:prstGeom prst="rect">
              <a:avLst/>
            </a:prstGeom>
            <a:noFill/>
          </p:spPr>
          <p:txBody>
            <a:bodyPr wrap="non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grpSp>
      <p:pic>
        <p:nvPicPr>
          <p:cNvPr id="113" name="Рисунок 112"/>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246400" y="619200"/>
            <a:ext cx="4903200" cy="3909600"/>
          </a:xfrm>
          <a:prstGeom prst="rect">
            <a:avLst/>
          </a:prstGeom>
        </p:spPr>
      </p:pic>
      <p:sp>
        <p:nvSpPr>
          <p:cNvPr id="114" name="TextBox 37"/>
          <p:cNvSpPr txBox="1"/>
          <p:nvPr/>
        </p:nvSpPr>
        <p:spPr>
          <a:xfrm>
            <a:off x="7215402" y="6545209"/>
            <a:ext cx="659155" cy="369332"/>
          </a:xfrm>
          <a:prstGeom prst="rect">
            <a:avLst/>
          </a:prstGeom>
          <a:noFill/>
        </p:spPr>
        <p:txBody>
          <a:bodyPr wrap="none">
            <a:spAutoFit/>
          </a:bodyPr>
          <a:lstStyle/>
          <a:p>
            <a:pPr>
              <a:defRPr/>
            </a:pPr>
            <a:r>
              <a:rPr lang="en-US" dirty="0">
                <a:solidFill>
                  <a:schemeClr val="bg1"/>
                </a:solidFill>
              </a:rPr>
              <a:t>UTC</a:t>
            </a:r>
            <a:endParaRPr lang="ru-RU" dirty="0">
              <a:solidFill>
                <a:schemeClr val="bg1"/>
              </a:solidFill>
            </a:endParaRPr>
          </a:p>
        </p:txBody>
      </p:sp>
      <p:sp>
        <p:nvSpPr>
          <p:cNvPr id="115" name="TextBox 22"/>
          <p:cNvSpPr txBox="1">
            <a:spLocks noChangeArrowheads="1"/>
          </p:cNvSpPr>
          <p:nvPr/>
        </p:nvSpPr>
        <p:spPr bwMode="auto">
          <a:xfrm>
            <a:off x="6506332" y="5366778"/>
            <a:ext cx="1883450" cy="830997"/>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116" name="TextBox 115"/>
          <p:cNvSpPr txBox="1"/>
          <p:nvPr/>
        </p:nvSpPr>
        <p:spPr>
          <a:xfrm>
            <a:off x="3684150" y="4293096"/>
            <a:ext cx="887850" cy="238715"/>
          </a:xfrm>
          <a:prstGeom prst="rect">
            <a:avLst/>
          </a:prstGeom>
          <a:noFill/>
        </p:spPr>
        <p:txBody>
          <a:bodyPr wrap="none" rtlCol="0">
            <a:spAutoFit/>
          </a:bodyPr>
          <a:lstStyle/>
          <a:p>
            <a:r>
              <a:rPr lang="en-US" sz="1000" b="1" dirty="0"/>
              <a:t>Terengganu</a:t>
            </a:r>
            <a:endParaRPr lang="ru-RU" sz="1000" b="1" dirty="0"/>
          </a:p>
        </p:txBody>
      </p:sp>
      <p:sp>
        <p:nvSpPr>
          <p:cNvPr id="117" name="TextBox 116"/>
          <p:cNvSpPr txBox="1"/>
          <p:nvPr/>
        </p:nvSpPr>
        <p:spPr>
          <a:xfrm>
            <a:off x="2367561" y="3838357"/>
            <a:ext cx="548255" cy="238715"/>
          </a:xfrm>
          <a:prstGeom prst="rect">
            <a:avLst/>
          </a:prstGeom>
          <a:noFill/>
        </p:spPr>
        <p:txBody>
          <a:bodyPr wrap="none" rtlCol="0">
            <a:spAutoFit/>
          </a:bodyPr>
          <a:lstStyle/>
          <a:p>
            <a:r>
              <a:rPr lang="en-US" sz="1000" b="1" dirty="0" err="1"/>
              <a:t>Bharu</a:t>
            </a:r>
            <a:endParaRPr lang="ru-RU" sz="1000" b="1" dirty="0"/>
          </a:p>
        </p:txBody>
      </p:sp>
      <p:sp>
        <p:nvSpPr>
          <p:cNvPr id="118" name="TextBox 117"/>
          <p:cNvSpPr txBox="1"/>
          <p:nvPr/>
        </p:nvSpPr>
        <p:spPr>
          <a:xfrm>
            <a:off x="3619144" y="3068960"/>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19" name="TextBox 118"/>
          <p:cNvSpPr txBox="1"/>
          <p:nvPr/>
        </p:nvSpPr>
        <p:spPr>
          <a:xfrm>
            <a:off x="4897602" y="3397194"/>
            <a:ext cx="625276" cy="238715"/>
          </a:xfrm>
          <a:prstGeom prst="rect">
            <a:avLst/>
          </a:prstGeom>
          <a:noFill/>
        </p:spPr>
        <p:txBody>
          <a:bodyPr wrap="none" rtlCol="0">
            <a:spAutoFit/>
          </a:bodyPr>
          <a:lstStyle/>
          <a:p>
            <a:r>
              <a:rPr lang="en-US" sz="1000" b="1" dirty="0"/>
              <a:t>CES539</a:t>
            </a:r>
            <a:endParaRPr lang="ru-RU" sz="1000" b="1" dirty="0"/>
          </a:p>
        </p:txBody>
      </p:sp>
      <p:sp>
        <p:nvSpPr>
          <p:cNvPr id="120" name="TextBox 119"/>
          <p:cNvSpPr txBox="1"/>
          <p:nvPr/>
        </p:nvSpPr>
        <p:spPr>
          <a:xfrm>
            <a:off x="4796587" y="1687862"/>
            <a:ext cx="761815" cy="238715"/>
          </a:xfrm>
          <a:prstGeom prst="rect">
            <a:avLst/>
          </a:prstGeom>
          <a:noFill/>
        </p:spPr>
        <p:txBody>
          <a:bodyPr wrap="none" rtlCol="0">
            <a:spAutoFit/>
          </a:bodyPr>
          <a:lstStyle/>
          <a:p>
            <a:r>
              <a:rPr lang="en-US" sz="1000" b="1" dirty="0"/>
              <a:t>MAS6116</a:t>
            </a:r>
            <a:endParaRPr lang="ru-RU" sz="1000" b="1" dirty="0"/>
          </a:p>
        </p:txBody>
      </p:sp>
      <p:sp>
        <p:nvSpPr>
          <p:cNvPr id="121" name="TextBox 120"/>
          <p:cNvSpPr txBox="1"/>
          <p:nvPr/>
        </p:nvSpPr>
        <p:spPr>
          <a:xfrm>
            <a:off x="6133706" y="1926577"/>
            <a:ext cx="768817" cy="238715"/>
          </a:xfrm>
          <a:prstGeom prst="rect">
            <a:avLst/>
          </a:prstGeom>
          <a:noFill/>
        </p:spPr>
        <p:txBody>
          <a:bodyPr wrap="none" rtlCol="0">
            <a:spAutoFit/>
          </a:bodyPr>
          <a:lstStyle/>
          <a:p>
            <a:r>
              <a:rPr lang="en-US" sz="1000" b="1" dirty="0"/>
              <a:t>TGW2907</a:t>
            </a:r>
            <a:endParaRPr lang="ru-RU" sz="1000" b="1" dirty="0"/>
          </a:p>
        </p:txBody>
      </p:sp>
      <p:sp>
        <p:nvSpPr>
          <p:cNvPr id="122" name="TextBox 121"/>
          <p:cNvSpPr txBox="1"/>
          <p:nvPr/>
        </p:nvSpPr>
        <p:spPr>
          <a:xfrm>
            <a:off x="5625928" y="600362"/>
            <a:ext cx="422219" cy="238715"/>
          </a:xfrm>
          <a:prstGeom prst="rect">
            <a:avLst/>
          </a:prstGeom>
          <a:noFill/>
        </p:spPr>
        <p:txBody>
          <a:bodyPr wrap="none" rtlCol="0">
            <a:spAutoFit/>
          </a:bodyPr>
          <a:lstStyle/>
          <a:p>
            <a:r>
              <a:rPr lang="en-US" sz="1000" b="1" dirty="0" err="1"/>
              <a:t>Tho</a:t>
            </a:r>
            <a:endParaRPr lang="ru-RU" sz="1000" b="1" dirty="0"/>
          </a:p>
        </p:txBody>
      </p:sp>
      <p:cxnSp>
        <p:nvCxnSpPr>
          <p:cNvPr id="127" name="Прямая соединительная линия 126"/>
          <p:cNvCxnSpPr/>
          <p:nvPr/>
        </p:nvCxnSpPr>
        <p:spPr>
          <a:xfrm>
            <a:off x="2834704" y="3938210"/>
            <a:ext cx="756000" cy="54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Прямая соединительная линия 128"/>
          <p:cNvCxnSpPr/>
          <p:nvPr/>
        </p:nvCxnSpPr>
        <p:spPr>
          <a:xfrm>
            <a:off x="6109512" y="719720"/>
            <a:ext cx="360000" cy="104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Прямая соединительная линия 129"/>
          <p:cNvCxnSpPr/>
          <p:nvPr/>
        </p:nvCxnSpPr>
        <p:spPr>
          <a:xfrm flipH="1">
            <a:off x="5329860" y="748561"/>
            <a:ext cx="718287" cy="849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2" name="Дуга 131"/>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33" name="Прямая соединительная линия 132"/>
          <p:cNvCxnSpPr/>
          <p:nvPr/>
        </p:nvCxnSpPr>
        <p:spPr>
          <a:xfrm>
            <a:off x="4499992" y="3068960"/>
            <a:ext cx="4536504" cy="91808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4" name="Прямая соединительная линия 133"/>
          <p:cNvCxnSpPr/>
          <p:nvPr/>
        </p:nvCxnSpPr>
        <p:spPr>
          <a:xfrm flipV="1">
            <a:off x="2246400" y="4077072"/>
            <a:ext cx="6790096" cy="1605018"/>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428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39713"/>
            <a:ext cx="7886700" cy="1325562"/>
          </a:xfrm>
        </p:spPr>
        <p:txBody>
          <a:bodyPr>
            <a:normAutofit/>
          </a:bodyPr>
          <a:lstStyle/>
          <a:p>
            <a:pPr algn="ctr" eaLnBrk="1" hangingPunct="1"/>
            <a:r>
              <a:rPr lang="en-US" sz="2500" b="1" dirty="0">
                <a:solidFill>
                  <a:srgbClr val="FFFF00"/>
                </a:solidFill>
              </a:rPr>
              <a:t>Often we wait and do nothing. Cyber Impacts: “Black Swan” – a theory studying difficult to forecast rare events which nevertheless may have critical sometimes  disastrous effects</a:t>
            </a:r>
            <a:endParaRPr lang="ru-RU" sz="2500" dirty="0">
              <a:solidFill>
                <a:srgbClr val="FFFF00"/>
              </a:solidFill>
            </a:endParaRPr>
          </a:p>
        </p:txBody>
      </p:sp>
      <p:pic>
        <p:nvPicPr>
          <p:cNvPr id="19458" name="Объект 6"/>
          <p:cNvPicPr>
            <a:picLocks noGrp="1" noChangeAspect="1"/>
          </p:cNvPicPr>
          <p:nvPr>
            <p:ph idx="1"/>
          </p:nvPr>
        </p:nvPicPr>
        <p:blipFill>
          <a:blip r:embed="rId3"/>
          <a:srcRect/>
          <a:stretch>
            <a:fillRect/>
          </a:stretch>
        </p:blipFill>
        <p:spPr>
          <a:xfrm>
            <a:off x="5360894" y="1690688"/>
            <a:ext cx="3667218" cy="2515646"/>
          </a:xfrm>
        </p:spPr>
      </p:pic>
      <p:sp>
        <p:nvSpPr>
          <p:cNvPr id="4" name="Дата 3"/>
          <p:cNvSpPr>
            <a:spLocks noGrp="1"/>
          </p:cNvSpPr>
          <p:nvPr>
            <p:ph type="dt" sz="quarter" idx="10"/>
          </p:nvPr>
        </p:nvSpPr>
        <p:spPr/>
        <p:txBody>
          <a:bodyPr/>
          <a:lstStyle/>
          <a:p>
            <a:pPr>
              <a:defRPr/>
            </a:pPr>
            <a:r>
              <a:rPr lang="ru-RU"/>
              <a:t>4.04.2017</a:t>
            </a:r>
            <a:endParaRPr lang="ru-RU" dirty="0"/>
          </a:p>
        </p:txBody>
      </p:sp>
      <p:sp>
        <p:nvSpPr>
          <p:cNvPr id="6" name="Номер слайда 5"/>
          <p:cNvSpPr>
            <a:spLocks noGrp="1"/>
          </p:cNvSpPr>
          <p:nvPr>
            <p:ph type="sldNum" sz="quarter" idx="12"/>
          </p:nvPr>
        </p:nvSpPr>
        <p:spPr/>
        <p:txBody>
          <a:bodyPr/>
          <a:lstStyle/>
          <a:p>
            <a:pPr>
              <a:defRPr/>
            </a:pPr>
            <a:fld id="{30A14210-3A75-4837-A782-EA96677A4DDC}" type="slidenum">
              <a:rPr lang="ru-RU"/>
              <a:pPr>
                <a:defRPr/>
              </a:pPr>
              <a:t>4</a:t>
            </a:fld>
            <a:endParaRPr lang="ru-RU"/>
          </a:p>
        </p:txBody>
      </p:sp>
      <p:sp>
        <p:nvSpPr>
          <p:cNvPr id="19461" name="TextBox 9"/>
          <p:cNvSpPr txBox="1">
            <a:spLocks noChangeArrowheads="1"/>
          </p:cNvSpPr>
          <p:nvPr/>
        </p:nvSpPr>
        <p:spPr bwMode="auto">
          <a:xfrm>
            <a:off x="115888" y="1532683"/>
            <a:ext cx="5245006" cy="2554545"/>
          </a:xfrm>
          <a:prstGeom prst="rect">
            <a:avLst/>
          </a:prstGeom>
          <a:noFill/>
          <a:ln w="9525">
            <a:noFill/>
            <a:miter lim="800000"/>
            <a:headEnd/>
            <a:tailEnd/>
          </a:ln>
        </p:spPr>
        <p:txBody>
          <a:bodyPr wrap="square">
            <a:spAutoFit/>
          </a:bodyPr>
          <a:lstStyle/>
          <a:p>
            <a:r>
              <a:rPr lang="en-US" sz="2000" dirty="0">
                <a:solidFill>
                  <a:schemeClr val="bg1"/>
                </a:solidFill>
                <a:latin typeface="Calibri" pitchFamily="34" charset="0"/>
              </a:rPr>
              <a:t>According to </a:t>
            </a:r>
            <a:r>
              <a:rPr lang="en-US" sz="2000" dirty="0" err="1">
                <a:solidFill>
                  <a:schemeClr val="bg1"/>
                </a:solidFill>
                <a:latin typeface="Calibri" pitchFamily="34" charset="0"/>
              </a:rPr>
              <a:t>Taleb</a:t>
            </a:r>
            <a:r>
              <a:rPr lang="en-US" sz="2000" dirty="0">
                <a:solidFill>
                  <a:schemeClr val="bg1"/>
                </a:solidFill>
                <a:latin typeface="Calibri" pitchFamily="34" charset="0"/>
              </a:rPr>
              <a:t>, “Black Swan” has got </a:t>
            </a:r>
          </a:p>
          <a:p>
            <a:r>
              <a:rPr lang="en-US" sz="2000" dirty="0">
                <a:solidFill>
                  <a:schemeClr val="bg1"/>
                </a:solidFill>
                <a:latin typeface="Calibri" pitchFamily="34" charset="0"/>
              </a:rPr>
              <a:t>following criteria</a:t>
            </a:r>
            <a:r>
              <a:rPr lang="ru-RU" sz="2000" dirty="0">
                <a:solidFill>
                  <a:schemeClr val="bg1"/>
                </a:solidFill>
                <a:latin typeface="Calibri" pitchFamily="34" charset="0"/>
              </a:rPr>
              <a:t>:</a:t>
            </a:r>
          </a:p>
          <a:p>
            <a:r>
              <a:rPr lang="ru-RU" sz="2000" dirty="0">
                <a:solidFill>
                  <a:schemeClr val="bg1"/>
                </a:solidFill>
                <a:latin typeface="Calibri" pitchFamily="34" charset="0"/>
              </a:rPr>
              <a:t> 1. </a:t>
            </a:r>
            <a:r>
              <a:rPr lang="en-US" sz="2000" dirty="0">
                <a:solidFill>
                  <a:schemeClr val="bg1"/>
                </a:solidFill>
                <a:latin typeface="Calibri" pitchFamily="34" charset="0"/>
              </a:rPr>
              <a:t>The event is unexpected (for experts as well</a:t>
            </a:r>
            <a:r>
              <a:rPr lang="ru-RU" sz="2000" dirty="0">
                <a:solidFill>
                  <a:schemeClr val="bg1"/>
                </a:solidFill>
                <a:latin typeface="Calibri" pitchFamily="34" charset="0"/>
              </a:rPr>
              <a:t>).</a:t>
            </a:r>
          </a:p>
          <a:p>
            <a:r>
              <a:rPr lang="ru-RU" sz="2000" dirty="0">
                <a:solidFill>
                  <a:schemeClr val="bg1"/>
                </a:solidFill>
                <a:latin typeface="Calibri" pitchFamily="34" charset="0"/>
              </a:rPr>
              <a:t>2. </a:t>
            </a:r>
            <a:r>
              <a:rPr lang="en-US" sz="2000" dirty="0">
                <a:solidFill>
                  <a:schemeClr val="bg1"/>
                </a:solidFill>
                <a:latin typeface="Calibri" pitchFamily="34" charset="0"/>
              </a:rPr>
              <a:t>The event causes significant, sometimes devastating impacts</a:t>
            </a:r>
            <a:r>
              <a:rPr lang="ru-RU" sz="2000" dirty="0">
                <a:solidFill>
                  <a:schemeClr val="bg1"/>
                </a:solidFill>
                <a:latin typeface="Calibri" pitchFamily="34" charset="0"/>
              </a:rPr>
              <a:t>.</a:t>
            </a:r>
          </a:p>
          <a:p>
            <a:r>
              <a:rPr lang="ru-RU" sz="2000" dirty="0">
                <a:solidFill>
                  <a:schemeClr val="bg1"/>
                </a:solidFill>
                <a:latin typeface="Calibri" pitchFamily="34" charset="0"/>
              </a:rPr>
              <a:t>3. </a:t>
            </a:r>
            <a:r>
              <a:rPr lang="en-US" sz="2000" dirty="0">
                <a:solidFill>
                  <a:schemeClr val="bg1"/>
                </a:solidFill>
                <a:latin typeface="Calibri" pitchFamily="34" charset="0"/>
              </a:rPr>
              <a:t>After the event took place, in retrospective, the event may be rationalized, as if it were expected</a:t>
            </a:r>
            <a:r>
              <a:rPr lang="ru-RU" sz="2000" dirty="0">
                <a:solidFill>
                  <a:schemeClr val="bg1"/>
                </a:solidFill>
                <a:latin typeface="Calibri" pitchFamily="34" charset="0"/>
              </a:rPr>
              <a:t>. </a:t>
            </a:r>
          </a:p>
        </p:txBody>
      </p:sp>
      <p:sp>
        <p:nvSpPr>
          <p:cNvPr id="12" name="TextBox 11"/>
          <p:cNvSpPr txBox="1"/>
          <p:nvPr/>
        </p:nvSpPr>
        <p:spPr>
          <a:xfrm>
            <a:off x="115888" y="4311846"/>
            <a:ext cx="8912225" cy="1938992"/>
          </a:xfrm>
          <a:prstGeom prst="rect">
            <a:avLst/>
          </a:prstGeom>
          <a:noFill/>
        </p:spPr>
        <p:txBody>
          <a:bodyPr>
            <a:spAutoFit/>
          </a:bodyPr>
          <a:lstStyle/>
          <a:p>
            <a:pPr marL="342900" indent="-342900">
              <a:buFont typeface="Arial" panose="020B0604020202020204" pitchFamily="34" charset="0"/>
              <a:buChar char="•"/>
            </a:pPr>
            <a:r>
              <a:rPr lang="en-US" sz="2000" dirty="0">
                <a:solidFill>
                  <a:schemeClr val="bg1"/>
                </a:solidFill>
                <a:latin typeface="Calibri" pitchFamily="34" charset="0"/>
              </a:rPr>
              <a:t>Examples of </a:t>
            </a:r>
            <a:r>
              <a:rPr lang="en-US" sz="2000" dirty="0">
                <a:solidFill>
                  <a:schemeClr val="bg1"/>
                </a:solidFill>
              </a:rPr>
              <a:t>“Black Swan”</a:t>
            </a:r>
            <a:r>
              <a:rPr lang="en-US" sz="2000" dirty="0">
                <a:solidFill>
                  <a:schemeClr val="bg1"/>
                </a:solidFill>
                <a:latin typeface="Calibri" pitchFamily="34" charset="0"/>
              </a:rPr>
              <a:t> are </a:t>
            </a:r>
            <a:r>
              <a:rPr lang="en-US" sz="2000" dirty="0">
                <a:solidFill>
                  <a:srgbClr val="FFD966"/>
                </a:solidFill>
              </a:rPr>
              <a:t>Internet</a:t>
            </a:r>
            <a:r>
              <a:rPr lang="en-US" sz="2000" dirty="0"/>
              <a:t> </a:t>
            </a:r>
            <a:r>
              <a:rPr lang="en-US" sz="2000" dirty="0">
                <a:solidFill>
                  <a:schemeClr val="bg1"/>
                </a:solidFill>
                <a:latin typeface="Calibri" pitchFamily="34" charset="0"/>
              </a:rPr>
              <a:t>development and implementation, </a:t>
            </a:r>
            <a:r>
              <a:rPr lang="en-US" sz="2000" dirty="0">
                <a:solidFill>
                  <a:srgbClr val="FFD966"/>
                </a:solidFill>
                <a:latin typeface="Calibri" pitchFamily="34" charset="0"/>
              </a:rPr>
              <a:t>First World War, 11 September Attack</a:t>
            </a:r>
            <a:r>
              <a:rPr lang="ru-RU" sz="2000" dirty="0">
                <a:solidFill>
                  <a:schemeClr val="bg1"/>
                </a:solidFill>
                <a:latin typeface="Calibri" pitchFamily="34" charset="0"/>
              </a:rPr>
              <a:t>. </a:t>
            </a:r>
            <a:endParaRPr lang="en-US" sz="2000" dirty="0">
              <a:solidFill>
                <a:schemeClr val="bg1"/>
              </a:solidFill>
              <a:latin typeface="Calibri" pitchFamily="34" charset="0"/>
            </a:endParaRPr>
          </a:p>
          <a:p>
            <a:pPr marL="342900" indent="-342900">
              <a:buFont typeface="Arial" panose="020B0604020202020204" pitchFamily="34" charset="0"/>
              <a:buChar char="•"/>
            </a:pPr>
            <a:r>
              <a:rPr lang="en-US" sz="2000" dirty="0">
                <a:solidFill>
                  <a:schemeClr val="bg1"/>
                </a:solidFill>
              </a:rPr>
              <a:t>According to </a:t>
            </a:r>
            <a:r>
              <a:rPr lang="en-US" sz="2000" dirty="0" err="1">
                <a:solidFill>
                  <a:schemeClr val="bg1"/>
                </a:solidFill>
              </a:rPr>
              <a:t>Taleb</a:t>
            </a:r>
            <a:r>
              <a:rPr lang="en-US" sz="2000" dirty="0">
                <a:solidFill>
                  <a:schemeClr val="bg1"/>
                </a:solidFill>
              </a:rPr>
              <a:t>, mankind is unable to predict successfully its future, and self-confidence in knowledge overrides the knowledge itself. </a:t>
            </a:r>
          </a:p>
          <a:p>
            <a:pPr marL="342900" indent="-342900">
              <a:buFont typeface="Arial" panose="020B0604020202020204" pitchFamily="34" charset="0"/>
              <a:buChar char="•"/>
            </a:pPr>
            <a:r>
              <a:rPr lang="en-US" sz="2000" dirty="0">
                <a:solidFill>
                  <a:schemeClr val="bg1"/>
                </a:solidFill>
              </a:rPr>
              <a:t>Belief in successful prediction of future events on the basis of the analysis of those that have already happened or not happened</a:t>
            </a:r>
            <a:r>
              <a:rPr lang="ru-RU" sz="2000" dirty="0">
                <a:solidFill>
                  <a:schemeClr val="bg1"/>
                </a:solidFill>
                <a:latin typeface="Calibri" pitchFamily="34" charset="0"/>
              </a:rPr>
              <a:t>. </a:t>
            </a:r>
          </a:p>
        </p:txBody>
      </p:sp>
      <p:sp>
        <p:nvSpPr>
          <p:cNvPr id="3" name="Нижний колонтитул 2"/>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0" y="140400"/>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00"/>
                </a:solidFill>
              </a:rPr>
              <a:t>Real MAS318 (MH370 analog) flight 23.03.14, </a:t>
            </a:r>
            <a:r>
              <a:rPr lang="ru-RU" sz="2000" b="1" dirty="0">
                <a:solidFill>
                  <a:srgbClr val="FFFF00"/>
                </a:solidFill>
              </a:rPr>
              <a:t>17:</a:t>
            </a:r>
            <a:r>
              <a:rPr lang="en-US" sz="2000" b="1" dirty="0">
                <a:solidFill>
                  <a:srgbClr val="FFFF00"/>
                </a:solidFill>
              </a:rPr>
              <a:t>35</a:t>
            </a:r>
            <a:r>
              <a:rPr lang="ru-RU" sz="2000" b="1" dirty="0">
                <a:solidFill>
                  <a:srgbClr val="FFFF00"/>
                </a:solidFill>
              </a:rPr>
              <a:t> </a:t>
            </a:r>
            <a:r>
              <a:rPr lang="en-US" sz="2000" b="1" dirty="0">
                <a:solidFill>
                  <a:srgbClr val="FFFF00"/>
                </a:solidFill>
              </a:rPr>
              <a:t>UTC</a:t>
            </a:r>
            <a:r>
              <a:rPr lang="ru-RU" sz="2000" b="1" dirty="0">
                <a:solidFill>
                  <a:srgbClr val="FFFF00"/>
                </a:solidFill>
              </a:rPr>
              <a:t>, </a:t>
            </a:r>
            <a:endParaRPr lang="en-US" sz="2000" b="1" dirty="0">
              <a:solidFill>
                <a:srgbClr val="FFFF00"/>
              </a:solidFill>
            </a:endParaRPr>
          </a:p>
          <a:p>
            <a:r>
              <a:rPr lang="en-US" sz="2000" b="1" dirty="0">
                <a:solidFill>
                  <a:srgbClr val="FFFF00"/>
                </a:solidFill>
              </a:rPr>
              <a:t>storing data on both aircraft</a:t>
            </a:r>
            <a:endParaRPr lang="ru-RU" sz="2000" b="1" dirty="0">
              <a:solidFill>
                <a:srgbClr val="FFFF00"/>
              </a:solidFill>
            </a:endParaRPr>
          </a:p>
        </p:txBody>
      </p:sp>
      <p:grpSp>
        <p:nvGrpSpPr>
          <p:cNvPr id="90" name="Группа 89"/>
          <p:cNvGrpSpPr/>
          <p:nvPr/>
        </p:nvGrpSpPr>
        <p:grpSpPr>
          <a:xfrm>
            <a:off x="140022" y="4653137"/>
            <a:ext cx="8832981" cy="2135626"/>
            <a:chOff x="-54539" y="5440883"/>
            <a:chExt cx="7242739" cy="3299700"/>
          </a:xfrm>
        </p:grpSpPr>
        <p:sp>
          <p:nvSpPr>
            <p:cNvPr id="91" name="TextBox 21"/>
            <p:cNvSpPr txBox="1">
              <a:spLocks noChangeArrowheads="1"/>
            </p:cNvSpPr>
            <p:nvPr/>
          </p:nvSpPr>
          <p:spPr bwMode="auto">
            <a:xfrm>
              <a:off x="2032000" y="5440883"/>
              <a:ext cx="3016250" cy="998629"/>
            </a:xfrm>
            <a:prstGeom prst="rect">
              <a:avLst/>
            </a:prstGeom>
            <a:noFill/>
            <a:ln w="9525">
              <a:noFill/>
              <a:miter lim="800000"/>
              <a:headEnd/>
              <a:tailEnd/>
            </a:ln>
          </p:spPr>
          <p:txBody>
            <a:bodyPr>
              <a:spAutoFit/>
            </a:bodyPr>
            <a:lstStyle/>
            <a:p>
              <a:r>
                <a:rPr lang="en-US" dirty="0">
                  <a:solidFill>
                    <a:schemeClr val="bg1"/>
                  </a:solidFill>
                  <a:latin typeface="Calibri" pitchFamily="34" charset="0"/>
                </a:rPr>
                <a:t>Storing data within SOAN  </a:t>
              </a:r>
            </a:p>
            <a:p>
              <a:endParaRPr lang="ru-RU" dirty="0">
                <a:latin typeface="Calibri" pitchFamily="34" charset="0"/>
              </a:endParaRPr>
            </a:p>
          </p:txBody>
        </p:sp>
        <p:sp>
          <p:nvSpPr>
            <p:cNvPr id="92" name="TextBox 22"/>
            <p:cNvSpPr txBox="1">
              <a:spLocks noChangeArrowheads="1"/>
            </p:cNvSpPr>
            <p:nvPr/>
          </p:nvSpPr>
          <p:spPr bwMode="auto">
            <a:xfrm>
              <a:off x="33338" y="6612457"/>
              <a:ext cx="1434561" cy="1283952"/>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93" name="TextBox 24"/>
            <p:cNvSpPr txBox="1">
              <a:spLocks noChangeArrowheads="1"/>
            </p:cNvSpPr>
            <p:nvPr/>
          </p:nvSpPr>
          <p:spPr bwMode="auto">
            <a:xfrm>
              <a:off x="2826780" y="6547907"/>
              <a:ext cx="929881" cy="1521720"/>
            </a:xfrm>
            <a:prstGeom prst="rect">
              <a:avLst/>
            </a:prstGeom>
            <a:noFill/>
            <a:ln w="9525">
              <a:noFill/>
              <a:miter lim="800000"/>
              <a:headEnd/>
              <a:tailEnd/>
            </a:ln>
          </p:spPr>
          <p:txBody>
            <a:bodyPr wrap="square">
              <a:spAutoFit/>
            </a:bodyPr>
            <a:lstStyle/>
            <a:p>
              <a:pPr algn="ctr"/>
              <a:r>
                <a:rPr lang="en-US" sz="1600" dirty="0">
                  <a:latin typeface="Calibri" pitchFamily="34" charset="0"/>
                </a:rPr>
                <a:t>  </a:t>
              </a:r>
              <a:r>
                <a:rPr lang="en-US" sz="1400" dirty="0">
                  <a:solidFill>
                    <a:schemeClr val="bg1"/>
                  </a:solidFill>
                  <a:latin typeface="Calibri" pitchFamily="34" charset="0"/>
                </a:rPr>
                <a:t>With ATC,</a:t>
              </a:r>
            </a:p>
            <a:p>
              <a:pPr algn="ctr"/>
              <a:r>
                <a:rPr lang="en-US" sz="1400" dirty="0">
                  <a:solidFill>
                    <a:schemeClr val="bg1"/>
                  </a:solidFill>
                  <a:latin typeface="Calibri" pitchFamily="34" charset="0"/>
                </a:rPr>
                <a:t>surveillance</a:t>
              </a:r>
            </a:p>
            <a:p>
              <a:pPr algn="ctr"/>
              <a:r>
                <a:rPr lang="en-US" sz="1400" dirty="0">
                  <a:solidFill>
                    <a:schemeClr val="bg1"/>
                  </a:solidFill>
                  <a:latin typeface="Calibri" pitchFamily="34" charset="0"/>
                </a:rPr>
                <a:t>&amp; tracking</a:t>
              </a:r>
            </a:p>
            <a:p>
              <a:pPr algn="ctr"/>
              <a:r>
                <a:rPr lang="en-US" sz="1400" dirty="0">
                  <a:solidFill>
                    <a:schemeClr val="bg1"/>
                  </a:solidFill>
                  <a:latin typeface="Calibri" pitchFamily="34" charset="0"/>
                </a:rPr>
                <a:t>in ATC</a:t>
              </a:r>
              <a:endParaRPr lang="ru-RU" sz="1400" dirty="0">
                <a:solidFill>
                  <a:schemeClr val="bg1"/>
                </a:solidFill>
                <a:latin typeface="Calibri" pitchFamily="34" charset="0"/>
              </a:endParaRPr>
            </a:p>
          </p:txBody>
        </p:sp>
        <p:sp>
          <p:nvSpPr>
            <p:cNvPr id="94" name="Text Box 33"/>
            <p:cNvSpPr txBox="1">
              <a:spLocks noChangeArrowheads="1"/>
            </p:cNvSpPr>
            <p:nvPr/>
          </p:nvSpPr>
          <p:spPr bwMode="auto">
            <a:xfrm>
              <a:off x="-54539"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17:15</a:t>
              </a:r>
              <a:endParaRPr lang="ru-RU" sz="1400" dirty="0">
                <a:solidFill>
                  <a:schemeClr val="bg1"/>
                </a:solidFill>
                <a:latin typeface="Calibri" pitchFamily="34" charset="0"/>
              </a:endParaRPr>
            </a:p>
          </p:txBody>
        </p:sp>
        <p:sp>
          <p:nvSpPr>
            <p:cNvPr id="95" name="Text Box 34"/>
            <p:cNvSpPr txBox="1">
              <a:spLocks noChangeArrowheads="1"/>
            </p:cNvSpPr>
            <p:nvPr/>
          </p:nvSpPr>
          <p:spPr bwMode="auto">
            <a:xfrm>
              <a:off x="4121150" y="8265045"/>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17:55</a:t>
              </a:r>
              <a:endParaRPr lang="ru-RU" sz="1400" dirty="0">
                <a:solidFill>
                  <a:schemeClr val="bg1"/>
                </a:solidFill>
                <a:latin typeface="Calibri" pitchFamily="34" charset="0"/>
              </a:endParaRPr>
            </a:p>
          </p:txBody>
        </p:sp>
        <p:sp>
          <p:nvSpPr>
            <p:cNvPr id="96" name="Text Box 35"/>
            <p:cNvSpPr txBox="1">
              <a:spLocks noChangeArrowheads="1"/>
            </p:cNvSpPr>
            <p:nvPr/>
          </p:nvSpPr>
          <p:spPr bwMode="auto">
            <a:xfrm>
              <a:off x="6354762" y="8238059"/>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18:15</a:t>
              </a:r>
              <a:endParaRPr lang="ru-RU" sz="1400" dirty="0">
                <a:solidFill>
                  <a:schemeClr val="bg1"/>
                </a:solidFill>
                <a:latin typeface="Calibri" pitchFamily="34" charset="0"/>
              </a:endParaRPr>
            </a:p>
          </p:txBody>
        </p:sp>
        <p:sp>
          <p:nvSpPr>
            <p:cNvPr id="97" name="Text Box 42"/>
            <p:cNvSpPr txBox="1">
              <a:spLocks noChangeArrowheads="1"/>
            </p:cNvSpPr>
            <p:nvPr/>
          </p:nvSpPr>
          <p:spPr bwMode="auto">
            <a:xfrm>
              <a:off x="1900237"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17:35</a:t>
              </a:r>
              <a:endParaRPr lang="ru-RU" sz="1400" dirty="0">
                <a:solidFill>
                  <a:schemeClr val="bg1"/>
                </a:solidFill>
                <a:latin typeface="Calibri" pitchFamily="34" charset="0"/>
              </a:endParaRPr>
            </a:p>
          </p:txBody>
        </p:sp>
        <p:sp>
          <p:nvSpPr>
            <p:cNvPr id="98" name="Двойная стрелка влево/вправо 97"/>
            <p:cNvSpPr/>
            <p:nvPr/>
          </p:nvSpPr>
          <p:spPr>
            <a:xfrm>
              <a:off x="1627187" y="6017145"/>
              <a:ext cx="3343275" cy="14446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9" name="Line 24"/>
            <p:cNvSpPr>
              <a:spLocks noChangeShapeType="1"/>
            </p:cNvSpPr>
            <p:nvPr/>
          </p:nvSpPr>
          <p:spPr bwMode="auto">
            <a:xfrm>
              <a:off x="4967287" y="6385445"/>
              <a:ext cx="0" cy="1863725"/>
            </a:xfrm>
            <a:prstGeom prst="line">
              <a:avLst/>
            </a:prstGeom>
            <a:noFill/>
            <a:ln w="19050">
              <a:solidFill>
                <a:schemeClr val="accent1"/>
              </a:solidFill>
              <a:round/>
              <a:headEnd/>
              <a:tailEnd/>
            </a:ln>
          </p:spPr>
          <p:txBody>
            <a:bodyPr/>
            <a:lstStyle/>
            <a:p>
              <a:endParaRPr lang="ru-RU"/>
            </a:p>
          </p:txBody>
        </p:sp>
        <p:sp>
          <p:nvSpPr>
            <p:cNvPr id="100" name="Rectangle 19"/>
            <p:cNvSpPr>
              <a:spLocks noChangeArrowheads="1"/>
            </p:cNvSpPr>
            <p:nvPr/>
          </p:nvSpPr>
          <p:spPr bwMode="auto">
            <a:xfrm>
              <a:off x="-6350" y="5440883"/>
              <a:ext cx="7192962" cy="2808287"/>
            </a:xfrm>
            <a:prstGeom prst="rect">
              <a:avLst/>
            </a:prstGeom>
            <a:noFill/>
            <a:ln w="9525">
              <a:solidFill>
                <a:schemeClr val="bg1"/>
              </a:solidFill>
              <a:miter lim="800000"/>
              <a:headEnd/>
              <a:tailEnd/>
            </a:ln>
          </p:spPr>
          <p:txBody>
            <a:bodyPr wrap="none" anchor="ctr"/>
            <a:lstStyle/>
            <a:p>
              <a:endParaRPr lang="ru-RU"/>
            </a:p>
          </p:txBody>
        </p:sp>
        <p:sp>
          <p:nvSpPr>
            <p:cNvPr id="101" name="Line 21"/>
            <p:cNvSpPr>
              <a:spLocks noChangeShapeType="1"/>
            </p:cNvSpPr>
            <p:nvPr/>
          </p:nvSpPr>
          <p:spPr bwMode="auto">
            <a:xfrm>
              <a:off x="1598695" y="6377508"/>
              <a:ext cx="0" cy="1843087"/>
            </a:xfrm>
            <a:prstGeom prst="line">
              <a:avLst/>
            </a:prstGeom>
            <a:noFill/>
            <a:ln w="19050">
              <a:solidFill>
                <a:schemeClr val="accent1"/>
              </a:solidFill>
              <a:round/>
              <a:headEnd/>
              <a:tailEnd/>
            </a:ln>
          </p:spPr>
          <p:txBody>
            <a:bodyPr/>
            <a:lstStyle/>
            <a:p>
              <a:endParaRPr lang="ru-RU"/>
            </a:p>
          </p:txBody>
        </p:sp>
        <p:sp>
          <p:nvSpPr>
            <p:cNvPr id="102" name="Line 22"/>
            <p:cNvSpPr>
              <a:spLocks noChangeShapeType="1"/>
            </p:cNvSpPr>
            <p:nvPr/>
          </p:nvSpPr>
          <p:spPr bwMode="auto">
            <a:xfrm>
              <a:off x="2765425" y="6377508"/>
              <a:ext cx="0" cy="1847850"/>
            </a:xfrm>
            <a:prstGeom prst="line">
              <a:avLst/>
            </a:prstGeom>
            <a:noFill/>
            <a:ln w="19050">
              <a:solidFill>
                <a:schemeClr val="accent1"/>
              </a:solidFill>
              <a:round/>
              <a:headEnd/>
              <a:tailEnd/>
            </a:ln>
          </p:spPr>
          <p:txBody>
            <a:bodyPr/>
            <a:lstStyle/>
            <a:p>
              <a:endParaRPr lang="ru-RU"/>
            </a:p>
          </p:txBody>
        </p:sp>
        <p:sp>
          <p:nvSpPr>
            <p:cNvPr id="103" name="Line 23"/>
            <p:cNvSpPr>
              <a:spLocks noChangeShapeType="1"/>
            </p:cNvSpPr>
            <p:nvPr/>
          </p:nvSpPr>
          <p:spPr bwMode="auto">
            <a:xfrm>
              <a:off x="3846512" y="6377508"/>
              <a:ext cx="0" cy="1843087"/>
            </a:xfrm>
            <a:prstGeom prst="line">
              <a:avLst/>
            </a:prstGeom>
            <a:noFill/>
            <a:ln w="19050">
              <a:solidFill>
                <a:schemeClr val="accent1"/>
              </a:solidFill>
              <a:round/>
              <a:headEnd/>
              <a:tailEnd/>
            </a:ln>
          </p:spPr>
          <p:txBody>
            <a:bodyPr/>
            <a:lstStyle/>
            <a:p>
              <a:endParaRPr lang="ru-RU"/>
            </a:p>
          </p:txBody>
        </p:sp>
        <p:sp>
          <p:nvSpPr>
            <p:cNvPr id="104" name="Line 25"/>
            <p:cNvSpPr>
              <a:spLocks noChangeShapeType="1"/>
            </p:cNvSpPr>
            <p:nvPr/>
          </p:nvSpPr>
          <p:spPr bwMode="auto">
            <a:xfrm>
              <a:off x="-6350" y="6377507"/>
              <a:ext cx="1605045" cy="0"/>
            </a:xfrm>
            <a:prstGeom prst="line">
              <a:avLst/>
            </a:prstGeom>
            <a:noFill/>
            <a:ln w="57150">
              <a:solidFill>
                <a:srgbClr val="FF0000"/>
              </a:solidFill>
              <a:round/>
              <a:headEnd/>
              <a:tailEnd/>
            </a:ln>
          </p:spPr>
          <p:txBody>
            <a:bodyPr/>
            <a:lstStyle/>
            <a:p>
              <a:endParaRPr lang="ru-RU"/>
            </a:p>
          </p:txBody>
        </p:sp>
        <p:sp>
          <p:nvSpPr>
            <p:cNvPr id="105" name="Line 26"/>
            <p:cNvSpPr>
              <a:spLocks noChangeShapeType="1"/>
            </p:cNvSpPr>
            <p:nvPr/>
          </p:nvSpPr>
          <p:spPr bwMode="auto">
            <a:xfrm>
              <a:off x="4968875" y="6377508"/>
              <a:ext cx="2219325" cy="0"/>
            </a:xfrm>
            <a:prstGeom prst="line">
              <a:avLst/>
            </a:prstGeom>
            <a:noFill/>
            <a:ln w="57150">
              <a:solidFill>
                <a:srgbClr val="FF0000"/>
              </a:solidFill>
              <a:round/>
              <a:headEnd/>
              <a:tailEnd/>
            </a:ln>
          </p:spPr>
          <p:txBody>
            <a:bodyPr/>
            <a:lstStyle/>
            <a:p>
              <a:endParaRPr lang="ru-RU"/>
            </a:p>
          </p:txBody>
        </p:sp>
        <p:sp>
          <p:nvSpPr>
            <p:cNvPr id="106" name="Line 27"/>
            <p:cNvSpPr>
              <a:spLocks noChangeShapeType="1"/>
            </p:cNvSpPr>
            <p:nvPr/>
          </p:nvSpPr>
          <p:spPr bwMode="auto">
            <a:xfrm flipV="1">
              <a:off x="1598696" y="7030693"/>
              <a:ext cx="1163555" cy="0"/>
            </a:xfrm>
            <a:prstGeom prst="line">
              <a:avLst/>
            </a:prstGeom>
            <a:noFill/>
            <a:ln w="57150">
              <a:solidFill>
                <a:schemeClr val="accent1"/>
              </a:solidFill>
              <a:round/>
              <a:headEnd/>
              <a:tailEnd/>
            </a:ln>
          </p:spPr>
          <p:txBody>
            <a:bodyPr/>
            <a:lstStyle/>
            <a:p>
              <a:endParaRPr lang="ru-RU"/>
            </a:p>
          </p:txBody>
        </p:sp>
        <p:sp>
          <p:nvSpPr>
            <p:cNvPr id="107" name="Line 28"/>
            <p:cNvSpPr>
              <a:spLocks noChangeShapeType="1"/>
            </p:cNvSpPr>
            <p:nvPr/>
          </p:nvSpPr>
          <p:spPr bwMode="auto">
            <a:xfrm>
              <a:off x="2759075" y="6377508"/>
              <a:ext cx="1092200" cy="3175"/>
            </a:xfrm>
            <a:prstGeom prst="line">
              <a:avLst/>
            </a:prstGeom>
            <a:noFill/>
            <a:ln w="57150">
              <a:solidFill>
                <a:srgbClr val="CC0000"/>
              </a:solidFill>
              <a:round/>
              <a:headEnd/>
              <a:tailEnd/>
            </a:ln>
          </p:spPr>
          <p:txBody>
            <a:bodyPr/>
            <a:lstStyle/>
            <a:p>
              <a:endParaRPr lang="ru-RU"/>
            </a:p>
          </p:txBody>
        </p:sp>
        <p:sp>
          <p:nvSpPr>
            <p:cNvPr id="108" name="Line 29"/>
            <p:cNvSpPr>
              <a:spLocks noChangeShapeType="1"/>
            </p:cNvSpPr>
            <p:nvPr/>
          </p:nvSpPr>
          <p:spPr bwMode="auto">
            <a:xfrm>
              <a:off x="3858351" y="7030693"/>
              <a:ext cx="1125537" cy="0"/>
            </a:xfrm>
            <a:prstGeom prst="line">
              <a:avLst/>
            </a:prstGeom>
            <a:noFill/>
            <a:ln w="57150">
              <a:solidFill>
                <a:schemeClr val="accent1"/>
              </a:solidFill>
              <a:round/>
              <a:headEnd/>
              <a:tailEnd/>
            </a:ln>
          </p:spPr>
          <p:txBody>
            <a:bodyPr/>
            <a:lstStyle/>
            <a:p>
              <a:endParaRPr lang="ru-RU"/>
            </a:p>
          </p:txBody>
        </p:sp>
        <p:sp>
          <p:nvSpPr>
            <p:cNvPr id="109" name="Line 43"/>
            <p:cNvSpPr>
              <a:spLocks noChangeShapeType="1"/>
            </p:cNvSpPr>
            <p:nvPr/>
          </p:nvSpPr>
          <p:spPr bwMode="auto">
            <a:xfrm>
              <a:off x="2187575" y="8134870"/>
              <a:ext cx="0" cy="73025"/>
            </a:xfrm>
            <a:prstGeom prst="line">
              <a:avLst/>
            </a:prstGeom>
            <a:noFill/>
            <a:ln w="19050">
              <a:solidFill>
                <a:schemeClr val="accent1"/>
              </a:solidFill>
              <a:round/>
              <a:headEnd/>
              <a:tailEnd/>
            </a:ln>
          </p:spPr>
          <p:txBody>
            <a:bodyPr/>
            <a:lstStyle/>
            <a:p>
              <a:endParaRPr lang="ru-RU"/>
            </a:p>
          </p:txBody>
        </p:sp>
        <p:sp>
          <p:nvSpPr>
            <p:cNvPr id="110" name="Line 44"/>
            <p:cNvSpPr>
              <a:spLocks noChangeShapeType="1"/>
            </p:cNvSpPr>
            <p:nvPr/>
          </p:nvSpPr>
          <p:spPr bwMode="auto">
            <a:xfrm>
              <a:off x="4413250" y="8134870"/>
              <a:ext cx="0" cy="73025"/>
            </a:xfrm>
            <a:prstGeom prst="line">
              <a:avLst/>
            </a:prstGeom>
            <a:noFill/>
            <a:ln w="19050">
              <a:solidFill>
                <a:schemeClr val="accent1"/>
              </a:solidFill>
              <a:round/>
              <a:headEnd/>
              <a:tailEnd/>
            </a:ln>
          </p:spPr>
          <p:txBody>
            <a:bodyPr/>
            <a:lstStyle/>
            <a:p>
              <a:endParaRPr lang="ru-RU"/>
            </a:p>
          </p:txBody>
        </p:sp>
        <p:sp>
          <p:nvSpPr>
            <p:cNvPr id="111" name="Line 45"/>
            <p:cNvSpPr>
              <a:spLocks noChangeShapeType="1"/>
            </p:cNvSpPr>
            <p:nvPr/>
          </p:nvSpPr>
          <p:spPr bwMode="auto">
            <a:xfrm>
              <a:off x="6634162" y="8134870"/>
              <a:ext cx="0" cy="73025"/>
            </a:xfrm>
            <a:prstGeom prst="line">
              <a:avLst/>
            </a:prstGeom>
            <a:noFill/>
            <a:ln w="19050">
              <a:solidFill>
                <a:schemeClr val="accent1"/>
              </a:solidFill>
              <a:round/>
              <a:headEnd/>
              <a:tailEnd/>
            </a:ln>
          </p:spPr>
          <p:txBody>
            <a:bodyPr/>
            <a:lstStyle/>
            <a:p>
              <a:endParaRPr lang="ru-RU"/>
            </a:p>
          </p:txBody>
        </p:sp>
        <p:sp>
          <p:nvSpPr>
            <p:cNvPr id="112" name="Line 20"/>
            <p:cNvSpPr>
              <a:spLocks noChangeShapeType="1"/>
            </p:cNvSpPr>
            <p:nvPr/>
          </p:nvSpPr>
          <p:spPr bwMode="auto">
            <a:xfrm>
              <a:off x="0" y="8244408"/>
              <a:ext cx="7175500" cy="0"/>
            </a:xfrm>
            <a:prstGeom prst="line">
              <a:avLst/>
            </a:prstGeom>
            <a:noFill/>
            <a:ln w="57150">
              <a:solidFill>
                <a:schemeClr val="accent1"/>
              </a:solidFill>
              <a:round/>
              <a:headEnd/>
              <a:tailEnd/>
            </a:ln>
          </p:spPr>
          <p:txBody>
            <a:bodyPr/>
            <a:lstStyle/>
            <a:p>
              <a:endParaRPr lang="ru-RU"/>
            </a:p>
          </p:txBody>
        </p:sp>
        <p:sp>
          <p:nvSpPr>
            <p:cNvPr id="113" name="TextBox 32"/>
            <p:cNvSpPr txBox="1">
              <a:spLocks noChangeArrowheads="1"/>
            </p:cNvSpPr>
            <p:nvPr/>
          </p:nvSpPr>
          <p:spPr bwMode="auto">
            <a:xfrm>
              <a:off x="1776412" y="6882333"/>
              <a:ext cx="151473" cy="430150"/>
            </a:xfrm>
            <a:prstGeom prst="rect">
              <a:avLst/>
            </a:prstGeom>
            <a:noFill/>
            <a:ln w="9525">
              <a:noFill/>
              <a:miter lim="800000"/>
              <a:headEnd/>
              <a:tailEnd/>
            </a:ln>
          </p:spPr>
          <p:txBody>
            <a:bodyPr wrap="none">
              <a:spAutoFit/>
            </a:bodyPr>
            <a:lstStyle/>
            <a:p>
              <a:endParaRPr lang="ru-RU"/>
            </a:p>
          </p:txBody>
        </p:sp>
        <p:sp>
          <p:nvSpPr>
            <p:cNvPr id="114" name="TextBox 113"/>
            <p:cNvSpPr txBox="1"/>
            <p:nvPr/>
          </p:nvSpPr>
          <p:spPr>
            <a:xfrm>
              <a:off x="1706472" y="7128394"/>
              <a:ext cx="962206" cy="1141291"/>
            </a:xfrm>
            <a:prstGeom prst="rect">
              <a:avLst/>
            </a:prstGeom>
            <a:noFill/>
          </p:spPr>
          <p:txBody>
            <a:bodyPr wrap="squar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sp>
          <p:nvSpPr>
            <p:cNvPr id="115" name="TextBox 114"/>
            <p:cNvSpPr txBox="1"/>
            <p:nvPr/>
          </p:nvSpPr>
          <p:spPr>
            <a:xfrm>
              <a:off x="3981692" y="7092088"/>
              <a:ext cx="851999" cy="1141291"/>
            </a:xfrm>
            <a:prstGeom prst="rect">
              <a:avLst/>
            </a:prstGeom>
            <a:noFill/>
          </p:spPr>
          <p:txBody>
            <a:bodyPr wrap="non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grpSp>
      <p:pic>
        <p:nvPicPr>
          <p:cNvPr id="116" name="Рисунок 115"/>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246400" y="619200"/>
            <a:ext cx="4903200" cy="3909600"/>
          </a:xfrm>
          <a:prstGeom prst="rect">
            <a:avLst/>
          </a:prstGeom>
        </p:spPr>
      </p:pic>
      <p:sp>
        <p:nvSpPr>
          <p:cNvPr id="117" name="TextBox 37"/>
          <p:cNvSpPr txBox="1"/>
          <p:nvPr/>
        </p:nvSpPr>
        <p:spPr>
          <a:xfrm>
            <a:off x="6876447" y="6545209"/>
            <a:ext cx="659155" cy="369332"/>
          </a:xfrm>
          <a:prstGeom prst="rect">
            <a:avLst/>
          </a:prstGeom>
          <a:noFill/>
        </p:spPr>
        <p:txBody>
          <a:bodyPr wrap="none">
            <a:spAutoFit/>
          </a:bodyPr>
          <a:lstStyle/>
          <a:p>
            <a:pPr>
              <a:defRPr/>
            </a:pPr>
            <a:r>
              <a:rPr lang="en-US" dirty="0">
                <a:solidFill>
                  <a:schemeClr val="bg1"/>
                </a:solidFill>
              </a:rPr>
              <a:t>UTC</a:t>
            </a:r>
            <a:endParaRPr lang="ru-RU" dirty="0">
              <a:solidFill>
                <a:schemeClr val="bg1"/>
              </a:solidFill>
            </a:endParaRPr>
          </a:p>
        </p:txBody>
      </p:sp>
      <p:sp>
        <p:nvSpPr>
          <p:cNvPr id="118" name="TextBox 22"/>
          <p:cNvSpPr txBox="1">
            <a:spLocks noChangeArrowheads="1"/>
          </p:cNvSpPr>
          <p:nvPr/>
        </p:nvSpPr>
        <p:spPr bwMode="auto">
          <a:xfrm>
            <a:off x="6720014" y="5411400"/>
            <a:ext cx="1834799" cy="830997"/>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119" name="TextBox 118"/>
          <p:cNvSpPr txBox="1"/>
          <p:nvPr/>
        </p:nvSpPr>
        <p:spPr>
          <a:xfrm>
            <a:off x="3684150" y="4293096"/>
            <a:ext cx="887850" cy="238715"/>
          </a:xfrm>
          <a:prstGeom prst="rect">
            <a:avLst/>
          </a:prstGeom>
          <a:noFill/>
        </p:spPr>
        <p:txBody>
          <a:bodyPr wrap="none" rtlCol="0">
            <a:spAutoFit/>
          </a:bodyPr>
          <a:lstStyle/>
          <a:p>
            <a:r>
              <a:rPr lang="en-US" sz="1000" b="1" dirty="0"/>
              <a:t>Terengganu</a:t>
            </a:r>
            <a:endParaRPr lang="ru-RU" sz="1000" b="1" dirty="0"/>
          </a:p>
        </p:txBody>
      </p:sp>
      <p:sp>
        <p:nvSpPr>
          <p:cNvPr id="120" name="TextBox 119"/>
          <p:cNvSpPr txBox="1"/>
          <p:nvPr/>
        </p:nvSpPr>
        <p:spPr>
          <a:xfrm>
            <a:off x="2367561" y="3838357"/>
            <a:ext cx="548255" cy="238715"/>
          </a:xfrm>
          <a:prstGeom prst="rect">
            <a:avLst/>
          </a:prstGeom>
          <a:noFill/>
        </p:spPr>
        <p:txBody>
          <a:bodyPr wrap="none" rtlCol="0">
            <a:spAutoFit/>
          </a:bodyPr>
          <a:lstStyle/>
          <a:p>
            <a:r>
              <a:rPr lang="en-US" sz="1000" b="1" dirty="0" err="1"/>
              <a:t>Bharu</a:t>
            </a:r>
            <a:endParaRPr lang="ru-RU" sz="1000" b="1" dirty="0"/>
          </a:p>
        </p:txBody>
      </p:sp>
      <p:sp>
        <p:nvSpPr>
          <p:cNvPr id="121" name="TextBox 120"/>
          <p:cNvSpPr txBox="1"/>
          <p:nvPr/>
        </p:nvSpPr>
        <p:spPr>
          <a:xfrm>
            <a:off x="3677192" y="2574851"/>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22" name="TextBox 121"/>
          <p:cNvSpPr txBox="1"/>
          <p:nvPr/>
        </p:nvSpPr>
        <p:spPr>
          <a:xfrm>
            <a:off x="4759958" y="3516551"/>
            <a:ext cx="625276" cy="238715"/>
          </a:xfrm>
          <a:prstGeom prst="rect">
            <a:avLst/>
          </a:prstGeom>
          <a:noFill/>
        </p:spPr>
        <p:txBody>
          <a:bodyPr wrap="none" rtlCol="0">
            <a:spAutoFit/>
          </a:bodyPr>
          <a:lstStyle/>
          <a:p>
            <a:r>
              <a:rPr lang="en-US" sz="1000" b="1" dirty="0"/>
              <a:t>CES539</a:t>
            </a:r>
            <a:endParaRPr lang="ru-RU" sz="1000" b="1" dirty="0"/>
          </a:p>
        </p:txBody>
      </p:sp>
      <p:sp>
        <p:nvSpPr>
          <p:cNvPr id="123" name="TextBox 122"/>
          <p:cNvSpPr txBox="1"/>
          <p:nvPr/>
        </p:nvSpPr>
        <p:spPr>
          <a:xfrm>
            <a:off x="4832672" y="1568504"/>
            <a:ext cx="761815" cy="238715"/>
          </a:xfrm>
          <a:prstGeom prst="rect">
            <a:avLst/>
          </a:prstGeom>
          <a:noFill/>
        </p:spPr>
        <p:txBody>
          <a:bodyPr wrap="none" rtlCol="0">
            <a:spAutoFit/>
          </a:bodyPr>
          <a:lstStyle/>
          <a:p>
            <a:r>
              <a:rPr lang="en-US" sz="1000" b="1" dirty="0"/>
              <a:t>MAS6116</a:t>
            </a:r>
            <a:endParaRPr lang="ru-RU" sz="1000" b="1" dirty="0"/>
          </a:p>
        </p:txBody>
      </p:sp>
      <p:sp>
        <p:nvSpPr>
          <p:cNvPr id="124" name="TextBox 123"/>
          <p:cNvSpPr txBox="1"/>
          <p:nvPr/>
        </p:nvSpPr>
        <p:spPr>
          <a:xfrm>
            <a:off x="5978789" y="2045934"/>
            <a:ext cx="768817" cy="238715"/>
          </a:xfrm>
          <a:prstGeom prst="rect">
            <a:avLst/>
          </a:prstGeom>
          <a:noFill/>
        </p:spPr>
        <p:txBody>
          <a:bodyPr wrap="none" rtlCol="0">
            <a:spAutoFit/>
          </a:bodyPr>
          <a:lstStyle/>
          <a:p>
            <a:r>
              <a:rPr lang="en-US" sz="1000" b="1" dirty="0"/>
              <a:t>TGW2907</a:t>
            </a:r>
            <a:endParaRPr lang="ru-RU" sz="1000" b="1" dirty="0"/>
          </a:p>
        </p:txBody>
      </p:sp>
      <p:sp>
        <p:nvSpPr>
          <p:cNvPr id="125" name="TextBox 124"/>
          <p:cNvSpPr txBox="1"/>
          <p:nvPr/>
        </p:nvSpPr>
        <p:spPr>
          <a:xfrm>
            <a:off x="5871265" y="707712"/>
            <a:ext cx="422219" cy="238715"/>
          </a:xfrm>
          <a:prstGeom prst="rect">
            <a:avLst/>
          </a:prstGeom>
          <a:noFill/>
        </p:spPr>
        <p:txBody>
          <a:bodyPr wrap="none" rtlCol="0">
            <a:spAutoFit/>
          </a:bodyPr>
          <a:lstStyle/>
          <a:p>
            <a:r>
              <a:rPr lang="en-US" sz="1000" b="1" dirty="0" err="1"/>
              <a:t>Tho</a:t>
            </a:r>
            <a:endParaRPr lang="ru-RU" sz="1000" b="1" dirty="0"/>
          </a:p>
        </p:txBody>
      </p:sp>
      <p:cxnSp>
        <p:nvCxnSpPr>
          <p:cNvPr id="129" name="Прямая соединительная линия 128"/>
          <p:cNvCxnSpPr/>
          <p:nvPr/>
        </p:nvCxnSpPr>
        <p:spPr>
          <a:xfrm>
            <a:off x="2834704" y="3938210"/>
            <a:ext cx="756000" cy="54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Прямая соединительная линия 129"/>
          <p:cNvCxnSpPr/>
          <p:nvPr/>
        </p:nvCxnSpPr>
        <p:spPr>
          <a:xfrm>
            <a:off x="6109512" y="719720"/>
            <a:ext cx="253686" cy="11971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Прямая соединительная линия 130"/>
          <p:cNvCxnSpPr/>
          <p:nvPr/>
        </p:nvCxnSpPr>
        <p:spPr>
          <a:xfrm flipH="1">
            <a:off x="5531660" y="748561"/>
            <a:ext cx="516488" cy="6154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3" name="Дуга 132"/>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34" name="Прямая соединительная линия 133"/>
          <p:cNvCxnSpPr/>
          <p:nvPr/>
        </p:nvCxnSpPr>
        <p:spPr>
          <a:xfrm>
            <a:off x="4523943" y="2903085"/>
            <a:ext cx="4512553" cy="1083955"/>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5" name="Прямая соединительная линия 134"/>
          <p:cNvCxnSpPr/>
          <p:nvPr/>
        </p:nvCxnSpPr>
        <p:spPr>
          <a:xfrm flipV="1">
            <a:off x="2823116" y="4077072"/>
            <a:ext cx="6213380" cy="1605018"/>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579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0" y="140400"/>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00"/>
                </a:solidFill>
              </a:rPr>
              <a:t>Real MAS318 (MH370 analog) flight 23.03.14, </a:t>
            </a:r>
            <a:r>
              <a:rPr lang="ru-RU" sz="2000" b="1" dirty="0">
                <a:solidFill>
                  <a:srgbClr val="FFFF00"/>
                </a:solidFill>
              </a:rPr>
              <a:t>17:</a:t>
            </a:r>
            <a:r>
              <a:rPr lang="en-US" sz="2000" b="1" dirty="0">
                <a:solidFill>
                  <a:srgbClr val="FFFF00"/>
                </a:solidFill>
              </a:rPr>
              <a:t>40</a:t>
            </a:r>
            <a:r>
              <a:rPr lang="ru-RU" sz="2000" b="1" dirty="0">
                <a:solidFill>
                  <a:srgbClr val="FFFF00"/>
                </a:solidFill>
              </a:rPr>
              <a:t> </a:t>
            </a:r>
            <a:r>
              <a:rPr lang="en-US" sz="2000" b="1" dirty="0">
                <a:solidFill>
                  <a:srgbClr val="FFFF00"/>
                </a:solidFill>
              </a:rPr>
              <a:t>UTC</a:t>
            </a:r>
            <a:r>
              <a:rPr lang="ru-RU" sz="2000" b="1" dirty="0">
                <a:solidFill>
                  <a:srgbClr val="FFFF00"/>
                </a:solidFill>
              </a:rPr>
              <a:t>, </a:t>
            </a:r>
            <a:endParaRPr lang="en-US" sz="2000" b="1" dirty="0">
              <a:solidFill>
                <a:srgbClr val="FFFF00"/>
              </a:solidFill>
            </a:endParaRPr>
          </a:p>
          <a:p>
            <a:r>
              <a:rPr lang="en-US" sz="2000" b="1" dirty="0">
                <a:solidFill>
                  <a:srgbClr val="FFFF00"/>
                </a:solidFill>
              </a:rPr>
              <a:t>with hypothetic SOAN connected with ATC</a:t>
            </a:r>
            <a:endParaRPr lang="ru-RU" sz="2000" b="1" dirty="0">
              <a:solidFill>
                <a:srgbClr val="FFFF00"/>
              </a:solidFill>
            </a:endParaRPr>
          </a:p>
        </p:txBody>
      </p:sp>
      <p:grpSp>
        <p:nvGrpSpPr>
          <p:cNvPr id="86" name="Группа 85"/>
          <p:cNvGrpSpPr/>
          <p:nvPr/>
        </p:nvGrpSpPr>
        <p:grpSpPr>
          <a:xfrm>
            <a:off x="140022" y="4653137"/>
            <a:ext cx="8832981" cy="2135626"/>
            <a:chOff x="-54539" y="5440883"/>
            <a:chExt cx="7242739" cy="3299700"/>
          </a:xfrm>
        </p:grpSpPr>
        <p:sp>
          <p:nvSpPr>
            <p:cNvPr id="87" name="TextBox 21"/>
            <p:cNvSpPr txBox="1">
              <a:spLocks noChangeArrowheads="1"/>
            </p:cNvSpPr>
            <p:nvPr/>
          </p:nvSpPr>
          <p:spPr bwMode="auto">
            <a:xfrm>
              <a:off x="2032000" y="5440883"/>
              <a:ext cx="3016250" cy="998629"/>
            </a:xfrm>
            <a:prstGeom prst="rect">
              <a:avLst/>
            </a:prstGeom>
            <a:noFill/>
            <a:ln w="9525">
              <a:noFill/>
              <a:miter lim="800000"/>
              <a:headEnd/>
              <a:tailEnd/>
            </a:ln>
          </p:spPr>
          <p:txBody>
            <a:bodyPr>
              <a:spAutoFit/>
            </a:bodyPr>
            <a:lstStyle/>
            <a:p>
              <a:r>
                <a:rPr lang="en-US" dirty="0">
                  <a:solidFill>
                    <a:schemeClr val="bg1"/>
                  </a:solidFill>
                  <a:latin typeface="Calibri" pitchFamily="34" charset="0"/>
                </a:rPr>
                <a:t>Storing data within SOAN  </a:t>
              </a:r>
            </a:p>
            <a:p>
              <a:endParaRPr lang="ru-RU" dirty="0">
                <a:latin typeface="Calibri" pitchFamily="34" charset="0"/>
              </a:endParaRPr>
            </a:p>
          </p:txBody>
        </p:sp>
        <p:sp>
          <p:nvSpPr>
            <p:cNvPr id="88" name="TextBox 22"/>
            <p:cNvSpPr txBox="1">
              <a:spLocks noChangeArrowheads="1"/>
            </p:cNvSpPr>
            <p:nvPr/>
          </p:nvSpPr>
          <p:spPr bwMode="auto">
            <a:xfrm>
              <a:off x="1" y="6612457"/>
              <a:ext cx="1467897" cy="1283952"/>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89" name="TextBox 24"/>
            <p:cNvSpPr txBox="1">
              <a:spLocks noChangeArrowheads="1"/>
            </p:cNvSpPr>
            <p:nvPr/>
          </p:nvSpPr>
          <p:spPr bwMode="auto">
            <a:xfrm>
              <a:off x="2826780" y="6547907"/>
              <a:ext cx="929881" cy="1521720"/>
            </a:xfrm>
            <a:prstGeom prst="rect">
              <a:avLst/>
            </a:prstGeom>
            <a:noFill/>
            <a:ln w="9525">
              <a:noFill/>
              <a:miter lim="800000"/>
              <a:headEnd/>
              <a:tailEnd/>
            </a:ln>
          </p:spPr>
          <p:txBody>
            <a:bodyPr wrap="square">
              <a:spAutoFit/>
            </a:bodyPr>
            <a:lstStyle/>
            <a:p>
              <a:pPr algn="ctr"/>
              <a:r>
                <a:rPr lang="en-US" sz="1600" dirty="0">
                  <a:latin typeface="Calibri" pitchFamily="34" charset="0"/>
                </a:rPr>
                <a:t>  </a:t>
              </a:r>
              <a:r>
                <a:rPr lang="en-US" sz="1400" dirty="0">
                  <a:solidFill>
                    <a:schemeClr val="bg1"/>
                  </a:solidFill>
                  <a:latin typeface="Calibri" pitchFamily="34" charset="0"/>
                </a:rPr>
                <a:t>With ATC,</a:t>
              </a:r>
            </a:p>
            <a:p>
              <a:pPr algn="ctr"/>
              <a:r>
                <a:rPr lang="en-US" sz="1400" dirty="0">
                  <a:solidFill>
                    <a:schemeClr val="bg1"/>
                  </a:solidFill>
                  <a:latin typeface="Calibri" pitchFamily="34" charset="0"/>
                </a:rPr>
                <a:t>surveillance</a:t>
              </a:r>
            </a:p>
            <a:p>
              <a:pPr algn="ctr"/>
              <a:r>
                <a:rPr lang="en-US" sz="1400" dirty="0">
                  <a:solidFill>
                    <a:schemeClr val="bg1"/>
                  </a:solidFill>
                  <a:latin typeface="Calibri" pitchFamily="34" charset="0"/>
                </a:rPr>
                <a:t>&amp; tracking</a:t>
              </a:r>
            </a:p>
            <a:p>
              <a:pPr algn="ctr"/>
              <a:r>
                <a:rPr lang="en-US" sz="1400" dirty="0">
                  <a:solidFill>
                    <a:schemeClr val="bg1"/>
                  </a:solidFill>
                  <a:latin typeface="Calibri" pitchFamily="34" charset="0"/>
                </a:rPr>
                <a:t>in ATC</a:t>
              </a:r>
              <a:endParaRPr lang="ru-RU" sz="1400" dirty="0">
                <a:solidFill>
                  <a:schemeClr val="bg1"/>
                </a:solidFill>
                <a:latin typeface="Calibri" pitchFamily="34" charset="0"/>
              </a:endParaRPr>
            </a:p>
          </p:txBody>
        </p:sp>
        <p:sp>
          <p:nvSpPr>
            <p:cNvPr id="90" name="Text Box 33"/>
            <p:cNvSpPr txBox="1">
              <a:spLocks noChangeArrowheads="1"/>
            </p:cNvSpPr>
            <p:nvPr/>
          </p:nvSpPr>
          <p:spPr bwMode="auto">
            <a:xfrm>
              <a:off x="-54539"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17:15</a:t>
              </a:r>
              <a:endParaRPr lang="ru-RU" sz="1400" dirty="0">
                <a:solidFill>
                  <a:schemeClr val="bg1"/>
                </a:solidFill>
                <a:latin typeface="Calibri" pitchFamily="34" charset="0"/>
              </a:endParaRPr>
            </a:p>
          </p:txBody>
        </p:sp>
        <p:sp>
          <p:nvSpPr>
            <p:cNvPr id="91" name="Text Box 34"/>
            <p:cNvSpPr txBox="1">
              <a:spLocks noChangeArrowheads="1"/>
            </p:cNvSpPr>
            <p:nvPr/>
          </p:nvSpPr>
          <p:spPr bwMode="auto">
            <a:xfrm>
              <a:off x="4121150" y="8265045"/>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17:55</a:t>
              </a:r>
              <a:endParaRPr lang="ru-RU" sz="1400" dirty="0">
                <a:solidFill>
                  <a:schemeClr val="bg1"/>
                </a:solidFill>
                <a:latin typeface="Calibri" pitchFamily="34" charset="0"/>
              </a:endParaRPr>
            </a:p>
          </p:txBody>
        </p:sp>
        <p:sp>
          <p:nvSpPr>
            <p:cNvPr id="92" name="Text Box 35"/>
            <p:cNvSpPr txBox="1">
              <a:spLocks noChangeArrowheads="1"/>
            </p:cNvSpPr>
            <p:nvPr/>
          </p:nvSpPr>
          <p:spPr bwMode="auto">
            <a:xfrm>
              <a:off x="6354762" y="8238059"/>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18:15</a:t>
              </a:r>
              <a:endParaRPr lang="ru-RU" sz="1400" dirty="0">
                <a:solidFill>
                  <a:schemeClr val="bg1"/>
                </a:solidFill>
                <a:latin typeface="Calibri" pitchFamily="34" charset="0"/>
              </a:endParaRPr>
            </a:p>
          </p:txBody>
        </p:sp>
        <p:sp>
          <p:nvSpPr>
            <p:cNvPr id="93" name="Text Box 42"/>
            <p:cNvSpPr txBox="1">
              <a:spLocks noChangeArrowheads="1"/>
            </p:cNvSpPr>
            <p:nvPr/>
          </p:nvSpPr>
          <p:spPr bwMode="auto">
            <a:xfrm>
              <a:off x="1900237"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17:35</a:t>
              </a:r>
              <a:endParaRPr lang="ru-RU" sz="1400" dirty="0">
                <a:solidFill>
                  <a:schemeClr val="bg1"/>
                </a:solidFill>
                <a:latin typeface="Calibri" pitchFamily="34" charset="0"/>
              </a:endParaRPr>
            </a:p>
          </p:txBody>
        </p:sp>
        <p:sp>
          <p:nvSpPr>
            <p:cNvPr id="94" name="Двойная стрелка влево/вправо 93"/>
            <p:cNvSpPr/>
            <p:nvPr/>
          </p:nvSpPr>
          <p:spPr>
            <a:xfrm>
              <a:off x="1627187" y="6017145"/>
              <a:ext cx="3343275" cy="14446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5" name="Line 24"/>
            <p:cNvSpPr>
              <a:spLocks noChangeShapeType="1"/>
            </p:cNvSpPr>
            <p:nvPr/>
          </p:nvSpPr>
          <p:spPr bwMode="auto">
            <a:xfrm>
              <a:off x="4967287" y="6385445"/>
              <a:ext cx="0" cy="1863725"/>
            </a:xfrm>
            <a:prstGeom prst="line">
              <a:avLst/>
            </a:prstGeom>
            <a:noFill/>
            <a:ln w="19050">
              <a:solidFill>
                <a:schemeClr val="accent1"/>
              </a:solidFill>
              <a:round/>
              <a:headEnd/>
              <a:tailEnd/>
            </a:ln>
          </p:spPr>
          <p:txBody>
            <a:bodyPr/>
            <a:lstStyle/>
            <a:p>
              <a:endParaRPr lang="ru-RU"/>
            </a:p>
          </p:txBody>
        </p:sp>
        <p:sp>
          <p:nvSpPr>
            <p:cNvPr id="96" name="Rectangle 19"/>
            <p:cNvSpPr>
              <a:spLocks noChangeArrowheads="1"/>
            </p:cNvSpPr>
            <p:nvPr/>
          </p:nvSpPr>
          <p:spPr bwMode="auto">
            <a:xfrm>
              <a:off x="-6350" y="5440883"/>
              <a:ext cx="7192962" cy="2808287"/>
            </a:xfrm>
            <a:prstGeom prst="rect">
              <a:avLst/>
            </a:prstGeom>
            <a:noFill/>
            <a:ln w="9525">
              <a:solidFill>
                <a:schemeClr val="bg1"/>
              </a:solidFill>
              <a:miter lim="800000"/>
              <a:headEnd/>
              <a:tailEnd/>
            </a:ln>
          </p:spPr>
          <p:txBody>
            <a:bodyPr wrap="none" anchor="ctr"/>
            <a:lstStyle/>
            <a:p>
              <a:endParaRPr lang="ru-RU"/>
            </a:p>
          </p:txBody>
        </p:sp>
        <p:sp>
          <p:nvSpPr>
            <p:cNvPr id="97" name="Line 21"/>
            <p:cNvSpPr>
              <a:spLocks noChangeShapeType="1"/>
            </p:cNvSpPr>
            <p:nvPr/>
          </p:nvSpPr>
          <p:spPr bwMode="auto">
            <a:xfrm>
              <a:off x="1598695" y="6377508"/>
              <a:ext cx="0" cy="1843087"/>
            </a:xfrm>
            <a:prstGeom prst="line">
              <a:avLst/>
            </a:prstGeom>
            <a:noFill/>
            <a:ln w="19050">
              <a:solidFill>
                <a:schemeClr val="accent1"/>
              </a:solidFill>
              <a:round/>
              <a:headEnd/>
              <a:tailEnd/>
            </a:ln>
          </p:spPr>
          <p:txBody>
            <a:bodyPr/>
            <a:lstStyle/>
            <a:p>
              <a:endParaRPr lang="ru-RU"/>
            </a:p>
          </p:txBody>
        </p:sp>
        <p:sp>
          <p:nvSpPr>
            <p:cNvPr id="98" name="Line 22"/>
            <p:cNvSpPr>
              <a:spLocks noChangeShapeType="1"/>
            </p:cNvSpPr>
            <p:nvPr/>
          </p:nvSpPr>
          <p:spPr bwMode="auto">
            <a:xfrm>
              <a:off x="2765425" y="6377508"/>
              <a:ext cx="0" cy="1847850"/>
            </a:xfrm>
            <a:prstGeom prst="line">
              <a:avLst/>
            </a:prstGeom>
            <a:noFill/>
            <a:ln w="19050">
              <a:solidFill>
                <a:schemeClr val="accent1"/>
              </a:solidFill>
              <a:round/>
              <a:headEnd/>
              <a:tailEnd/>
            </a:ln>
          </p:spPr>
          <p:txBody>
            <a:bodyPr/>
            <a:lstStyle/>
            <a:p>
              <a:endParaRPr lang="ru-RU"/>
            </a:p>
          </p:txBody>
        </p:sp>
        <p:sp>
          <p:nvSpPr>
            <p:cNvPr id="99" name="Line 23"/>
            <p:cNvSpPr>
              <a:spLocks noChangeShapeType="1"/>
            </p:cNvSpPr>
            <p:nvPr/>
          </p:nvSpPr>
          <p:spPr bwMode="auto">
            <a:xfrm>
              <a:off x="3846512" y="6377508"/>
              <a:ext cx="0" cy="1843087"/>
            </a:xfrm>
            <a:prstGeom prst="line">
              <a:avLst/>
            </a:prstGeom>
            <a:noFill/>
            <a:ln w="19050">
              <a:solidFill>
                <a:schemeClr val="accent1"/>
              </a:solidFill>
              <a:round/>
              <a:headEnd/>
              <a:tailEnd/>
            </a:ln>
          </p:spPr>
          <p:txBody>
            <a:bodyPr/>
            <a:lstStyle/>
            <a:p>
              <a:endParaRPr lang="ru-RU"/>
            </a:p>
          </p:txBody>
        </p:sp>
        <p:sp>
          <p:nvSpPr>
            <p:cNvPr id="100" name="Line 25"/>
            <p:cNvSpPr>
              <a:spLocks noChangeShapeType="1"/>
            </p:cNvSpPr>
            <p:nvPr/>
          </p:nvSpPr>
          <p:spPr bwMode="auto">
            <a:xfrm>
              <a:off x="-6350" y="6377507"/>
              <a:ext cx="1605045" cy="0"/>
            </a:xfrm>
            <a:prstGeom prst="line">
              <a:avLst/>
            </a:prstGeom>
            <a:noFill/>
            <a:ln w="57150">
              <a:solidFill>
                <a:srgbClr val="FF0000"/>
              </a:solidFill>
              <a:round/>
              <a:headEnd/>
              <a:tailEnd/>
            </a:ln>
          </p:spPr>
          <p:txBody>
            <a:bodyPr/>
            <a:lstStyle/>
            <a:p>
              <a:endParaRPr lang="ru-RU"/>
            </a:p>
          </p:txBody>
        </p:sp>
        <p:sp>
          <p:nvSpPr>
            <p:cNvPr id="101" name="Line 26"/>
            <p:cNvSpPr>
              <a:spLocks noChangeShapeType="1"/>
            </p:cNvSpPr>
            <p:nvPr/>
          </p:nvSpPr>
          <p:spPr bwMode="auto">
            <a:xfrm>
              <a:off x="4968875" y="6377508"/>
              <a:ext cx="2219325" cy="0"/>
            </a:xfrm>
            <a:prstGeom prst="line">
              <a:avLst/>
            </a:prstGeom>
            <a:noFill/>
            <a:ln w="57150">
              <a:solidFill>
                <a:srgbClr val="FF0000"/>
              </a:solidFill>
              <a:round/>
              <a:headEnd/>
              <a:tailEnd/>
            </a:ln>
          </p:spPr>
          <p:txBody>
            <a:bodyPr/>
            <a:lstStyle/>
            <a:p>
              <a:endParaRPr lang="ru-RU"/>
            </a:p>
          </p:txBody>
        </p:sp>
        <p:sp>
          <p:nvSpPr>
            <p:cNvPr id="102" name="Line 27"/>
            <p:cNvSpPr>
              <a:spLocks noChangeShapeType="1"/>
            </p:cNvSpPr>
            <p:nvPr/>
          </p:nvSpPr>
          <p:spPr bwMode="auto">
            <a:xfrm flipV="1">
              <a:off x="1598696" y="7030693"/>
              <a:ext cx="1163555" cy="0"/>
            </a:xfrm>
            <a:prstGeom prst="line">
              <a:avLst/>
            </a:prstGeom>
            <a:noFill/>
            <a:ln w="57150">
              <a:solidFill>
                <a:schemeClr val="accent1"/>
              </a:solidFill>
              <a:round/>
              <a:headEnd/>
              <a:tailEnd/>
            </a:ln>
          </p:spPr>
          <p:txBody>
            <a:bodyPr/>
            <a:lstStyle/>
            <a:p>
              <a:endParaRPr lang="ru-RU"/>
            </a:p>
          </p:txBody>
        </p:sp>
        <p:sp>
          <p:nvSpPr>
            <p:cNvPr id="103" name="Line 28"/>
            <p:cNvSpPr>
              <a:spLocks noChangeShapeType="1"/>
            </p:cNvSpPr>
            <p:nvPr/>
          </p:nvSpPr>
          <p:spPr bwMode="auto">
            <a:xfrm>
              <a:off x="2759075" y="6377508"/>
              <a:ext cx="1092200" cy="3175"/>
            </a:xfrm>
            <a:prstGeom prst="line">
              <a:avLst/>
            </a:prstGeom>
            <a:noFill/>
            <a:ln w="57150">
              <a:solidFill>
                <a:srgbClr val="CC0000"/>
              </a:solidFill>
              <a:round/>
              <a:headEnd/>
              <a:tailEnd/>
            </a:ln>
          </p:spPr>
          <p:txBody>
            <a:bodyPr/>
            <a:lstStyle/>
            <a:p>
              <a:endParaRPr lang="ru-RU"/>
            </a:p>
          </p:txBody>
        </p:sp>
        <p:sp>
          <p:nvSpPr>
            <p:cNvPr id="104" name="Line 29"/>
            <p:cNvSpPr>
              <a:spLocks noChangeShapeType="1"/>
            </p:cNvSpPr>
            <p:nvPr/>
          </p:nvSpPr>
          <p:spPr bwMode="auto">
            <a:xfrm>
              <a:off x="3858351" y="7030693"/>
              <a:ext cx="1125537" cy="0"/>
            </a:xfrm>
            <a:prstGeom prst="line">
              <a:avLst/>
            </a:prstGeom>
            <a:noFill/>
            <a:ln w="57150">
              <a:solidFill>
                <a:schemeClr val="accent1"/>
              </a:solidFill>
              <a:round/>
              <a:headEnd/>
              <a:tailEnd/>
            </a:ln>
          </p:spPr>
          <p:txBody>
            <a:bodyPr/>
            <a:lstStyle/>
            <a:p>
              <a:endParaRPr lang="ru-RU"/>
            </a:p>
          </p:txBody>
        </p:sp>
        <p:sp>
          <p:nvSpPr>
            <p:cNvPr id="105" name="Line 43"/>
            <p:cNvSpPr>
              <a:spLocks noChangeShapeType="1"/>
            </p:cNvSpPr>
            <p:nvPr/>
          </p:nvSpPr>
          <p:spPr bwMode="auto">
            <a:xfrm>
              <a:off x="2187575" y="8134870"/>
              <a:ext cx="0" cy="73025"/>
            </a:xfrm>
            <a:prstGeom prst="line">
              <a:avLst/>
            </a:prstGeom>
            <a:noFill/>
            <a:ln w="19050">
              <a:solidFill>
                <a:schemeClr val="accent1"/>
              </a:solidFill>
              <a:round/>
              <a:headEnd/>
              <a:tailEnd/>
            </a:ln>
          </p:spPr>
          <p:txBody>
            <a:bodyPr/>
            <a:lstStyle/>
            <a:p>
              <a:endParaRPr lang="ru-RU"/>
            </a:p>
          </p:txBody>
        </p:sp>
        <p:sp>
          <p:nvSpPr>
            <p:cNvPr id="106" name="Line 44"/>
            <p:cNvSpPr>
              <a:spLocks noChangeShapeType="1"/>
            </p:cNvSpPr>
            <p:nvPr/>
          </p:nvSpPr>
          <p:spPr bwMode="auto">
            <a:xfrm>
              <a:off x="4413250" y="8134870"/>
              <a:ext cx="0" cy="73025"/>
            </a:xfrm>
            <a:prstGeom prst="line">
              <a:avLst/>
            </a:prstGeom>
            <a:noFill/>
            <a:ln w="19050">
              <a:solidFill>
                <a:schemeClr val="accent1"/>
              </a:solidFill>
              <a:round/>
              <a:headEnd/>
              <a:tailEnd/>
            </a:ln>
          </p:spPr>
          <p:txBody>
            <a:bodyPr/>
            <a:lstStyle/>
            <a:p>
              <a:endParaRPr lang="ru-RU"/>
            </a:p>
          </p:txBody>
        </p:sp>
        <p:sp>
          <p:nvSpPr>
            <p:cNvPr id="107" name="Line 45"/>
            <p:cNvSpPr>
              <a:spLocks noChangeShapeType="1"/>
            </p:cNvSpPr>
            <p:nvPr/>
          </p:nvSpPr>
          <p:spPr bwMode="auto">
            <a:xfrm>
              <a:off x="6634162" y="8134870"/>
              <a:ext cx="0" cy="73025"/>
            </a:xfrm>
            <a:prstGeom prst="line">
              <a:avLst/>
            </a:prstGeom>
            <a:noFill/>
            <a:ln w="19050">
              <a:solidFill>
                <a:schemeClr val="accent1"/>
              </a:solidFill>
              <a:round/>
              <a:headEnd/>
              <a:tailEnd/>
            </a:ln>
          </p:spPr>
          <p:txBody>
            <a:bodyPr/>
            <a:lstStyle/>
            <a:p>
              <a:endParaRPr lang="ru-RU"/>
            </a:p>
          </p:txBody>
        </p:sp>
        <p:sp>
          <p:nvSpPr>
            <p:cNvPr id="108" name="Line 20"/>
            <p:cNvSpPr>
              <a:spLocks noChangeShapeType="1"/>
            </p:cNvSpPr>
            <p:nvPr/>
          </p:nvSpPr>
          <p:spPr bwMode="auto">
            <a:xfrm>
              <a:off x="0" y="8244408"/>
              <a:ext cx="7175500" cy="0"/>
            </a:xfrm>
            <a:prstGeom prst="line">
              <a:avLst/>
            </a:prstGeom>
            <a:noFill/>
            <a:ln w="57150">
              <a:solidFill>
                <a:schemeClr val="accent1"/>
              </a:solidFill>
              <a:round/>
              <a:headEnd/>
              <a:tailEnd/>
            </a:ln>
          </p:spPr>
          <p:txBody>
            <a:bodyPr/>
            <a:lstStyle/>
            <a:p>
              <a:endParaRPr lang="ru-RU"/>
            </a:p>
          </p:txBody>
        </p:sp>
        <p:sp>
          <p:nvSpPr>
            <p:cNvPr id="109" name="TextBox 32"/>
            <p:cNvSpPr txBox="1">
              <a:spLocks noChangeArrowheads="1"/>
            </p:cNvSpPr>
            <p:nvPr/>
          </p:nvSpPr>
          <p:spPr bwMode="auto">
            <a:xfrm>
              <a:off x="1776412" y="6882333"/>
              <a:ext cx="151473" cy="430150"/>
            </a:xfrm>
            <a:prstGeom prst="rect">
              <a:avLst/>
            </a:prstGeom>
            <a:noFill/>
            <a:ln w="9525">
              <a:noFill/>
              <a:miter lim="800000"/>
              <a:headEnd/>
              <a:tailEnd/>
            </a:ln>
          </p:spPr>
          <p:txBody>
            <a:bodyPr wrap="none">
              <a:spAutoFit/>
            </a:bodyPr>
            <a:lstStyle/>
            <a:p>
              <a:endParaRPr lang="ru-RU"/>
            </a:p>
          </p:txBody>
        </p:sp>
        <p:sp>
          <p:nvSpPr>
            <p:cNvPr id="110" name="TextBox 109"/>
            <p:cNvSpPr txBox="1"/>
            <p:nvPr/>
          </p:nvSpPr>
          <p:spPr>
            <a:xfrm>
              <a:off x="1706472" y="7128394"/>
              <a:ext cx="962206" cy="1141291"/>
            </a:xfrm>
            <a:prstGeom prst="rect">
              <a:avLst/>
            </a:prstGeom>
            <a:noFill/>
          </p:spPr>
          <p:txBody>
            <a:bodyPr wrap="squar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sp>
          <p:nvSpPr>
            <p:cNvPr id="111" name="TextBox 110"/>
            <p:cNvSpPr txBox="1"/>
            <p:nvPr/>
          </p:nvSpPr>
          <p:spPr>
            <a:xfrm>
              <a:off x="3981692" y="7092088"/>
              <a:ext cx="851999" cy="1141291"/>
            </a:xfrm>
            <a:prstGeom prst="rect">
              <a:avLst/>
            </a:prstGeom>
            <a:noFill/>
          </p:spPr>
          <p:txBody>
            <a:bodyPr wrap="non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grpSp>
      <p:pic>
        <p:nvPicPr>
          <p:cNvPr id="112" name="Рисунок 111"/>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246400" y="619200"/>
            <a:ext cx="4903200" cy="3909600"/>
          </a:xfrm>
          <a:prstGeom prst="rect">
            <a:avLst/>
          </a:prstGeom>
        </p:spPr>
      </p:pic>
      <p:sp>
        <p:nvSpPr>
          <p:cNvPr id="114" name="TextBox 37"/>
          <p:cNvSpPr txBox="1"/>
          <p:nvPr/>
        </p:nvSpPr>
        <p:spPr>
          <a:xfrm>
            <a:off x="7081398" y="6545209"/>
            <a:ext cx="659155" cy="369332"/>
          </a:xfrm>
          <a:prstGeom prst="rect">
            <a:avLst/>
          </a:prstGeom>
          <a:noFill/>
        </p:spPr>
        <p:txBody>
          <a:bodyPr wrap="none">
            <a:spAutoFit/>
          </a:bodyPr>
          <a:lstStyle/>
          <a:p>
            <a:pPr>
              <a:defRPr/>
            </a:pPr>
            <a:r>
              <a:rPr lang="en-US" dirty="0">
                <a:solidFill>
                  <a:schemeClr val="bg1"/>
                </a:solidFill>
              </a:rPr>
              <a:t>UTC</a:t>
            </a:r>
            <a:endParaRPr lang="ru-RU" dirty="0">
              <a:solidFill>
                <a:schemeClr val="bg1"/>
              </a:solidFill>
            </a:endParaRPr>
          </a:p>
        </p:txBody>
      </p:sp>
      <p:sp>
        <p:nvSpPr>
          <p:cNvPr id="115" name="TextBox 22"/>
          <p:cNvSpPr txBox="1">
            <a:spLocks noChangeArrowheads="1"/>
          </p:cNvSpPr>
          <p:nvPr/>
        </p:nvSpPr>
        <p:spPr bwMode="auto">
          <a:xfrm>
            <a:off x="6747606" y="5411400"/>
            <a:ext cx="1807207" cy="830997"/>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116" name="TextBox 115"/>
          <p:cNvSpPr txBox="1"/>
          <p:nvPr/>
        </p:nvSpPr>
        <p:spPr>
          <a:xfrm>
            <a:off x="3843508" y="4293096"/>
            <a:ext cx="887850" cy="238715"/>
          </a:xfrm>
          <a:prstGeom prst="rect">
            <a:avLst/>
          </a:prstGeom>
          <a:noFill/>
        </p:spPr>
        <p:txBody>
          <a:bodyPr wrap="none" rtlCol="0">
            <a:spAutoFit/>
          </a:bodyPr>
          <a:lstStyle/>
          <a:p>
            <a:r>
              <a:rPr lang="en-US" sz="1000" b="1" dirty="0"/>
              <a:t>Terengganu</a:t>
            </a:r>
            <a:endParaRPr lang="ru-RU" sz="1000" b="1" dirty="0"/>
          </a:p>
        </p:txBody>
      </p:sp>
      <p:sp>
        <p:nvSpPr>
          <p:cNvPr id="117" name="TextBox 116"/>
          <p:cNvSpPr txBox="1"/>
          <p:nvPr/>
        </p:nvSpPr>
        <p:spPr>
          <a:xfrm>
            <a:off x="2367561" y="3838357"/>
            <a:ext cx="548255" cy="238715"/>
          </a:xfrm>
          <a:prstGeom prst="rect">
            <a:avLst/>
          </a:prstGeom>
          <a:noFill/>
        </p:spPr>
        <p:txBody>
          <a:bodyPr wrap="none" rtlCol="0">
            <a:spAutoFit/>
          </a:bodyPr>
          <a:lstStyle/>
          <a:p>
            <a:r>
              <a:rPr lang="en-US" sz="1000" b="1" dirty="0" err="1"/>
              <a:t>Bharu</a:t>
            </a:r>
            <a:endParaRPr lang="ru-RU" sz="1000" b="1" dirty="0"/>
          </a:p>
        </p:txBody>
      </p:sp>
      <p:sp>
        <p:nvSpPr>
          <p:cNvPr id="118" name="TextBox 117"/>
          <p:cNvSpPr txBox="1"/>
          <p:nvPr/>
        </p:nvSpPr>
        <p:spPr>
          <a:xfrm>
            <a:off x="3689640" y="2409883"/>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19" name="TextBox 118"/>
          <p:cNvSpPr txBox="1"/>
          <p:nvPr/>
        </p:nvSpPr>
        <p:spPr>
          <a:xfrm>
            <a:off x="4900941" y="3593094"/>
            <a:ext cx="625276" cy="238715"/>
          </a:xfrm>
          <a:prstGeom prst="rect">
            <a:avLst/>
          </a:prstGeom>
          <a:noFill/>
        </p:spPr>
        <p:txBody>
          <a:bodyPr wrap="none" rtlCol="0">
            <a:spAutoFit/>
          </a:bodyPr>
          <a:lstStyle/>
          <a:p>
            <a:r>
              <a:rPr lang="en-US" sz="1000" b="1" dirty="0"/>
              <a:t>CES539</a:t>
            </a:r>
            <a:endParaRPr lang="ru-RU" sz="1000" b="1" dirty="0"/>
          </a:p>
        </p:txBody>
      </p:sp>
      <p:sp>
        <p:nvSpPr>
          <p:cNvPr id="120" name="TextBox 119"/>
          <p:cNvSpPr txBox="1"/>
          <p:nvPr/>
        </p:nvSpPr>
        <p:spPr>
          <a:xfrm>
            <a:off x="4890305" y="1052736"/>
            <a:ext cx="761815" cy="238715"/>
          </a:xfrm>
          <a:prstGeom prst="rect">
            <a:avLst/>
          </a:prstGeom>
          <a:noFill/>
        </p:spPr>
        <p:txBody>
          <a:bodyPr wrap="none" rtlCol="0">
            <a:spAutoFit/>
          </a:bodyPr>
          <a:lstStyle/>
          <a:p>
            <a:r>
              <a:rPr lang="en-US" sz="1000" b="1" dirty="0"/>
              <a:t>MAS6116</a:t>
            </a:r>
            <a:endParaRPr lang="ru-RU" sz="1000" b="1" dirty="0"/>
          </a:p>
        </p:txBody>
      </p:sp>
      <p:sp>
        <p:nvSpPr>
          <p:cNvPr id="121" name="TextBox 120"/>
          <p:cNvSpPr txBox="1"/>
          <p:nvPr/>
        </p:nvSpPr>
        <p:spPr>
          <a:xfrm>
            <a:off x="5978789" y="2290525"/>
            <a:ext cx="768817" cy="238715"/>
          </a:xfrm>
          <a:prstGeom prst="rect">
            <a:avLst/>
          </a:prstGeom>
          <a:noFill/>
        </p:spPr>
        <p:txBody>
          <a:bodyPr wrap="none" rtlCol="0">
            <a:spAutoFit/>
          </a:bodyPr>
          <a:lstStyle/>
          <a:p>
            <a:r>
              <a:rPr lang="en-US" sz="1000" b="1" dirty="0"/>
              <a:t>TGW2907</a:t>
            </a:r>
            <a:endParaRPr lang="ru-RU" sz="1000" b="1" dirty="0"/>
          </a:p>
        </p:txBody>
      </p:sp>
      <p:sp>
        <p:nvSpPr>
          <p:cNvPr id="122" name="TextBox 121"/>
          <p:cNvSpPr txBox="1"/>
          <p:nvPr/>
        </p:nvSpPr>
        <p:spPr>
          <a:xfrm>
            <a:off x="6048159" y="722290"/>
            <a:ext cx="422219" cy="238715"/>
          </a:xfrm>
          <a:prstGeom prst="rect">
            <a:avLst/>
          </a:prstGeom>
          <a:noFill/>
        </p:spPr>
        <p:txBody>
          <a:bodyPr wrap="none" rtlCol="0">
            <a:spAutoFit/>
          </a:bodyPr>
          <a:lstStyle/>
          <a:p>
            <a:r>
              <a:rPr lang="en-US" sz="1000" b="1" dirty="0" err="1"/>
              <a:t>Tho</a:t>
            </a:r>
            <a:endParaRPr lang="ru-RU" sz="1000" b="1" dirty="0"/>
          </a:p>
        </p:txBody>
      </p:sp>
      <p:cxnSp>
        <p:nvCxnSpPr>
          <p:cNvPr id="126" name="Прямая соединительная линия 125"/>
          <p:cNvCxnSpPr/>
          <p:nvPr/>
        </p:nvCxnSpPr>
        <p:spPr>
          <a:xfrm>
            <a:off x="2834704" y="3938210"/>
            <a:ext cx="756000" cy="54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Прямая соединительная линия 127"/>
          <p:cNvCxnSpPr/>
          <p:nvPr/>
        </p:nvCxnSpPr>
        <p:spPr>
          <a:xfrm flipH="1">
            <a:off x="5598372" y="748561"/>
            <a:ext cx="449776" cy="4982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0" name="Дуга 129"/>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31" name="Прямая соединительная линия 130"/>
          <p:cNvCxnSpPr/>
          <p:nvPr/>
        </p:nvCxnSpPr>
        <p:spPr>
          <a:xfrm>
            <a:off x="4584929" y="2636912"/>
            <a:ext cx="4451567" cy="1350128"/>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p:cNvCxnSpPr/>
          <p:nvPr/>
        </p:nvCxnSpPr>
        <p:spPr>
          <a:xfrm flipV="1">
            <a:off x="3689640" y="4077073"/>
            <a:ext cx="5346856" cy="1182263"/>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083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0" y="140400"/>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00"/>
                </a:solidFill>
              </a:rPr>
              <a:t>Real MAS318 (MH370 analog) flight 23.03.14, </a:t>
            </a:r>
            <a:r>
              <a:rPr lang="ru-RU" sz="2000" b="1" dirty="0">
                <a:solidFill>
                  <a:srgbClr val="FFFF00"/>
                </a:solidFill>
              </a:rPr>
              <a:t>17:</a:t>
            </a:r>
            <a:r>
              <a:rPr lang="en-US" sz="2000" b="1" dirty="0">
                <a:solidFill>
                  <a:srgbClr val="FFFF00"/>
                </a:solidFill>
              </a:rPr>
              <a:t>45</a:t>
            </a:r>
            <a:r>
              <a:rPr lang="ru-RU" sz="2000" b="1" dirty="0">
                <a:solidFill>
                  <a:srgbClr val="FFFF00"/>
                </a:solidFill>
              </a:rPr>
              <a:t> </a:t>
            </a:r>
            <a:r>
              <a:rPr lang="en-US" sz="2000" b="1" dirty="0">
                <a:solidFill>
                  <a:srgbClr val="FFFF00"/>
                </a:solidFill>
              </a:rPr>
              <a:t>UTC</a:t>
            </a:r>
            <a:r>
              <a:rPr lang="ru-RU" sz="2000" b="1" dirty="0">
                <a:solidFill>
                  <a:srgbClr val="FFFF00"/>
                </a:solidFill>
              </a:rPr>
              <a:t>, </a:t>
            </a:r>
            <a:endParaRPr lang="en-US" sz="2000" b="1" dirty="0">
              <a:solidFill>
                <a:srgbClr val="FFFF00"/>
              </a:solidFill>
            </a:endParaRPr>
          </a:p>
          <a:p>
            <a:r>
              <a:rPr lang="en-US" sz="2000" b="1" dirty="0">
                <a:solidFill>
                  <a:srgbClr val="FFFF00"/>
                </a:solidFill>
              </a:rPr>
              <a:t>with hypothetic SOAN connected with ATC</a:t>
            </a:r>
            <a:endParaRPr lang="ru-RU" sz="2000" b="1" dirty="0">
              <a:solidFill>
                <a:srgbClr val="FFFF00"/>
              </a:solidFill>
            </a:endParaRPr>
          </a:p>
        </p:txBody>
      </p:sp>
      <p:grpSp>
        <p:nvGrpSpPr>
          <p:cNvPr id="87" name="Группа 86"/>
          <p:cNvGrpSpPr/>
          <p:nvPr/>
        </p:nvGrpSpPr>
        <p:grpSpPr>
          <a:xfrm>
            <a:off x="140022" y="4653137"/>
            <a:ext cx="8832981" cy="2135626"/>
            <a:chOff x="-54539" y="5440883"/>
            <a:chExt cx="7242739" cy="3299700"/>
          </a:xfrm>
        </p:grpSpPr>
        <p:sp>
          <p:nvSpPr>
            <p:cNvPr id="88" name="TextBox 21"/>
            <p:cNvSpPr txBox="1">
              <a:spLocks noChangeArrowheads="1"/>
            </p:cNvSpPr>
            <p:nvPr/>
          </p:nvSpPr>
          <p:spPr bwMode="auto">
            <a:xfrm>
              <a:off x="2032000" y="5440883"/>
              <a:ext cx="3016250" cy="998629"/>
            </a:xfrm>
            <a:prstGeom prst="rect">
              <a:avLst/>
            </a:prstGeom>
            <a:noFill/>
            <a:ln w="9525">
              <a:noFill/>
              <a:miter lim="800000"/>
              <a:headEnd/>
              <a:tailEnd/>
            </a:ln>
          </p:spPr>
          <p:txBody>
            <a:bodyPr>
              <a:spAutoFit/>
            </a:bodyPr>
            <a:lstStyle/>
            <a:p>
              <a:r>
                <a:rPr lang="en-US" dirty="0">
                  <a:solidFill>
                    <a:schemeClr val="bg1"/>
                  </a:solidFill>
                  <a:latin typeface="Calibri" pitchFamily="34" charset="0"/>
                </a:rPr>
                <a:t>Storing data within SOAN  </a:t>
              </a:r>
            </a:p>
            <a:p>
              <a:endParaRPr lang="ru-RU" dirty="0">
                <a:latin typeface="Calibri" pitchFamily="34" charset="0"/>
              </a:endParaRPr>
            </a:p>
          </p:txBody>
        </p:sp>
        <p:sp>
          <p:nvSpPr>
            <p:cNvPr id="89" name="TextBox 22"/>
            <p:cNvSpPr txBox="1">
              <a:spLocks noChangeArrowheads="1"/>
            </p:cNvSpPr>
            <p:nvPr/>
          </p:nvSpPr>
          <p:spPr bwMode="auto">
            <a:xfrm>
              <a:off x="-6349" y="6612457"/>
              <a:ext cx="1474247" cy="1283952"/>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90" name="TextBox 24"/>
            <p:cNvSpPr txBox="1">
              <a:spLocks noChangeArrowheads="1"/>
            </p:cNvSpPr>
            <p:nvPr/>
          </p:nvSpPr>
          <p:spPr bwMode="auto">
            <a:xfrm>
              <a:off x="2826780" y="6547907"/>
              <a:ext cx="929881" cy="1521720"/>
            </a:xfrm>
            <a:prstGeom prst="rect">
              <a:avLst/>
            </a:prstGeom>
            <a:noFill/>
            <a:ln w="9525">
              <a:noFill/>
              <a:miter lim="800000"/>
              <a:headEnd/>
              <a:tailEnd/>
            </a:ln>
          </p:spPr>
          <p:txBody>
            <a:bodyPr wrap="square">
              <a:spAutoFit/>
            </a:bodyPr>
            <a:lstStyle/>
            <a:p>
              <a:pPr algn="ctr"/>
              <a:r>
                <a:rPr lang="en-US" sz="1600" dirty="0">
                  <a:latin typeface="Calibri" pitchFamily="34" charset="0"/>
                </a:rPr>
                <a:t>  </a:t>
              </a:r>
              <a:r>
                <a:rPr lang="en-US" sz="1400" dirty="0">
                  <a:solidFill>
                    <a:schemeClr val="bg1"/>
                  </a:solidFill>
                  <a:latin typeface="Calibri" pitchFamily="34" charset="0"/>
                </a:rPr>
                <a:t>With ATC,</a:t>
              </a:r>
            </a:p>
            <a:p>
              <a:pPr algn="ctr"/>
              <a:r>
                <a:rPr lang="en-US" sz="1400" dirty="0">
                  <a:solidFill>
                    <a:schemeClr val="bg1"/>
                  </a:solidFill>
                  <a:latin typeface="Calibri" pitchFamily="34" charset="0"/>
                </a:rPr>
                <a:t>surveillance</a:t>
              </a:r>
            </a:p>
            <a:p>
              <a:pPr algn="ctr"/>
              <a:r>
                <a:rPr lang="en-US" sz="1400" dirty="0">
                  <a:solidFill>
                    <a:schemeClr val="bg1"/>
                  </a:solidFill>
                  <a:latin typeface="Calibri" pitchFamily="34" charset="0"/>
                </a:rPr>
                <a:t>&amp; tracking</a:t>
              </a:r>
            </a:p>
            <a:p>
              <a:pPr algn="ctr"/>
              <a:r>
                <a:rPr lang="en-US" sz="1400" dirty="0">
                  <a:solidFill>
                    <a:schemeClr val="bg1"/>
                  </a:solidFill>
                  <a:latin typeface="Calibri" pitchFamily="34" charset="0"/>
                </a:rPr>
                <a:t>in ATC</a:t>
              </a:r>
              <a:endParaRPr lang="ru-RU" sz="1400" dirty="0">
                <a:solidFill>
                  <a:schemeClr val="bg1"/>
                </a:solidFill>
                <a:latin typeface="Calibri" pitchFamily="34" charset="0"/>
              </a:endParaRPr>
            </a:p>
          </p:txBody>
        </p:sp>
        <p:sp>
          <p:nvSpPr>
            <p:cNvPr id="91" name="Text Box 33"/>
            <p:cNvSpPr txBox="1">
              <a:spLocks noChangeArrowheads="1"/>
            </p:cNvSpPr>
            <p:nvPr/>
          </p:nvSpPr>
          <p:spPr bwMode="auto">
            <a:xfrm>
              <a:off x="-54539"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17:15</a:t>
              </a:r>
              <a:endParaRPr lang="ru-RU" sz="1400" dirty="0">
                <a:solidFill>
                  <a:schemeClr val="bg1"/>
                </a:solidFill>
                <a:latin typeface="Calibri" pitchFamily="34" charset="0"/>
              </a:endParaRPr>
            </a:p>
          </p:txBody>
        </p:sp>
        <p:sp>
          <p:nvSpPr>
            <p:cNvPr id="92" name="Text Box 34"/>
            <p:cNvSpPr txBox="1">
              <a:spLocks noChangeArrowheads="1"/>
            </p:cNvSpPr>
            <p:nvPr/>
          </p:nvSpPr>
          <p:spPr bwMode="auto">
            <a:xfrm>
              <a:off x="4121150" y="8265045"/>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17:55</a:t>
              </a:r>
              <a:endParaRPr lang="ru-RU" sz="1400" dirty="0">
                <a:solidFill>
                  <a:schemeClr val="bg1"/>
                </a:solidFill>
                <a:latin typeface="Calibri" pitchFamily="34" charset="0"/>
              </a:endParaRPr>
            </a:p>
          </p:txBody>
        </p:sp>
        <p:sp>
          <p:nvSpPr>
            <p:cNvPr id="93" name="Text Box 35"/>
            <p:cNvSpPr txBox="1">
              <a:spLocks noChangeArrowheads="1"/>
            </p:cNvSpPr>
            <p:nvPr/>
          </p:nvSpPr>
          <p:spPr bwMode="auto">
            <a:xfrm>
              <a:off x="6354762" y="8238059"/>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18:15</a:t>
              </a:r>
              <a:endParaRPr lang="ru-RU" sz="1400" dirty="0">
                <a:solidFill>
                  <a:schemeClr val="bg1"/>
                </a:solidFill>
                <a:latin typeface="Calibri" pitchFamily="34" charset="0"/>
              </a:endParaRPr>
            </a:p>
          </p:txBody>
        </p:sp>
        <p:sp>
          <p:nvSpPr>
            <p:cNvPr id="94" name="Text Box 42"/>
            <p:cNvSpPr txBox="1">
              <a:spLocks noChangeArrowheads="1"/>
            </p:cNvSpPr>
            <p:nvPr/>
          </p:nvSpPr>
          <p:spPr bwMode="auto">
            <a:xfrm>
              <a:off x="1900237"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17:35</a:t>
              </a:r>
              <a:endParaRPr lang="ru-RU" sz="1400" dirty="0">
                <a:solidFill>
                  <a:schemeClr val="bg1"/>
                </a:solidFill>
                <a:latin typeface="Calibri" pitchFamily="34" charset="0"/>
              </a:endParaRPr>
            </a:p>
          </p:txBody>
        </p:sp>
        <p:sp>
          <p:nvSpPr>
            <p:cNvPr id="95" name="Двойная стрелка влево/вправо 94"/>
            <p:cNvSpPr/>
            <p:nvPr/>
          </p:nvSpPr>
          <p:spPr>
            <a:xfrm>
              <a:off x="1627187" y="6017145"/>
              <a:ext cx="3343275" cy="14446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6" name="Line 24"/>
            <p:cNvSpPr>
              <a:spLocks noChangeShapeType="1"/>
            </p:cNvSpPr>
            <p:nvPr/>
          </p:nvSpPr>
          <p:spPr bwMode="auto">
            <a:xfrm>
              <a:off x="4967287" y="6385445"/>
              <a:ext cx="0" cy="1863725"/>
            </a:xfrm>
            <a:prstGeom prst="line">
              <a:avLst/>
            </a:prstGeom>
            <a:noFill/>
            <a:ln w="19050">
              <a:solidFill>
                <a:schemeClr val="accent1"/>
              </a:solidFill>
              <a:round/>
              <a:headEnd/>
              <a:tailEnd/>
            </a:ln>
          </p:spPr>
          <p:txBody>
            <a:bodyPr/>
            <a:lstStyle/>
            <a:p>
              <a:endParaRPr lang="ru-RU"/>
            </a:p>
          </p:txBody>
        </p:sp>
        <p:sp>
          <p:nvSpPr>
            <p:cNvPr id="97" name="Rectangle 19"/>
            <p:cNvSpPr>
              <a:spLocks noChangeArrowheads="1"/>
            </p:cNvSpPr>
            <p:nvPr/>
          </p:nvSpPr>
          <p:spPr bwMode="auto">
            <a:xfrm>
              <a:off x="-6350" y="5440883"/>
              <a:ext cx="7192962" cy="2808287"/>
            </a:xfrm>
            <a:prstGeom prst="rect">
              <a:avLst/>
            </a:prstGeom>
            <a:noFill/>
            <a:ln w="9525">
              <a:solidFill>
                <a:schemeClr val="bg1"/>
              </a:solidFill>
              <a:miter lim="800000"/>
              <a:headEnd/>
              <a:tailEnd/>
            </a:ln>
          </p:spPr>
          <p:txBody>
            <a:bodyPr wrap="none" anchor="ctr"/>
            <a:lstStyle/>
            <a:p>
              <a:endParaRPr lang="ru-RU"/>
            </a:p>
          </p:txBody>
        </p:sp>
        <p:sp>
          <p:nvSpPr>
            <p:cNvPr id="98" name="Line 21"/>
            <p:cNvSpPr>
              <a:spLocks noChangeShapeType="1"/>
            </p:cNvSpPr>
            <p:nvPr/>
          </p:nvSpPr>
          <p:spPr bwMode="auto">
            <a:xfrm>
              <a:off x="1598695" y="6377508"/>
              <a:ext cx="0" cy="1843087"/>
            </a:xfrm>
            <a:prstGeom prst="line">
              <a:avLst/>
            </a:prstGeom>
            <a:noFill/>
            <a:ln w="19050">
              <a:solidFill>
                <a:schemeClr val="accent1"/>
              </a:solidFill>
              <a:round/>
              <a:headEnd/>
              <a:tailEnd/>
            </a:ln>
          </p:spPr>
          <p:txBody>
            <a:bodyPr/>
            <a:lstStyle/>
            <a:p>
              <a:endParaRPr lang="ru-RU"/>
            </a:p>
          </p:txBody>
        </p:sp>
        <p:sp>
          <p:nvSpPr>
            <p:cNvPr id="99" name="Line 22"/>
            <p:cNvSpPr>
              <a:spLocks noChangeShapeType="1"/>
            </p:cNvSpPr>
            <p:nvPr/>
          </p:nvSpPr>
          <p:spPr bwMode="auto">
            <a:xfrm>
              <a:off x="2765425" y="6377508"/>
              <a:ext cx="0" cy="1847850"/>
            </a:xfrm>
            <a:prstGeom prst="line">
              <a:avLst/>
            </a:prstGeom>
            <a:noFill/>
            <a:ln w="19050">
              <a:solidFill>
                <a:schemeClr val="accent1"/>
              </a:solidFill>
              <a:round/>
              <a:headEnd/>
              <a:tailEnd/>
            </a:ln>
          </p:spPr>
          <p:txBody>
            <a:bodyPr/>
            <a:lstStyle/>
            <a:p>
              <a:endParaRPr lang="ru-RU"/>
            </a:p>
          </p:txBody>
        </p:sp>
        <p:sp>
          <p:nvSpPr>
            <p:cNvPr id="100" name="Line 23"/>
            <p:cNvSpPr>
              <a:spLocks noChangeShapeType="1"/>
            </p:cNvSpPr>
            <p:nvPr/>
          </p:nvSpPr>
          <p:spPr bwMode="auto">
            <a:xfrm>
              <a:off x="3846512" y="6377508"/>
              <a:ext cx="0" cy="1843087"/>
            </a:xfrm>
            <a:prstGeom prst="line">
              <a:avLst/>
            </a:prstGeom>
            <a:noFill/>
            <a:ln w="19050">
              <a:solidFill>
                <a:schemeClr val="accent1"/>
              </a:solidFill>
              <a:round/>
              <a:headEnd/>
              <a:tailEnd/>
            </a:ln>
          </p:spPr>
          <p:txBody>
            <a:bodyPr/>
            <a:lstStyle/>
            <a:p>
              <a:endParaRPr lang="ru-RU"/>
            </a:p>
          </p:txBody>
        </p:sp>
        <p:sp>
          <p:nvSpPr>
            <p:cNvPr id="101" name="Line 25"/>
            <p:cNvSpPr>
              <a:spLocks noChangeShapeType="1"/>
            </p:cNvSpPr>
            <p:nvPr/>
          </p:nvSpPr>
          <p:spPr bwMode="auto">
            <a:xfrm>
              <a:off x="-6350" y="6377507"/>
              <a:ext cx="1605045" cy="0"/>
            </a:xfrm>
            <a:prstGeom prst="line">
              <a:avLst/>
            </a:prstGeom>
            <a:noFill/>
            <a:ln w="57150">
              <a:solidFill>
                <a:srgbClr val="FF0000"/>
              </a:solidFill>
              <a:round/>
              <a:headEnd/>
              <a:tailEnd/>
            </a:ln>
          </p:spPr>
          <p:txBody>
            <a:bodyPr/>
            <a:lstStyle/>
            <a:p>
              <a:endParaRPr lang="ru-RU"/>
            </a:p>
          </p:txBody>
        </p:sp>
        <p:sp>
          <p:nvSpPr>
            <p:cNvPr id="102" name="Line 26"/>
            <p:cNvSpPr>
              <a:spLocks noChangeShapeType="1"/>
            </p:cNvSpPr>
            <p:nvPr/>
          </p:nvSpPr>
          <p:spPr bwMode="auto">
            <a:xfrm>
              <a:off x="4968875" y="6377508"/>
              <a:ext cx="2219325" cy="0"/>
            </a:xfrm>
            <a:prstGeom prst="line">
              <a:avLst/>
            </a:prstGeom>
            <a:noFill/>
            <a:ln w="57150">
              <a:solidFill>
                <a:srgbClr val="FF0000"/>
              </a:solidFill>
              <a:round/>
              <a:headEnd/>
              <a:tailEnd/>
            </a:ln>
          </p:spPr>
          <p:txBody>
            <a:bodyPr/>
            <a:lstStyle/>
            <a:p>
              <a:endParaRPr lang="ru-RU"/>
            </a:p>
          </p:txBody>
        </p:sp>
        <p:sp>
          <p:nvSpPr>
            <p:cNvPr id="103" name="Line 27"/>
            <p:cNvSpPr>
              <a:spLocks noChangeShapeType="1"/>
            </p:cNvSpPr>
            <p:nvPr/>
          </p:nvSpPr>
          <p:spPr bwMode="auto">
            <a:xfrm flipV="1">
              <a:off x="1598696" y="7030693"/>
              <a:ext cx="1163555" cy="0"/>
            </a:xfrm>
            <a:prstGeom prst="line">
              <a:avLst/>
            </a:prstGeom>
            <a:noFill/>
            <a:ln w="57150">
              <a:solidFill>
                <a:schemeClr val="accent1"/>
              </a:solidFill>
              <a:round/>
              <a:headEnd/>
              <a:tailEnd/>
            </a:ln>
          </p:spPr>
          <p:txBody>
            <a:bodyPr/>
            <a:lstStyle/>
            <a:p>
              <a:endParaRPr lang="ru-RU"/>
            </a:p>
          </p:txBody>
        </p:sp>
        <p:sp>
          <p:nvSpPr>
            <p:cNvPr id="104" name="Line 28"/>
            <p:cNvSpPr>
              <a:spLocks noChangeShapeType="1"/>
            </p:cNvSpPr>
            <p:nvPr/>
          </p:nvSpPr>
          <p:spPr bwMode="auto">
            <a:xfrm>
              <a:off x="2759075" y="6377508"/>
              <a:ext cx="1092200" cy="3175"/>
            </a:xfrm>
            <a:prstGeom prst="line">
              <a:avLst/>
            </a:prstGeom>
            <a:noFill/>
            <a:ln w="57150">
              <a:solidFill>
                <a:srgbClr val="CC0000"/>
              </a:solidFill>
              <a:round/>
              <a:headEnd/>
              <a:tailEnd/>
            </a:ln>
          </p:spPr>
          <p:txBody>
            <a:bodyPr/>
            <a:lstStyle/>
            <a:p>
              <a:endParaRPr lang="ru-RU"/>
            </a:p>
          </p:txBody>
        </p:sp>
        <p:sp>
          <p:nvSpPr>
            <p:cNvPr id="105" name="Line 29"/>
            <p:cNvSpPr>
              <a:spLocks noChangeShapeType="1"/>
            </p:cNvSpPr>
            <p:nvPr/>
          </p:nvSpPr>
          <p:spPr bwMode="auto">
            <a:xfrm>
              <a:off x="3858351" y="7030693"/>
              <a:ext cx="1125537" cy="0"/>
            </a:xfrm>
            <a:prstGeom prst="line">
              <a:avLst/>
            </a:prstGeom>
            <a:noFill/>
            <a:ln w="57150">
              <a:solidFill>
                <a:schemeClr val="accent1"/>
              </a:solidFill>
              <a:round/>
              <a:headEnd/>
              <a:tailEnd/>
            </a:ln>
          </p:spPr>
          <p:txBody>
            <a:bodyPr/>
            <a:lstStyle/>
            <a:p>
              <a:endParaRPr lang="ru-RU"/>
            </a:p>
          </p:txBody>
        </p:sp>
        <p:sp>
          <p:nvSpPr>
            <p:cNvPr id="106" name="Line 43"/>
            <p:cNvSpPr>
              <a:spLocks noChangeShapeType="1"/>
            </p:cNvSpPr>
            <p:nvPr/>
          </p:nvSpPr>
          <p:spPr bwMode="auto">
            <a:xfrm>
              <a:off x="2187575" y="8134870"/>
              <a:ext cx="0" cy="73025"/>
            </a:xfrm>
            <a:prstGeom prst="line">
              <a:avLst/>
            </a:prstGeom>
            <a:noFill/>
            <a:ln w="19050">
              <a:solidFill>
                <a:schemeClr val="accent1"/>
              </a:solidFill>
              <a:round/>
              <a:headEnd/>
              <a:tailEnd/>
            </a:ln>
          </p:spPr>
          <p:txBody>
            <a:bodyPr/>
            <a:lstStyle/>
            <a:p>
              <a:endParaRPr lang="ru-RU"/>
            </a:p>
          </p:txBody>
        </p:sp>
        <p:sp>
          <p:nvSpPr>
            <p:cNvPr id="107" name="Line 44"/>
            <p:cNvSpPr>
              <a:spLocks noChangeShapeType="1"/>
            </p:cNvSpPr>
            <p:nvPr/>
          </p:nvSpPr>
          <p:spPr bwMode="auto">
            <a:xfrm>
              <a:off x="4413250" y="8134870"/>
              <a:ext cx="0" cy="73025"/>
            </a:xfrm>
            <a:prstGeom prst="line">
              <a:avLst/>
            </a:prstGeom>
            <a:noFill/>
            <a:ln w="19050">
              <a:solidFill>
                <a:schemeClr val="accent1"/>
              </a:solidFill>
              <a:round/>
              <a:headEnd/>
              <a:tailEnd/>
            </a:ln>
          </p:spPr>
          <p:txBody>
            <a:bodyPr/>
            <a:lstStyle/>
            <a:p>
              <a:endParaRPr lang="ru-RU"/>
            </a:p>
          </p:txBody>
        </p:sp>
        <p:sp>
          <p:nvSpPr>
            <p:cNvPr id="108" name="Line 45"/>
            <p:cNvSpPr>
              <a:spLocks noChangeShapeType="1"/>
            </p:cNvSpPr>
            <p:nvPr/>
          </p:nvSpPr>
          <p:spPr bwMode="auto">
            <a:xfrm>
              <a:off x="6634162" y="8134870"/>
              <a:ext cx="0" cy="73025"/>
            </a:xfrm>
            <a:prstGeom prst="line">
              <a:avLst/>
            </a:prstGeom>
            <a:noFill/>
            <a:ln w="19050">
              <a:solidFill>
                <a:schemeClr val="accent1"/>
              </a:solidFill>
              <a:round/>
              <a:headEnd/>
              <a:tailEnd/>
            </a:ln>
          </p:spPr>
          <p:txBody>
            <a:bodyPr/>
            <a:lstStyle/>
            <a:p>
              <a:endParaRPr lang="ru-RU"/>
            </a:p>
          </p:txBody>
        </p:sp>
        <p:sp>
          <p:nvSpPr>
            <p:cNvPr id="109" name="Line 20"/>
            <p:cNvSpPr>
              <a:spLocks noChangeShapeType="1"/>
            </p:cNvSpPr>
            <p:nvPr/>
          </p:nvSpPr>
          <p:spPr bwMode="auto">
            <a:xfrm>
              <a:off x="0" y="8244408"/>
              <a:ext cx="7175500" cy="0"/>
            </a:xfrm>
            <a:prstGeom prst="line">
              <a:avLst/>
            </a:prstGeom>
            <a:noFill/>
            <a:ln w="57150">
              <a:solidFill>
                <a:schemeClr val="accent1"/>
              </a:solidFill>
              <a:round/>
              <a:headEnd/>
              <a:tailEnd/>
            </a:ln>
          </p:spPr>
          <p:txBody>
            <a:bodyPr/>
            <a:lstStyle/>
            <a:p>
              <a:endParaRPr lang="ru-RU"/>
            </a:p>
          </p:txBody>
        </p:sp>
        <p:sp>
          <p:nvSpPr>
            <p:cNvPr id="110" name="TextBox 32"/>
            <p:cNvSpPr txBox="1">
              <a:spLocks noChangeArrowheads="1"/>
            </p:cNvSpPr>
            <p:nvPr/>
          </p:nvSpPr>
          <p:spPr bwMode="auto">
            <a:xfrm>
              <a:off x="1776412" y="6882333"/>
              <a:ext cx="151473" cy="430150"/>
            </a:xfrm>
            <a:prstGeom prst="rect">
              <a:avLst/>
            </a:prstGeom>
            <a:noFill/>
            <a:ln w="9525">
              <a:noFill/>
              <a:miter lim="800000"/>
              <a:headEnd/>
              <a:tailEnd/>
            </a:ln>
          </p:spPr>
          <p:txBody>
            <a:bodyPr wrap="none">
              <a:spAutoFit/>
            </a:bodyPr>
            <a:lstStyle/>
            <a:p>
              <a:endParaRPr lang="ru-RU"/>
            </a:p>
          </p:txBody>
        </p:sp>
        <p:sp>
          <p:nvSpPr>
            <p:cNvPr id="111" name="TextBox 110"/>
            <p:cNvSpPr txBox="1"/>
            <p:nvPr/>
          </p:nvSpPr>
          <p:spPr>
            <a:xfrm>
              <a:off x="1706472" y="7128394"/>
              <a:ext cx="962206" cy="1141291"/>
            </a:xfrm>
            <a:prstGeom prst="rect">
              <a:avLst/>
            </a:prstGeom>
            <a:noFill/>
          </p:spPr>
          <p:txBody>
            <a:bodyPr wrap="squar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sp>
          <p:nvSpPr>
            <p:cNvPr id="112" name="TextBox 111"/>
            <p:cNvSpPr txBox="1"/>
            <p:nvPr/>
          </p:nvSpPr>
          <p:spPr>
            <a:xfrm>
              <a:off x="3981692" y="7092088"/>
              <a:ext cx="851999" cy="1141291"/>
            </a:xfrm>
            <a:prstGeom prst="rect">
              <a:avLst/>
            </a:prstGeom>
            <a:noFill/>
          </p:spPr>
          <p:txBody>
            <a:bodyPr wrap="non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grpSp>
      <p:pic>
        <p:nvPicPr>
          <p:cNvPr id="113" name="Рисунок 11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246400" y="619200"/>
            <a:ext cx="4903200" cy="3909600"/>
          </a:xfrm>
          <a:prstGeom prst="rect">
            <a:avLst/>
          </a:prstGeom>
        </p:spPr>
      </p:pic>
      <p:sp>
        <p:nvSpPr>
          <p:cNvPr id="114" name="TextBox 37"/>
          <p:cNvSpPr txBox="1"/>
          <p:nvPr/>
        </p:nvSpPr>
        <p:spPr>
          <a:xfrm>
            <a:off x="7120812" y="6545209"/>
            <a:ext cx="659155" cy="369332"/>
          </a:xfrm>
          <a:prstGeom prst="rect">
            <a:avLst/>
          </a:prstGeom>
          <a:noFill/>
        </p:spPr>
        <p:txBody>
          <a:bodyPr wrap="none">
            <a:spAutoFit/>
          </a:bodyPr>
          <a:lstStyle/>
          <a:p>
            <a:pPr>
              <a:defRPr/>
            </a:pPr>
            <a:r>
              <a:rPr lang="en-US" dirty="0">
                <a:solidFill>
                  <a:schemeClr val="bg1"/>
                </a:solidFill>
              </a:rPr>
              <a:t>UTC</a:t>
            </a:r>
            <a:endParaRPr lang="ru-RU" dirty="0">
              <a:solidFill>
                <a:schemeClr val="bg1"/>
              </a:solidFill>
            </a:endParaRPr>
          </a:p>
        </p:txBody>
      </p:sp>
      <p:sp>
        <p:nvSpPr>
          <p:cNvPr id="115" name="TextBox 22"/>
          <p:cNvSpPr txBox="1">
            <a:spLocks noChangeArrowheads="1"/>
          </p:cNvSpPr>
          <p:nvPr/>
        </p:nvSpPr>
        <p:spPr bwMode="auto">
          <a:xfrm>
            <a:off x="6649598" y="5411400"/>
            <a:ext cx="1905216" cy="830997"/>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116" name="TextBox 115"/>
          <p:cNvSpPr txBox="1"/>
          <p:nvPr/>
        </p:nvSpPr>
        <p:spPr>
          <a:xfrm>
            <a:off x="3900174" y="4293096"/>
            <a:ext cx="887850" cy="238715"/>
          </a:xfrm>
          <a:prstGeom prst="rect">
            <a:avLst/>
          </a:prstGeom>
          <a:noFill/>
        </p:spPr>
        <p:txBody>
          <a:bodyPr wrap="none" rtlCol="0">
            <a:spAutoFit/>
          </a:bodyPr>
          <a:lstStyle/>
          <a:p>
            <a:r>
              <a:rPr lang="en-US" sz="1000" b="1" dirty="0"/>
              <a:t>Terengganu</a:t>
            </a:r>
            <a:endParaRPr lang="ru-RU" sz="1000" b="1" dirty="0"/>
          </a:p>
        </p:txBody>
      </p:sp>
      <p:sp>
        <p:nvSpPr>
          <p:cNvPr id="117" name="TextBox 116"/>
          <p:cNvSpPr txBox="1"/>
          <p:nvPr/>
        </p:nvSpPr>
        <p:spPr>
          <a:xfrm>
            <a:off x="2367561" y="3838357"/>
            <a:ext cx="548255" cy="238715"/>
          </a:xfrm>
          <a:prstGeom prst="rect">
            <a:avLst/>
          </a:prstGeom>
          <a:noFill/>
        </p:spPr>
        <p:txBody>
          <a:bodyPr wrap="none" rtlCol="0">
            <a:spAutoFit/>
          </a:bodyPr>
          <a:lstStyle/>
          <a:p>
            <a:r>
              <a:rPr lang="en-US" sz="1000" b="1" dirty="0" err="1"/>
              <a:t>Bharu</a:t>
            </a:r>
            <a:endParaRPr lang="ru-RU" sz="1000" b="1" dirty="0"/>
          </a:p>
        </p:txBody>
      </p:sp>
      <p:sp>
        <p:nvSpPr>
          <p:cNvPr id="118" name="TextBox 117"/>
          <p:cNvSpPr txBox="1"/>
          <p:nvPr/>
        </p:nvSpPr>
        <p:spPr>
          <a:xfrm>
            <a:off x="3816299" y="2173614"/>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19" name="TextBox 118"/>
          <p:cNvSpPr txBox="1"/>
          <p:nvPr/>
        </p:nvSpPr>
        <p:spPr>
          <a:xfrm>
            <a:off x="4558945" y="3593094"/>
            <a:ext cx="625276" cy="238715"/>
          </a:xfrm>
          <a:prstGeom prst="rect">
            <a:avLst/>
          </a:prstGeom>
          <a:noFill/>
        </p:spPr>
        <p:txBody>
          <a:bodyPr wrap="none" rtlCol="0">
            <a:spAutoFit/>
          </a:bodyPr>
          <a:lstStyle/>
          <a:p>
            <a:r>
              <a:rPr lang="en-US" sz="1000" b="1" dirty="0"/>
              <a:t>CES539</a:t>
            </a:r>
            <a:endParaRPr lang="ru-RU" sz="1000" b="1" dirty="0"/>
          </a:p>
        </p:txBody>
      </p:sp>
      <p:sp>
        <p:nvSpPr>
          <p:cNvPr id="120" name="TextBox 119"/>
          <p:cNvSpPr txBox="1"/>
          <p:nvPr/>
        </p:nvSpPr>
        <p:spPr>
          <a:xfrm>
            <a:off x="5016987" y="937808"/>
            <a:ext cx="761815" cy="238715"/>
          </a:xfrm>
          <a:prstGeom prst="rect">
            <a:avLst/>
          </a:prstGeom>
          <a:noFill/>
        </p:spPr>
        <p:txBody>
          <a:bodyPr wrap="none" rtlCol="0">
            <a:spAutoFit/>
          </a:bodyPr>
          <a:lstStyle/>
          <a:p>
            <a:r>
              <a:rPr lang="en-US" sz="1000" b="1" dirty="0"/>
              <a:t>MAS6116</a:t>
            </a:r>
            <a:endParaRPr lang="ru-RU" sz="1000" b="1" dirty="0"/>
          </a:p>
        </p:txBody>
      </p:sp>
      <p:sp>
        <p:nvSpPr>
          <p:cNvPr id="121" name="TextBox 120"/>
          <p:cNvSpPr txBox="1"/>
          <p:nvPr/>
        </p:nvSpPr>
        <p:spPr>
          <a:xfrm>
            <a:off x="6119562" y="2331206"/>
            <a:ext cx="768817" cy="238715"/>
          </a:xfrm>
          <a:prstGeom prst="rect">
            <a:avLst/>
          </a:prstGeom>
          <a:noFill/>
        </p:spPr>
        <p:txBody>
          <a:bodyPr wrap="none" rtlCol="0">
            <a:spAutoFit/>
          </a:bodyPr>
          <a:lstStyle/>
          <a:p>
            <a:r>
              <a:rPr lang="en-US" sz="1000" b="1" dirty="0"/>
              <a:t>TGW2907</a:t>
            </a:r>
            <a:endParaRPr lang="ru-RU" sz="1000" b="1" dirty="0"/>
          </a:p>
        </p:txBody>
      </p:sp>
      <p:sp>
        <p:nvSpPr>
          <p:cNvPr id="122" name="TextBox 121"/>
          <p:cNvSpPr txBox="1"/>
          <p:nvPr/>
        </p:nvSpPr>
        <p:spPr>
          <a:xfrm>
            <a:off x="6048159" y="722290"/>
            <a:ext cx="422219" cy="238715"/>
          </a:xfrm>
          <a:prstGeom prst="rect">
            <a:avLst/>
          </a:prstGeom>
          <a:noFill/>
        </p:spPr>
        <p:txBody>
          <a:bodyPr wrap="none" rtlCol="0">
            <a:spAutoFit/>
          </a:bodyPr>
          <a:lstStyle/>
          <a:p>
            <a:r>
              <a:rPr lang="en-US" sz="1000" b="1" dirty="0" err="1"/>
              <a:t>Tho</a:t>
            </a:r>
            <a:endParaRPr lang="ru-RU" sz="1000" b="1" dirty="0"/>
          </a:p>
        </p:txBody>
      </p:sp>
      <p:cxnSp>
        <p:nvCxnSpPr>
          <p:cNvPr id="126" name="Прямая соединительная линия 125"/>
          <p:cNvCxnSpPr/>
          <p:nvPr/>
        </p:nvCxnSpPr>
        <p:spPr>
          <a:xfrm>
            <a:off x="2834704" y="3938210"/>
            <a:ext cx="756000" cy="54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Прямая соединительная линия 127"/>
          <p:cNvCxnSpPr/>
          <p:nvPr/>
        </p:nvCxnSpPr>
        <p:spPr>
          <a:xfrm flipH="1">
            <a:off x="5830781" y="748561"/>
            <a:ext cx="217367" cy="2395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Прямая соединительная линия 128"/>
          <p:cNvCxnSpPr/>
          <p:nvPr/>
        </p:nvCxnSpPr>
        <p:spPr>
          <a:xfrm flipV="1">
            <a:off x="3707904" y="3957714"/>
            <a:ext cx="1008000" cy="54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1" name="Дуга 130"/>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32" name="Прямая соединительная линия 131"/>
          <p:cNvCxnSpPr/>
          <p:nvPr/>
        </p:nvCxnSpPr>
        <p:spPr>
          <a:xfrm>
            <a:off x="4871583" y="2450563"/>
            <a:ext cx="4164913" cy="1537919"/>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p:cNvCxnSpPr/>
          <p:nvPr/>
        </p:nvCxnSpPr>
        <p:spPr>
          <a:xfrm flipV="1">
            <a:off x="4431159" y="4077074"/>
            <a:ext cx="4605337" cy="118740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688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0" y="140400"/>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00"/>
                </a:solidFill>
              </a:rPr>
              <a:t>Real MAS318 (MH370 analog) flight 23.03.14, </a:t>
            </a:r>
            <a:r>
              <a:rPr lang="ru-RU" sz="2000" b="1" dirty="0">
                <a:solidFill>
                  <a:srgbClr val="FFFF00"/>
                </a:solidFill>
              </a:rPr>
              <a:t>17:</a:t>
            </a:r>
            <a:r>
              <a:rPr lang="en-US" sz="2000" b="1" dirty="0">
                <a:solidFill>
                  <a:srgbClr val="FFFF00"/>
                </a:solidFill>
              </a:rPr>
              <a:t>50</a:t>
            </a:r>
            <a:r>
              <a:rPr lang="ru-RU" sz="2000" b="1" dirty="0">
                <a:solidFill>
                  <a:srgbClr val="FFFF00"/>
                </a:solidFill>
              </a:rPr>
              <a:t> </a:t>
            </a:r>
            <a:r>
              <a:rPr lang="en-US" sz="2000" b="1" dirty="0">
                <a:solidFill>
                  <a:srgbClr val="FFFF00"/>
                </a:solidFill>
              </a:rPr>
              <a:t>UTC</a:t>
            </a:r>
            <a:r>
              <a:rPr lang="ru-RU" sz="2000" b="1" dirty="0">
                <a:solidFill>
                  <a:srgbClr val="FFFF00"/>
                </a:solidFill>
              </a:rPr>
              <a:t>, </a:t>
            </a:r>
            <a:endParaRPr lang="en-US" sz="2000" b="1" dirty="0">
              <a:solidFill>
                <a:srgbClr val="FFFF00"/>
              </a:solidFill>
            </a:endParaRPr>
          </a:p>
          <a:p>
            <a:r>
              <a:rPr lang="en-US" sz="2000" b="1" dirty="0">
                <a:solidFill>
                  <a:srgbClr val="FFFF00"/>
                </a:solidFill>
              </a:rPr>
              <a:t>storing data on both aircraft</a:t>
            </a:r>
            <a:endParaRPr lang="ru-RU" sz="2000" b="1" dirty="0">
              <a:solidFill>
                <a:srgbClr val="FFFF00"/>
              </a:solidFill>
            </a:endParaRPr>
          </a:p>
        </p:txBody>
      </p:sp>
      <p:grpSp>
        <p:nvGrpSpPr>
          <p:cNvPr id="87" name="Группа 86"/>
          <p:cNvGrpSpPr/>
          <p:nvPr/>
        </p:nvGrpSpPr>
        <p:grpSpPr>
          <a:xfrm>
            <a:off x="140022" y="4653137"/>
            <a:ext cx="8832981" cy="2135626"/>
            <a:chOff x="-54539" y="5440883"/>
            <a:chExt cx="7242739" cy="3299700"/>
          </a:xfrm>
        </p:grpSpPr>
        <p:sp>
          <p:nvSpPr>
            <p:cNvPr id="88" name="TextBox 21"/>
            <p:cNvSpPr txBox="1">
              <a:spLocks noChangeArrowheads="1"/>
            </p:cNvSpPr>
            <p:nvPr/>
          </p:nvSpPr>
          <p:spPr bwMode="auto">
            <a:xfrm>
              <a:off x="2032000" y="5440883"/>
              <a:ext cx="3016250" cy="998629"/>
            </a:xfrm>
            <a:prstGeom prst="rect">
              <a:avLst/>
            </a:prstGeom>
            <a:noFill/>
            <a:ln w="9525">
              <a:noFill/>
              <a:miter lim="800000"/>
              <a:headEnd/>
              <a:tailEnd/>
            </a:ln>
          </p:spPr>
          <p:txBody>
            <a:bodyPr>
              <a:spAutoFit/>
            </a:bodyPr>
            <a:lstStyle/>
            <a:p>
              <a:r>
                <a:rPr lang="en-US" dirty="0">
                  <a:solidFill>
                    <a:schemeClr val="bg1"/>
                  </a:solidFill>
                  <a:latin typeface="Calibri" pitchFamily="34" charset="0"/>
                </a:rPr>
                <a:t>Storing data within SOAN  </a:t>
              </a:r>
            </a:p>
            <a:p>
              <a:endParaRPr lang="ru-RU" dirty="0">
                <a:latin typeface="Calibri" pitchFamily="34" charset="0"/>
              </a:endParaRPr>
            </a:p>
          </p:txBody>
        </p:sp>
        <p:sp>
          <p:nvSpPr>
            <p:cNvPr id="89" name="TextBox 22"/>
            <p:cNvSpPr txBox="1">
              <a:spLocks noChangeArrowheads="1"/>
            </p:cNvSpPr>
            <p:nvPr/>
          </p:nvSpPr>
          <p:spPr bwMode="auto">
            <a:xfrm>
              <a:off x="33338" y="6612457"/>
              <a:ext cx="1434561" cy="1283952"/>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90" name="TextBox 24"/>
            <p:cNvSpPr txBox="1">
              <a:spLocks noChangeArrowheads="1"/>
            </p:cNvSpPr>
            <p:nvPr/>
          </p:nvSpPr>
          <p:spPr bwMode="auto">
            <a:xfrm>
              <a:off x="2826780" y="6547907"/>
              <a:ext cx="929881" cy="1521720"/>
            </a:xfrm>
            <a:prstGeom prst="rect">
              <a:avLst/>
            </a:prstGeom>
            <a:noFill/>
            <a:ln w="9525">
              <a:noFill/>
              <a:miter lim="800000"/>
              <a:headEnd/>
              <a:tailEnd/>
            </a:ln>
          </p:spPr>
          <p:txBody>
            <a:bodyPr wrap="square">
              <a:spAutoFit/>
            </a:bodyPr>
            <a:lstStyle/>
            <a:p>
              <a:pPr algn="ctr"/>
              <a:r>
                <a:rPr lang="en-US" sz="1600" dirty="0">
                  <a:latin typeface="Calibri" pitchFamily="34" charset="0"/>
                </a:rPr>
                <a:t>  </a:t>
              </a:r>
              <a:r>
                <a:rPr lang="en-US" sz="1400" dirty="0">
                  <a:solidFill>
                    <a:schemeClr val="bg1"/>
                  </a:solidFill>
                  <a:latin typeface="Calibri" pitchFamily="34" charset="0"/>
                </a:rPr>
                <a:t>With ATC,</a:t>
              </a:r>
            </a:p>
            <a:p>
              <a:pPr algn="ctr"/>
              <a:r>
                <a:rPr lang="en-US" sz="1400" dirty="0">
                  <a:solidFill>
                    <a:schemeClr val="bg1"/>
                  </a:solidFill>
                  <a:latin typeface="Calibri" pitchFamily="34" charset="0"/>
                </a:rPr>
                <a:t>surveillance</a:t>
              </a:r>
            </a:p>
            <a:p>
              <a:pPr algn="ctr"/>
              <a:r>
                <a:rPr lang="en-US" sz="1400" dirty="0">
                  <a:solidFill>
                    <a:schemeClr val="bg1"/>
                  </a:solidFill>
                  <a:latin typeface="Calibri" pitchFamily="34" charset="0"/>
                </a:rPr>
                <a:t>&amp; tracking</a:t>
              </a:r>
            </a:p>
            <a:p>
              <a:pPr algn="ctr"/>
              <a:r>
                <a:rPr lang="en-US" sz="1400" dirty="0">
                  <a:solidFill>
                    <a:schemeClr val="bg1"/>
                  </a:solidFill>
                  <a:latin typeface="Calibri" pitchFamily="34" charset="0"/>
                </a:rPr>
                <a:t>in ATC</a:t>
              </a:r>
              <a:endParaRPr lang="ru-RU" sz="1400" dirty="0">
                <a:solidFill>
                  <a:schemeClr val="bg1"/>
                </a:solidFill>
                <a:latin typeface="Calibri" pitchFamily="34" charset="0"/>
              </a:endParaRPr>
            </a:p>
          </p:txBody>
        </p:sp>
        <p:sp>
          <p:nvSpPr>
            <p:cNvPr id="91" name="Text Box 33"/>
            <p:cNvSpPr txBox="1">
              <a:spLocks noChangeArrowheads="1"/>
            </p:cNvSpPr>
            <p:nvPr/>
          </p:nvSpPr>
          <p:spPr bwMode="auto">
            <a:xfrm>
              <a:off x="-54539"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17:15</a:t>
              </a:r>
              <a:endParaRPr lang="ru-RU" sz="1400" dirty="0">
                <a:solidFill>
                  <a:schemeClr val="bg1"/>
                </a:solidFill>
                <a:latin typeface="Calibri" pitchFamily="34" charset="0"/>
              </a:endParaRPr>
            </a:p>
          </p:txBody>
        </p:sp>
        <p:sp>
          <p:nvSpPr>
            <p:cNvPr id="92" name="Text Box 34"/>
            <p:cNvSpPr txBox="1">
              <a:spLocks noChangeArrowheads="1"/>
            </p:cNvSpPr>
            <p:nvPr/>
          </p:nvSpPr>
          <p:spPr bwMode="auto">
            <a:xfrm>
              <a:off x="4121150" y="8265045"/>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17:55</a:t>
              </a:r>
              <a:endParaRPr lang="ru-RU" sz="1400" dirty="0">
                <a:solidFill>
                  <a:schemeClr val="bg1"/>
                </a:solidFill>
                <a:latin typeface="Calibri" pitchFamily="34" charset="0"/>
              </a:endParaRPr>
            </a:p>
          </p:txBody>
        </p:sp>
        <p:sp>
          <p:nvSpPr>
            <p:cNvPr id="93" name="Text Box 35"/>
            <p:cNvSpPr txBox="1">
              <a:spLocks noChangeArrowheads="1"/>
            </p:cNvSpPr>
            <p:nvPr/>
          </p:nvSpPr>
          <p:spPr bwMode="auto">
            <a:xfrm>
              <a:off x="6354762" y="8238059"/>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18:15</a:t>
              </a:r>
              <a:endParaRPr lang="ru-RU" sz="1400" dirty="0">
                <a:solidFill>
                  <a:schemeClr val="bg1"/>
                </a:solidFill>
                <a:latin typeface="Calibri" pitchFamily="34" charset="0"/>
              </a:endParaRPr>
            </a:p>
          </p:txBody>
        </p:sp>
        <p:sp>
          <p:nvSpPr>
            <p:cNvPr id="94" name="Text Box 42"/>
            <p:cNvSpPr txBox="1">
              <a:spLocks noChangeArrowheads="1"/>
            </p:cNvSpPr>
            <p:nvPr/>
          </p:nvSpPr>
          <p:spPr bwMode="auto">
            <a:xfrm>
              <a:off x="1900237"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17:35</a:t>
              </a:r>
              <a:endParaRPr lang="ru-RU" sz="1400" dirty="0">
                <a:solidFill>
                  <a:schemeClr val="bg1"/>
                </a:solidFill>
                <a:latin typeface="Calibri" pitchFamily="34" charset="0"/>
              </a:endParaRPr>
            </a:p>
          </p:txBody>
        </p:sp>
        <p:sp>
          <p:nvSpPr>
            <p:cNvPr id="95" name="Двойная стрелка влево/вправо 94"/>
            <p:cNvSpPr/>
            <p:nvPr/>
          </p:nvSpPr>
          <p:spPr>
            <a:xfrm>
              <a:off x="1627187" y="6017145"/>
              <a:ext cx="3343275" cy="14446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6" name="Line 24"/>
            <p:cNvSpPr>
              <a:spLocks noChangeShapeType="1"/>
            </p:cNvSpPr>
            <p:nvPr/>
          </p:nvSpPr>
          <p:spPr bwMode="auto">
            <a:xfrm>
              <a:off x="4967287" y="6385445"/>
              <a:ext cx="0" cy="1863725"/>
            </a:xfrm>
            <a:prstGeom prst="line">
              <a:avLst/>
            </a:prstGeom>
            <a:noFill/>
            <a:ln w="19050">
              <a:solidFill>
                <a:schemeClr val="accent1"/>
              </a:solidFill>
              <a:round/>
              <a:headEnd/>
              <a:tailEnd/>
            </a:ln>
          </p:spPr>
          <p:txBody>
            <a:bodyPr/>
            <a:lstStyle/>
            <a:p>
              <a:endParaRPr lang="ru-RU"/>
            </a:p>
          </p:txBody>
        </p:sp>
        <p:sp>
          <p:nvSpPr>
            <p:cNvPr id="97" name="Rectangle 19"/>
            <p:cNvSpPr>
              <a:spLocks noChangeArrowheads="1"/>
            </p:cNvSpPr>
            <p:nvPr/>
          </p:nvSpPr>
          <p:spPr bwMode="auto">
            <a:xfrm>
              <a:off x="-6350" y="5440883"/>
              <a:ext cx="7192962" cy="2808287"/>
            </a:xfrm>
            <a:prstGeom prst="rect">
              <a:avLst/>
            </a:prstGeom>
            <a:noFill/>
            <a:ln w="9525">
              <a:solidFill>
                <a:schemeClr val="bg1"/>
              </a:solidFill>
              <a:miter lim="800000"/>
              <a:headEnd/>
              <a:tailEnd/>
            </a:ln>
          </p:spPr>
          <p:txBody>
            <a:bodyPr wrap="none" anchor="ctr"/>
            <a:lstStyle/>
            <a:p>
              <a:endParaRPr lang="ru-RU"/>
            </a:p>
          </p:txBody>
        </p:sp>
        <p:sp>
          <p:nvSpPr>
            <p:cNvPr id="98" name="Line 21"/>
            <p:cNvSpPr>
              <a:spLocks noChangeShapeType="1"/>
            </p:cNvSpPr>
            <p:nvPr/>
          </p:nvSpPr>
          <p:spPr bwMode="auto">
            <a:xfrm>
              <a:off x="1598695" y="6377508"/>
              <a:ext cx="0" cy="1843087"/>
            </a:xfrm>
            <a:prstGeom prst="line">
              <a:avLst/>
            </a:prstGeom>
            <a:noFill/>
            <a:ln w="19050">
              <a:solidFill>
                <a:schemeClr val="accent1"/>
              </a:solidFill>
              <a:round/>
              <a:headEnd/>
              <a:tailEnd/>
            </a:ln>
          </p:spPr>
          <p:txBody>
            <a:bodyPr/>
            <a:lstStyle/>
            <a:p>
              <a:endParaRPr lang="ru-RU"/>
            </a:p>
          </p:txBody>
        </p:sp>
        <p:sp>
          <p:nvSpPr>
            <p:cNvPr id="99" name="Line 22"/>
            <p:cNvSpPr>
              <a:spLocks noChangeShapeType="1"/>
            </p:cNvSpPr>
            <p:nvPr/>
          </p:nvSpPr>
          <p:spPr bwMode="auto">
            <a:xfrm>
              <a:off x="2765425" y="6377508"/>
              <a:ext cx="0" cy="1847850"/>
            </a:xfrm>
            <a:prstGeom prst="line">
              <a:avLst/>
            </a:prstGeom>
            <a:noFill/>
            <a:ln w="19050">
              <a:solidFill>
                <a:schemeClr val="accent1"/>
              </a:solidFill>
              <a:round/>
              <a:headEnd/>
              <a:tailEnd/>
            </a:ln>
          </p:spPr>
          <p:txBody>
            <a:bodyPr/>
            <a:lstStyle/>
            <a:p>
              <a:endParaRPr lang="ru-RU"/>
            </a:p>
          </p:txBody>
        </p:sp>
        <p:sp>
          <p:nvSpPr>
            <p:cNvPr id="100" name="Line 23"/>
            <p:cNvSpPr>
              <a:spLocks noChangeShapeType="1"/>
            </p:cNvSpPr>
            <p:nvPr/>
          </p:nvSpPr>
          <p:spPr bwMode="auto">
            <a:xfrm>
              <a:off x="3846512" y="6377508"/>
              <a:ext cx="0" cy="1843087"/>
            </a:xfrm>
            <a:prstGeom prst="line">
              <a:avLst/>
            </a:prstGeom>
            <a:noFill/>
            <a:ln w="19050">
              <a:solidFill>
                <a:schemeClr val="accent1"/>
              </a:solidFill>
              <a:round/>
              <a:headEnd/>
              <a:tailEnd/>
            </a:ln>
          </p:spPr>
          <p:txBody>
            <a:bodyPr/>
            <a:lstStyle/>
            <a:p>
              <a:endParaRPr lang="ru-RU"/>
            </a:p>
          </p:txBody>
        </p:sp>
        <p:sp>
          <p:nvSpPr>
            <p:cNvPr id="101" name="Line 25"/>
            <p:cNvSpPr>
              <a:spLocks noChangeShapeType="1"/>
            </p:cNvSpPr>
            <p:nvPr/>
          </p:nvSpPr>
          <p:spPr bwMode="auto">
            <a:xfrm>
              <a:off x="-6350" y="6377507"/>
              <a:ext cx="1605045" cy="0"/>
            </a:xfrm>
            <a:prstGeom prst="line">
              <a:avLst/>
            </a:prstGeom>
            <a:noFill/>
            <a:ln w="57150">
              <a:solidFill>
                <a:srgbClr val="FF0000"/>
              </a:solidFill>
              <a:round/>
              <a:headEnd/>
              <a:tailEnd/>
            </a:ln>
          </p:spPr>
          <p:txBody>
            <a:bodyPr/>
            <a:lstStyle/>
            <a:p>
              <a:endParaRPr lang="ru-RU"/>
            </a:p>
          </p:txBody>
        </p:sp>
        <p:sp>
          <p:nvSpPr>
            <p:cNvPr id="102" name="Line 26"/>
            <p:cNvSpPr>
              <a:spLocks noChangeShapeType="1"/>
            </p:cNvSpPr>
            <p:nvPr/>
          </p:nvSpPr>
          <p:spPr bwMode="auto">
            <a:xfrm>
              <a:off x="4968875" y="6377508"/>
              <a:ext cx="2219325" cy="0"/>
            </a:xfrm>
            <a:prstGeom prst="line">
              <a:avLst/>
            </a:prstGeom>
            <a:noFill/>
            <a:ln w="57150">
              <a:solidFill>
                <a:srgbClr val="FF0000"/>
              </a:solidFill>
              <a:round/>
              <a:headEnd/>
              <a:tailEnd/>
            </a:ln>
          </p:spPr>
          <p:txBody>
            <a:bodyPr/>
            <a:lstStyle/>
            <a:p>
              <a:endParaRPr lang="ru-RU"/>
            </a:p>
          </p:txBody>
        </p:sp>
        <p:sp>
          <p:nvSpPr>
            <p:cNvPr id="103" name="Line 27"/>
            <p:cNvSpPr>
              <a:spLocks noChangeShapeType="1"/>
            </p:cNvSpPr>
            <p:nvPr/>
          </p:nvSpPr>
          <p:spPr bwMode="auto">
            <a:xfrm flipV="1">
              <a:off x="1598696" y="7030693"/>
              <a:ext cx="1163555" cy="0"/>
            </a:xfrm>
            <a:prstGeom prst="line">
              <a:avLst/>
            </a:prstGeom>
            <a:noFill/>
            <a:ln w="57150">
              <a:solidFill>
                <a:schemeClr val="accent1"/>
              </a:solidFill>
              <a:round/>
              <a:headEnd/>
              <a:tailEnd/>
            </a:ln>
          </p:spPr>
          <p:txBody>
            <a:bodyPr/>
            <a:lstStyle/>
            <a:p>
              <a:endParaRPr lang="ru-RU"/>
            </a:p>
          </p:txBody>
        </p:sp>
        <p:sp>
          <p:nvSpPr>
            <p:cNvPr id="104" name="Line 28"/>
            <p:cNvSpPr>
              <a:spLocks noChangeShapeType="1"/>
            </p:cNvSpPr>
            <p:nvPr/>
          </p:nvSpPr>
          <p:spPr bwMode="auto">
            <a:xfrm>
              <a:off x="2759075" y="6377508"/>
              <a:ext cx="1092200" cy="3175"/>
            </a:xfrm>
            <a:prstGeom prst="line">
              <a:avLst/>
            </a:prstGeom>
            <a:noFill/>
            <a:ln w="57150">
              <a:solidFill>
                <a:srgbClr val="CC0000"/>
              </a:solidFill>
              <a:round/>
              <a:headEnd/>
              <a:tailEnd/>
            </a:ln>
          </p:spPr>
          <p:txBody>
            <a:bodyPr/>
            <a:lstStyle/>
            <a:p>
              <a:endParaRPr lang="ru-RU"/>
            </a:p>
          </p:txBody>
        </p:sp>
        <p:sp>
          <p:nvSpPr>
            <p:cNvPr id="105" name="Line 29"/>
            <p:cNvSpPr>
              <a:spLocks noChangeShapeType="1"/>
            </p:cNvSpPr>
            <p:nvPr/>
          </p:nvSpPr>
          <p:spPr bwMode="auto">
            <a:xfrm>
              <a:off x="3858351" y="7030693"/>
              <a:ext cx="1125537" cy="0"/>
            </a:xfrm>
            <a:prstGeom prst="line">
              <a:avLst/>
            </a:prstGeom>
            <a:noFill/>
            <a:ln w="57150">
              <a:solidFill>
                <a:schemeClr val="accent1"/>
              </a:solidFill>
              <a:round/>
              <a:headEnd/>
              <a:tailEnd/>
            </a:ln>
          </p:spPr>
          <p:txBody>
            <a:bodyPr/>
            <a:lstStyle/>
            <a:p>
              <a:endParaRPr lang="ru-RU"/>
            </a:p>
          </p:txBody>
        </p:sp>
        <p:sp>
          <p:nvSpPr>
            <p:cNvPr id="106" name="Line 43"/>
            <p:cNvSpPr>
              <a:spLocks noChangeShapeType="1"/>
            </p:cNvSpPr>
            <p:nvPr/>
          </p:nvSpPr>
          <p:spPr bwMode="auto">
            <a:xfrm>
              <a:off x="2187575" y="8134870"/>
              <a:ext cx="0" cy="73025"/>
            </a:xfrm>
            <a:prstGeom prst="line">
              <a:avLst/>
            </a:prstGeom>
            <a:noFill/>
            <a:ln w="19050">
              <a:solidFill>
                <a:schemeClr val="accent1"/>
              </a:solidFill>
              <a:round/>
              <a:headEnd/>
              <a:tailEnd/>
            </a:ln>
          </p:spPr>
          <p:txBody>
            <a:bodyPr/>
            <a:lstStyle/>
            <a:p>
              <a:endParaRPr lang="ru-RU"/>
            </a:p>
          </p:txBody>
        </p:sp>
        <p:sp>
          <p:nvSpPr>
            <p:cNvPr id="107" name="Line 44"/>
            <p:cNvSpPr>
              <a:spLocks noChangeShapeType="1"/>
            </p:cNvSpPr>
            <p:nvPr/>
          </p:nvSpPr>
          <p:spPr bwMode="auto">
            <a:xfrm>
              <a:off x="4413250" y="8134870"/>
              <a:ext cx="0" cy="73025"/>
            </a:xfrm>
            <a:prstGeom prst="line">
              <a:avLst/>
            </a:prstGeom>
            <a:noFill/>
            <a:ln w="19050">
              <a:solidFill>
                <a:schemeClr val="accent1"/>
              </a:solidFill>
              <a:round/>
              <a:headEnd/>
              <a:tailEnd/>
            </a:ln>
          </p:spPr>
          <p:txBody>
            <a:bodyPr/>
            <a:lstStyle/>
            <a:p>
              <a:endParaRPr lang="ru-RU"/>
            </a:p>
          </p:txBody>
        </p:sp>
        <p:sp>
          <p:nvSpPr>
            <p:cNvPr id="108" name="Line 45"/>
            <p:cNvSpPr>
              <a:spLocks noChangeShapeType="1"/>
            </p:cNvSpPr>
            <p:nvPr/>
          </p:nvSpPr>
          <p:spPr bwMode="auto">
            <a:xfrm>
              <a:off x="6634162" y="8134870"/>
              <a:ext cx="0" cy="73025"/>
            </a:xfrm>
            <a:prstGeom prst="line">
              <a:avLst/>
            </a:prstGeom>
            <a:noFill/>
            <a:ln w="19050">
              <a:solidFill>
                <a:schemeClr val="accent1"/>
              </a:solidFill>
              <a:round/>
              <a:headEnd/>
              <a:tailEnd/>
            </a:ln>
          </p:spPr>
          <p:txBody>
            <a:bodyPr/>
            <a:lstStyle/>
            <a:p>
              <a:endParaRPr lang="ru-RU"/>
            </a:p>
          </p:txBody>
        </p:sp>
        <p:sp>
          <p:nvSpPr>
            <p:cNvPr id="109" name="Line 20"/>
            <p:cNvSpPr>
              <a:spLocks noChangeShapeType="1"/>
            </p:cNvSpPr>
            <p:nvPr/>
          </p:nvSpPr>
          <p:spPr bwMode="auto">
            <a:xfrm>
              <a:off x="0" y="8244408"/>
              <a:ext cx="7175500" cy="0"/>
            </a:xfrm>
            <a:prstGeom prst="line">
              <a:avLst/>
            </a:prstGeom>
            <a:noFill/>
            <a:ln w="57150">
              <a:solidFill>
                <a:schemeClr val="accent1"/>
              </a:solidFill>
              <a:round/>
              <a:headEnd/>
              <a:tailEnd/>
            </a:ln>
          </p:spPr>
          <p:txBody>
            <a:bodyPr/>
            <a:lstStyle/>
            <a:p>
              <a:endParaRPr lang="ru-RU"/>
            </a:p>
          </p:txBody>
        </p:sp>
        <p:sp>
          <p:nvSpPr>
            <p:cNvPr id="110" name="TextBox 32"/>
            <p:cNvSpPr txBox="1">
              <a:spLocks noChangeArrowheads="1"/>
            </p:cNvSpPr>
            <p:nvPr/>
          </p:nvSpPr>
          <p:spPr bwMode="auto">
            <a:xfrm>
              <a:off x="1776412" y="6882333"/>
              <a:ext cx="151473" cy="430150"/>
            </a:xfrm>
            <a:prstGeom prst="rect">
              <a:avLst/>
            </a:prstGeom>
            <a:noFill/>
            <a:ln w="9525">
              <a:noFill/>
              <a:miter lim="800000"/>
              <a:headEnd/>
              <a:tailEnd/>
            </a:ln>
          </p:spPr>
          <p:txBody>
            <a:bodyPr wrap="none">
              <a:spAutoFit/>
            </a:bodyPr>
            <a:lstStyle/>
            <a:p>
              <a:endParaRPr lang="ru-RU"/>
            </a:p>
          </p:txBody>
        </p:sp>
        <p:sp>
          <p:nvSpPr>
            <p:cNvPr id="111" name="TextBox 110"/>
            <p:cNvSpPr txBox="1"/>
            <p:nvPr/>
          </p:nvSpPr>
          <p:spPr>
            <a:xfrm>
              <a:off x="1706472" y="7128394"/>
              <a:ext cx="962206" cy="1141291"/>
            </a:xfrm>
            <a:prstGeom prst="rect">
              <a:avLst/>
            </a:prstGeom>
            <a:noFill/>
          </p:spPr>
          <p:txBody>
            <a:bodyPr wrap="squar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sp>
          <p:nvSpPr>
            <p:cNvPr id="112" name="TextBox 111"/>
            <p:cNvSpPr txBox="1"/>
            <p:nvPr/>
          </p:nvSpPr>
          <p:spPr>
            <a:xfrm>
              <a:off x="3981692" y="7092088"/>
              <a:ext cx="851999" cy="1141291"/>
            </a:xfrm>
            <a:prstGeom prst="rect">
              <a:avLst/>
            </a:prstGeom>
            <a:noFill/>
          </p:spPr>
          <p:txBody>
            <a:bodyPr wrap="non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grpSp>
      <p:pic>
        <p:nvPicPr>
          <p:cNvPr id="113" name="Рисунок 11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246400" y="619200"/>
            <a:ext cx="4903200" cy="3909600"/>
          </a:xfrm>
          <a:prstGeom prst="rect">
            <a:avLst/>
          </a:prstGeom>
        </p:spPr>
      </p:pic>
      <p:sp>
        <p:nvSpPr>
          <p:cNvPr id="114" name="TextBox 37"/>
          <p:cNvSpPr txBox="1"/>
          <p:nvPr/>
        </p:nvSpPr>
        <p:spPr>
          <a:xfrm>
            <a:off x="6986805" y="6545209"/>
            <a:ext cx="659155" cy="369332"/>
          </a:xfrm>
          <a:prstGeom prst="rect">
            <a:avLst/>
          </a:prstGeom>
          <a:noFill/>
        </p:spPr>
        <p:txBody>
          <a:bodyPr wrap="none">
            <a:spAutoFit/>
          </a:bodyPr>
          <a:lstStyle/>
          <a:p>
            <a:pPr>
              <a:defRPr/>
            </a:pPr>
            <a:r>
              <a:rPr lang="en-US" dirty="0">
                <a:solidFill>
                  <a:schemeClr val="bg1"/>
                </a:solidFill>
              </a:rPr>
              <a:t>UTC</a:t>
            </a:r>
            <a:endParaRPr lang="ru-RU" dirty="0">
              <a:solidFill>
                <a:schemeClr val="bg1"/>
              </a:solidFill>
            </a:endParaRPr>
          </a:p>
        </p:txBody>
      </p:sp>
      <p:sp>
        <p:nvSpPr>
          <p:cNvPr id="115" name="TextBox 22"/>
          <p:cNvSpPr txBox="1">
            <a:spLocks noChangeArrowheads="1"/>
          </p:cNvSpPr>
          <p:nvPr/>
        </p:nvSpPr>
        <p:spPr bwMode="auto">
          <a:xfrm>
            <a:off x="6748336" y="5411400"/>
            <a:ext cx="1806477" cy="830997"/>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116" name="TextBox 115"/>
          <p:cNvSpPr txBox="1"/>
          <p:nvPr/>
        </p:nvSpPr>
        <p:spPr>
          <a:xfrm>
            <a:off x="3333148" y="4054381"/>
            <a:ext cx="887850" cy="238715"/>
          </a:xfrm>
          <a:prstGeom prst="rect">
            <a:avLst/>
          </a:prstGeom>
          <a:noFill/>
        </p:spPr>
        <p:txBody>
          <a:bodyPr wrap="none" rtlCol="0">
            <a:spAutoFit/>
          </a:bodyPr>
          <a:lstStyle/>
          <a:p>
            <a:r>
              <a:rPr lang="en-US" sz="1000" b="1" dirty="0"/>
              <a:t>Terengganu</a:t>
            </a:r>
            <a:endParaRPr lang="ru-RU" sz="1000" b="1" dirty="0"/>
          </a:p>
        </p:txBody>
      </p:sp>
      <p:sp>
        <p:nvSpPr>
          <p:cNvPr id="117" name="TextBox 116"/>
          <p:cNvSpPr txBox="1"/>
          <p:nvPr/>
        </p:nvSpPr>
        <p:spPr>
          <a:xfrm>
            <a:off x="2367561" y="3838357"/>
            <a:ext cx="548255" cy="238715"/>
          </a:xfrm>
          <a:prstGeom prst="rect">
            <a:avLst/>
          </a:prstGeom>
          <a:noFill/>
        </p:spPr>
        <p:txBody>
          <a:bodyPr wrap="none" rtlCol="0">
            <a:spAutoFit/>
          </a:bodyPr>
          <a:lstStyle/>
          <a:p>
            <a:r>
              <a:rPr lang="en-US" sz="1000" b="1" dirty="0" err="1"/>
              <a:t>Bharu</a:t>
            </a:r>
            <a:endParaRPr lang="ru-RU" sz="1000" b="1" dirty="0"/>
          </a:p>
        </p:txBody>
      </p:sp>
      <p:sp>
        <p:nvSpPr>
          <p:cNvPr id="118" name="TextBox 117"/>
          <p:cNvSpPr txBox="1"/>
          <p:nvPr/>
        </p:nvSpPr>
        <p:spPr>
          <a:xfrm>
            <a:off x="4012918" y="1997812"/>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19" name="TextBox 118"/>
          <p:cNvSpPr txBox="1"/>
          <p:nvPr/>
        </p:nvSpPr>
        <p:spPr>
          <a:xfrm>
            <a:off x="4558945" y="3593094"/>
            <a:ext cx="625276" cy="238715"/>
          </a:xfrm>
          <a:prstGeom prst="rect">
            <a:avLst/>
          </a:prstGeom>
          <a:noFill/>
        </p:spPr>
        <p:txBody>
          <a:bodyPr wrap="none" rtlCol="0">
            <a:spAutoFit/>
          </a:bodyPr>
          <a:lstStyle/>
          <a:p>
            <a:r>
              <a:rPr lang="en-US" sz="1000" b="1" dirty="0"/>
              <a:t>CES539</a:t>
            </a:r>
            <a:endParaRPr lang="ru-RU" sz="1000" b="1" dirty="0"/>
          </a:p>
        </p:txBody>
      </p:sp>
      <p:sp>
        <p:nvSpPr>
          <p:cNvPr id="120" name="TextBox 119"/>
          <p:cNvSpPr txBox="1"/>
          <p:nvPr/>
        </p:nvSpPr>
        <p:spPr>
          <a:xfrm>
            <a:off x="5220072" y="699093"/>
            <a:ext cx="761815" cy="238715"/>
          </a:xfrm>
          <a:prstGeom prst="rect">
            <a:avLst/>
          </a:prstGeom>
          <a:noFill/>
        </p:spPr>
        <p:txBody>
          <a:bodyPr wrap="none" rtlCol="0">
            <a:spAutoFit/>
          </a:bodyPr>
          <a:lstStyle/>
          <a:p>
            <a:r>
              <a:rPr lang="en-US" sz="1000" b="1" dirty="0"/>
              <a:t>MAS6116</a:t>
            </a:r>
            <a:endParaRPr lang="ru-RU" sz="1000" b="1" dirty="0"/>
          </a:p>
        </p:txBody>
      </p:sp>
      <p:sp>
        <p:nvSpPr>
          <p:cNvPr id="121" name="TextBox 120"/>
          <p:cNvSpPr txBox="1"/>
          <p:nvPr/>
        </p:nvSpPr>
        <p:spPr>
          <a:xfrm>
            <a:off x="5778802" y="2359808"/>
            <a:ext cx="768817" cy="238715"/>
          </a:xfrm>
          <a:prstGeom prst="rect">
            <a:avLst/>
          </a:prstGeom>
          <a:noFill/>
        </p:spPr>
        <p:txBody>
          <a:bodyPr wrap="none" rtlCol="0">
            <a:spAutoFit/>
          </a:bodyPr>
          <a:lstStyle/>
          <a:p>
            <a:r>
              <a:rPr lang="en-US" sz="1000" b="1" dirty="0"/>
              <a:t>TGW2907</a:t>
            </a:r>
            <a:endParaRPr lang="ru-RU" sz="1000" b="1" dirty="0"/>
          </a:p>
        </p:txBody>
      </p:sp>
      <p:sp>
        <p:nvSpPr>
          <p:cNvPr id="122" name="TextBox 121"/>
          <p:cNvSpPr txBox="1"/>
          <p:nvPr/>
        </p:nvSpPr>
        <p:spPr>
          <a:xfrm>
            <a:off x="6109512" y="676782"/>
            <a:ext cx="422219" cy="238715"/>
          </a:xfrm>
          <a:prstGeom prst="rect">
            <a:avLst/>
          </a:prstGeom>
          <a:noFill/>
        </p:spPr>
        <p:txBody>
          <a:bodyPr wrap="none" rtlCol="0">
            <a:spAutoFit/>
          </a:bodyPr>
          <a:lstStyle/>
          <a:p>
            <a:r>
              <a:rPr lang="en-US" sz="1000" b="1" dirty="0" err="1"/>
              <a:t>Tho</a:t>
            </a:r>
            <a:endParaRPr lang="ru-RU" sz="1000" b="1" dirty="0"/>
          </a:p>
        </p:txBody>
      </p:sp>
      <p:cxnSp>
        <p:nvCxnSpPr>
          <p:cNvPr id="126" name="Прямая соединительная линия 125"/>
          <p:cNvCxnSpPr/>
          <p:nvPr/>
        </p:nvCxnSpPr>
        <p:spPr>
          <a:xfrm>
            <a:off x="2834704" y="3938210"/>
            <a:ext cx="756000" cy="54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Прямая соединительная линия 126"/>
          <p:cNvCxnSpPr/>
          <p:nvPr/>
        </p:nvCxnSpPr>
        <p:spPr>
          <a:xfrm flipH="1">
            <a:off x="6001512" y="748561"/>
            <a:ext cx="108000" cy="10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Прямая соединительная линия 127"/>
          <p:cNvCxnSpPr/>
          <p:nvPr/>
        </p:nvCxnSpPr>
        <p:spPr>
          <a:xfrm flipV="1">
            <a:off x="3707904" y="4173738"/>
            <a:ext cx="1080119" cy="3239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0" name="Дуга 129"/>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31" name="Прямая соединительная линия 130"/>
          <p:cNvCxnSpPr/>
          <p:nvPr/>
        </p:nvCxnSpPr>
        <p:spPr>
          <a:xfrm>
            <a:off x="4979288" y="2167089"/>
            <a:ext cx="4057208" cy="1819951"/>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p:cNvCxnSpPr/>
          <p:nvPr/>
        </p:nvCxnSpPr>
        <p:spPr>
          <a:xfrm flipV="1">
            <a:off x="5054480" y="4077074"/>
            <a:ext cx="3982016" cy="1605016"/>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22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0" y="140400"/>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00"/>
                </a:solidFill>
              </a:rPr>
              <a:t>Real MAS318 (MH370 analog) flight 23.03.14, </a:t>
            </a:r>
            <a:r>
              <a:rPr lang="ru-RU" sz="2000" b="1" dirty="0">
                <a:solidFill>
                  <a:srgbClr val="FFFF00"/>
                </a:solidFill>
              </a:rPr>
              <a:t>17:</a:t>
            </a:r>
            <a:r>
              <a:rPr lang="en-US" sz="2000" b="1" dirty="0">
                <a:solidFill>
                  <a:srgbClr val="FFFF00"/>
                </a:solidFill>
              </a:rPr>
              <a:t>55</a:t>
            </a:r>
            <a:r>
              <a:rPr lang="ru-RU" sz="2000" b="1" dirty="0">
                <a:solidFill>
                  <a:srgbClr val="FFFF00"/>
                </a:solidFill>
              </a:rPr>
              <a:t> </a:t>
            </a:r>
            <a:r>
              <a:rPr lang="en-US" sz="2000" b="1" dirty="0">
                <a:solidFill>
                  <a:srgbClr val="FFFF00"/>
                </a:solidFill>
              </a:rPr>
              <a:t>UTC</a:t>
            </a:r>
            <a:r>
              <a:rPr lang="ru-RU" sz="2000" b="1" dirty="0">
                <a:solidFill>
                  <a:srgbClr val="FFFF00"/>
                </a:solidFill>
              </a:rPr>
              <a:t>, </a:t>
            </a:r>
            <a:endParaRPr lang="en-US" sz="2000" b="1" dirty="0">
              <a:solidFill>
                <a:srgbClr val="FFFF00"/>
              </a:solidFill>
            </a:endParaRPr>
          </a:p>
          <a:p>
            <a:r>
              <a:rPr lang="en-US" sz="2000" b="1" dirty="0">
                <a:solidFill>
                  <a:srgbClr val="FFFF00"/>
                </a:solidFill>
              </a:rPr>
              <a:t>storing data on both aircraft</a:t>
            </a:r>
            <a:endParaRPr lang="ru-RU" sz="2000" b="1" dirty="0">
              <a:solidFill>
                <a:srgbClr val="FFFF00"/>
              </a:solidFill>
            </a:endParaRPr>
          </a:p>
        </p:txBody>
      </p:sp>
      <p:grpSp>
        <p:nvGrpSpPr>
          <p:cNvPr id="86" name="Группа 85"/>
          <p:cNvGrpSpPr/>
          <p:nvPr/>
        </p:nvGrpSpPr>
        <p:grpSpPr>
          <a:xfrm>
            <a:off x="140022" y="4653137"/>
            <a:ext cx="8832981" cy="2135626"/>
            <a:chOff x="-54539" y="5440883"/>
            <a:chExt cx="7242739" cy="3299700"/>
          </a:xfrm>
        </p:grpSpPr>
        <p:sp>
          <p:nvSpPr>
            <p:cNvPr id="87" name="TextBox 21"/>
            <p:cNvSpPr txBox="1">
              <a:spLocks noChangeArrowheads="1"/>
            </p:cNvSpPr>
            <p:nvPr/>
          </p:nvSpPr>
          <p:spPr bwMode="auto">
            <a:xfrm>
              <a:off x="2032000" y="5440883"/>
              <a:ext cx="3016250" cy="998629"/>
            </a:xfrm>
            <a:prstGeom prst="rect">
              <a:avLst/>
            </a:prstGeom>
            <a:noFill/>
            <a:ln w="9525">
              <a:noFill/>
              <a:miter lim="800000"/>
              <a:headEnd/>
              <a:tailEnd/>
            </a:ln>
          </p:spPr>
          <p:txBody>
            <a:bodyPr>
              <a:spAutoFit/>
            </a:bodyPr>
            <a:lstStyle/>
            <a:p>
              <a:r>
                <a:rPr lang="en-US" dirty="0">
                  <a:solidFill>
                    <a:schemeClr val="bg1"/>
                  </a:solidFill>
                  <a:latin typeface="Calibri" pitchFamily="34" charset="0"/>
                </a:rPr>
                <a:t>Storing data within SOAN  </a:t>
              </a:r>
            </a:p>
            <a:p>
              <a:endParaRPr lang="ru-RU" dirty="0">
                <a:latin typeface="Calibri" pitchFamily="34" charset="0"/>
              </a:endParaRPr>
            </a:p>
          </p:txBody>
        </p:sp>
        <p:sp>
          <p:nvSpPr>
            <p:cNvPr id="88" name="TextBox 22"/>
            <p:cNvSpPr txBox="1">
              <a:spLocks noChangeArrowheads="1"/>
            </p:cNvSpPr>
            <p:nvPr/>
          </p:nvSpPr>
          <p:spPr bwMode="auto">
            <a:xfrm>
              <a:off x="-6349" y="6612457"/>
              <a:ext cx="1474247" cy="1283952"/>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89" name="TextBox 24"/>
            <p:cNvSpPr txBox="1">
              <a:spLocks noChangeArrowheads="1"/>
            </p:cNvSpPr>
            <p:nvPr/>
          </p:nvSpPr>
          <p:spPr bwMode="auto">
            <a:xfrm>
              <a:off x="2826780" y="6547907"/>
              <a:ext cx="929881" cy="1521720"/>
            </a:xfrm>
            <a:prstGeom prst="rect">
              <a:avLst/>
            </a:prstGeom>
            <a:noFill/>
            <a:ln w="9525">
              <a:noFill/>
              <a:miter lim="800000"/>
              <a:headEnd/>
              <a:tailEnd/>
            </a:ln>
          </p:spPr>
          <p:txBody>
            <a:bodyPr wrap="square">
              <a:spAutoFit/>
            </a:bodyPr>
            <a:lstStyle/>
            <a:p>
              <a:pPr algn="ctr"/>
              <a:r>
                <a:rPr lang="en-US" sz="1600" dirty="0">
                  <a:latin typeface="Calibri" pitchFamily="34" charset="0"/>
                </a:rPr>
                <a:t>  </a:t>
              </a:r>
              <a:r>
                <a:rPr lang="en-US" sz="1400" dirty="0">
                  <a:solidFill>
                    <a:schemeClr val="bg1"/>
                  </a:solidFill>
                  <a:latin typeface="Calibri" pitchFamily="34" charset="0"/>
                </a:rPr>
                <a:t>With ATC,</a:t>
              </a:r>
            </a:p>
            <a:p>
              <a:pPr algn="ctr"/>
              <a:r>
                <a:rPr lang="en-US" sz="1400" dirty="0">
                  <a:solidFill>
                    <a:schemeClr val="bg1"/>
                  </a:solidFill>
                  <a:latin typeface="Calibri" pitchFamily="34" charset="0"/>
                </a:rPr>
                <a:t>surveillance</a:t>
              </a:r>
            </a:p>
            <a:p>
              <a:pPr algn="ctr"/>
              <a:r>
                <a:rPr lang="en-US" sz="1400" dirty="0">
                  <a:solidFill>
                    <a:schemeClr val="bg1"/>
                  </a:solidFill>
                  <a:latin typeface="Calibri" pitchFamily="34" charset="0"/>
                </a:rPr>
                <a:t>&amp; tracking</a:t>
              </a:r>
            </a:p>
            <a:p>
              <a:pPr algn="ctr"/>
              <a:r>
                <a:rPr lang="en-US" sz="1400" dirty="0">
                  <a:solidFill>
                    <a:schemeClr val="bg1"/>
                  </a:solidFill>
                  <a:latin typeface="Calibri" pitchFamily="34" charset="0"/>
                </a:rPr>
                <a:t>in ATC</a:t>
              </a:r>
              <a:endParaRPr lang="ru-RU" sz="1400" dirty="0">
                <a:solidFill>
                  <a:schemeClr val="bg1"/>
                </a:solidFill>
                <a:latin typeface="Calibri" pitchFamily="34" charset="0"/>
              </a:endParaRPr>
            </a:p>
          </p:txBody>
        </p:sp>
        <p:sp>
          <p:nvSpPr>
            <p:cNvPr id="90" name="Text Box 33"/>
            <p:cNvSpPr txBox="1">
              <a:spLocks noChangeArrowheads="1"/>
            </p:cNvSpPr>
            <p:nvPr/>
          </p:nvSpPr>
          <p:spPr bwMode="auto">
            <a:xfrm>
              <a:off x="-54539"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17:15</a:t>
              </a:r>
              <a:endParaRPr lang="ru-RU" sz="1400" dirty="0">
                <a:solidFill>
                  <a:schemeClr val="bg1"/>
                </a:solidFill>
                <a:latin typeface="Calibri" pitchFamily="34" charset="0"/>
              </a:endParaRPr>
            </a:p>
          </p:txBody>
        </p:sp>
        <p:sp>
          <p:nvSpPr>
            <p:cNvPr id="91" name="Text Box 34"/>
            <p:cNvSpPr txBox="1">
              <a:spLocks noChangeArrowheads="1"/>
            </p:cNvSpPr>
            <p:nvPr/>
          </p:nvSpPr>
          <p:spPr bwMode="auto">
            <a:xfrm>
              <a:off x="4121150" y="8265045"/>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17:55</a:t>
              </a:r>
              <a:endParaRPr lang="ru-RU" sz="1400" dirty="0">
                <a:solidFill>
                  <a:schemeClr val="bg1"/>
                </a:solidFill>
                <a:latin typeface="Calibri" pitchFamily="34" charset="0"/>
              </a:endParaRPr>
            </a:p>
          </p:txBody>
        </p:sp>
        <p:sp>
          <p:nvSpPr>
            <p:cNvPr id="92" name="Text Box 35"/>
            <p:cNvSpPr txBox="1">
              <a:spLocks noChangeArrowheads="1"/>
            </p:cNvSpPr>
            <p:nvPr/>
          </p:nvSpPr>
          <p:spPr bwMode="auto">
            <a:xfrm>
              <a:off x="6354762" y="8238059"/>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18:15</a:t>
              </a:r>
              <a:endParaRPr lang="ru-RU" sz="1400" dirty="0">
                <a:solidFill>
                  <a:schemeClr val="bg1"/>
                </a:solidFill>
                <a:latin typeface="Calibri" pitchFamily="34" charset="0"/>
              </a:endParaRPr>
            </a:p>
          </p:txBody>
        </p:sp>
        <p:sp>
          <p:nvSpPr>
            <p:cNvPr id="93" name="Text Box 42"/>
            <p:cNvSpPr txBox="1">
              <a:spLocks noChangeArrowheads="1"/>
            </p:cNvSpPr>
            <p:nvPr/>
          </p:nvSpPr>
          <p:spPr bwMode="auto">
            <a:xfrm>
              <a:off x="1900237"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17:35</a:t>
              </a:r>
              <a:endParaRPr lang="ru-RU" sz="1400" dirty="0">
                <a:solidFill>
                  <a:schemeClr val="bg1"/>
                </a:solidFill>
                <a:latin typeface="Calibri" pitchFamily="34" charset="0"/>
              </a:endParaRPr>
            </a:p>
          </p:txBody>
        </p:sp>
        <p:sp>
          <p:nvSpPr>
            <p:cNvPr id="94" name="Двойная стрелка влево/вправо 93"/>
            <p:cNvSpPr/>
            <p:nvPr/>
          </p:nvSpPr>
          <p:spPr>
            <a:xfrm>
              <a:off x="1627187" y="6017145"/>
              <a:ext cx="3343275" cy="14446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5" name="Line 24"/>
            <p:cNvSpPr>
              <a:spLocks noChangeShapeType="1"/>
            </p:cNvSpPr>
            <p:nvPr/>
          </p:nvSpPr>
          <p:spPr bwMode="auto">
            <a:xfrm>
              <a:off x="4967287" y="6385445"/>
              <a:ext cx="0" cy="1863725"/>
            </a:xfrm>
            <a:prstGeom prst="line">
              <a:avLst/>
            </a:prstGeom>
            <a:noFill/>
            <a:ln w="19050">
              <a:solidFill>
                <a:schemeClr val="accent1"/>
              </a:solidFill>
              <a:round/>
              <a:headEnd/>
              <a:tailEnd/>
            </a:ln>
          </p:spPr>
          <p:txBody>
            <a:bodyPr/>
            <a:lstStyle/>
            <a:p>
              <a:endParaRPr lang="ru-RU"/>
            </a:p>
          </p:txBody>
        </p:sp>
        <p:sp>
          <p:nvSpPr>
            <p:cNvPr id="96" name="Rectangle 19"/>
            <p:cNvSpPr>
              <a:spLocks noChangeArrowheads="1"/>
            </p:cNvSpPr>
            <p:nvPr/>
          </p:nvSpPr>
          <p:spPr bwMode="auto">
            <a:xfrm>
              <a:off x="-6350" y="5440883"/>
              <a:ext cx="7192962" cy="2808287"/>
            </a:xfrm>
            <a:prstGeom prst="rect">
              <a:avLst/>
            </a:prstGeom>
            <a:noFill/>
            <a:ln w="9525">
              <a:solidFill>
                <a:schemeClr val="bg1"/>
              </a:solidFill>
              <a:miter lim="800000"/>
              <a:headEnd/>
              <a:tailEnd/>
            </a:ln>
          </p:spPr>
          <p:txBody>
            <a:bodyPr wrap="none" anchor="ctr"/>
            <a:lstStyle/>
            <a:p>
              <a:endParaRPr lang="ru-RU"/>
            </a:p>
          </p:txBody>
        </p:sp>
        <p:sp>
          <p:nvSpPr>
            <p:cNvPr id="97" name="Line 21"/>
            <p:cNvSpPr>
              <a:spLocks noChangeShapeType="1"/>
            </p:cNvSpPr>
            <p:nvPr/>
          </p:nvSpPr>
          <p:spPr bwMode="auto">
            <a:xfrm>
              <a:off x="1598695" y="6377508"/>
              <a:ext cx="0" cy="1843087"/>
            </a:xfrm>
            <a:prstGeom prst="line">
              <a:avLst/>
            </a:prstGeom>
            <a:noFill/>
            <a:ln w="19050">
              <a:solidFill>
                <a:schemeClr val="accent1"/>
              </a:solidFill>
              <a:round/>
              <a:headEnd/>
              <a:tailEnd/>
            </a:ln>
          </p:spPr>
          <p:txBody>
            <a:bodyPr/>
            <a:lstStyle/>
            <a:p>
              <a:endParaRPr lang="ru-RU"/>
            </a:p>
          </p:txBody>
        </p:sp>
        <p:sp>
          <p:nvSpPr>
            <p:cNvPr id="98" name="Line 22"/>
            <p:cNvSpPr>
              <a:spLocks noChangeShapeType="1"/>
            </p:cNvSpPr>
            <p:nvPr/>
          </p:nvSpPr>
          <p:spPr bwMode="auto">
            <a:xfrm>
              <a:off x="2765425" y="6377508"/>
              <a:ext cx="0" cy="1847850"/>
            </a:xfrm>
            <a:prstGeom prst="line">
              <a:avLst/>
            </a:prstGeom>
            <a:noFill/>
            <a:ln w="19050">
              <a:solidFill>
                <a:schemeClr val="accent1"/>
              </a:solidFill>
              <a:round/>
              <a:headEnd/>
              <a:tailEnd/>
            </a:ln>
          </p:spPr>
          <p:txBody>
            <a:bodyPr/>
            <a:lstStyle/>
            <a:p>
              <a:endParaRPr lang="ru-RU"/>
            </a:p>
          </p:txBody>
        </p:sp>
        <p:sp>
          <p:nvSpPr>
            <p:cNvPr id="99" name="Line 23"/>
            <p:cNvSpPr>
              <a:spLocks noChangeShapeType="1"/>
            </p:cNvSpPr>
            <p:nvPr/>
          </p:nvSpPr>
          <p:spPr bwMode="auto">
            <a:xfrm>
              <a:off x="3846512" y="6377508"/>
              <a:ext cx="0" cy="1843087"/>
            </a:xfrm>
            <a:prstGeom prst="line">
              <a:avLst/>
            </a:prstGeom>
            <a:noFill/>
            <a:ln w="19050">
              <a:solidFill>
                <a:schemeClr val="accent1"/>
              </a:solidFill>
              <a:round/>
              <a:headEnd/>
              <a:tailEnd/>
            </a:ln>
          </p:spPr>
          <p:txBody>
            <a:bodyPr/>
            <a:lstStyle/>
            <a:p>
              <a:endParaRPr lang="ru-RU"/>
            </a:p>
          </p:txBody>
        </p:sp>
        <p:sp>
          <p:nvSpPr>
            <p:cNvPr id="100" name="Line 25"/>
            <p:cNvSpPr>
              <a:spLocks noChangeShapeType="1"/>
            </p:cNvSpPr>
            <p:nvPr/>
          </p:nvSpPr>
          <p:spPr bwMode="auto">
            <a:xfrm>
              <a:off x="-6350" y="6377507"/>
              <a:ext cx="1605045" cy="0"/>
            </a:xfrm>
            <a:prstGeom prst="line">
              <a:avLst/>
            </a:prstGeom>
            <a:noFill/>
            <a:ln w="57150">
              <a:solidFill>
                <a:srgbClr val="FF0000"/>
              </a:solidFill>
              <a:round/>
              <a:headEnd/>
              <a:tailEnd/>
            </a:ln>
          </p:spPr>
          <p:txBody>
            <a:bodyPr/>
            <a:lstStyle/>
            <a:p>
              <a:endParaRPr lang="ru-RU"/>
            </a:p>
          </p:txBody>
        </p:sp>
        <p:sp>
          <p:nvSpPr>
            <p:cNvPr id="101" name="Line 26"/>
            <p:cNvSpPr>
              <a:spLocks noChangeShapeType="1"/>
            </p:cNvSpPr>
            <p:nvPr/>
          </p:nvSpPr>
          <p:spPr bwMode="auto">
            <a:xfrm>
              <a:off x="4968875" y="6377508"/>
              <a:ext cx="2219325" cy="0"/>
            </a:xfrm>
            <a:prstGeom prst="line">
              <a:avLst/>
            </a:prstGeom>
            <a:noFill/>
            <a:ln w="57150">
              <a:solidFill>
                <a:srgbClr val="FF0000"/>
              </a:solidFill>
              <a:round/>
              <a:headEnd/>
              <a:tailEnd/>
            </a:ln>
          </p:spPr>
          <p:txBody>
            <a:bodyPr/>
            <a:lstStyle/>
            <a:p>
              <a:endParaRPr lang="ru-RU"/>
            </a:p>
          </p:txBody>
        </p:sp>
        <p:sp>
          <p:nvSpPr>
            <p:cNvPr id="102" name="Line 27"/>
            <p:cNvSpPr>
              <a:spLocks noChangeShapeType="1"/>
            </p:cNvSpPr>
            <p:nvPr/>
          </p:nvSpPr>
          <p:spPr bwMode="auto">
            <a:xfrm flipV="1">
              <a:off x="1598696" y="7030693"/>
              <a:ext cx="1163555" cy="0"/>
            </a:xfrm>
            <a:prstGeom prst="line">
              <a:avLst/>
            </a:prstGeom>
            <a:noFill/>
            <a:ln w="57150">
              <a:solidFill>
                <a:schemeClr val="accent1"/>
              </a:solidFill>
              <a:round/>
              <a:headEnd/>
              <a:tailEnd/>
            </a:ln>
          </p:spPr>
          <p:txBody>
            <a:bodyPr/>
            <a:lstStyle/>
            <a:p>
              <a:endParaRPr lang="ru-RU"/>
            </a:p>
          </p:txBody>
        </p:sp>
        <p:sp>
          <p:nvSpPr>
            <p:cNvPr id="103" name="Line 28"/>
            <p:cNvSpPr>
              <a:spLocks noChangeShapeType="1"/>
            </p:cNvSpPr>
            <p:nvPr/>
          </p:nvSpPr>
          <p:spPr bwMode="auto">
            <a:xfrm>
              <a:off x="2759075" y="6377508"/>
              <a:ext cx="1092200" cy="3175"/>
            </a:xfrm>
            <a:prstGeom prst="line">
              <a:avLst/>
            </a:prstGeom>
            <a:noFill/>
            <a:ln w="57150">
              <a:solidFill>
                <a:srgbClr val="CC0000"/>
              </a:solidFill>
              <a:round/>
              <a:headEnd/>
              <a:tailEnd/>
            </a:ln>
          </p:spPr>
          <p:txBody>
            <a:bodyPr/>
            <a:lstStyle/>
            <a:p>
              <a:endParaRPr lang="ru-RU"/>
            </a:p>
          </p:txBody>
        </p:sp>
        <p:sp>
          <p:nvSpPr>
            <p:cNvPr id="104" name="Line 29"/>
            <p:cNvSpPr>
              <a:spLocks noChangeShapeType="1"/>
            </p:cNvSpPr>
            <p:nvPr/>
          </p:nvSpPr>
          <p:spPr bwMode="auto">
            <a:xfrm>
              <a:off x="3858351" y="7030693"/>
              <a:ext cx="1125537" cy="0"/>
            </a:xfrm>
            <a:prstGeom prst="line">
              <a:avLst/>
            </a:prstGeom>
            <a:noFill/>
            <a:ln w="57150">
              <a:solidFill>
                <a:schemeClr val="accent1"/>
              </a:solidFill>
              <a:round/>
              <a:headEnd/>
              <a:tailEnd/>
            </a:ln>
          </p:spPr>
          <p:txBody>
            <a:bodyPr/>
            <a:lstStyle/>
            <a:p>
              <a:endParaRPr lang="ru-RU"/>
            </a:p>
          </p:txBody>
        </p:sp>
        <p:sp>
          <p:nvSpPr>
            <p:cNvPr id="105" name="Line 43"/>
            <p:cNvSpPr>
              <a:spLocks noChangeShapeType="1"/>
            </p:cNvSpPr>
            <p:nvPr/>
          </p:nvSpPr>
          <p:spPr bwMode="auto">
            <a:xfrm>
              <a:off x="2187575" y="8134870"/>
              <a:ext cx="0" cy="73025"/>
            </a:xfrm>
            <a:prstGeom prst="line">
              <a:avLst/>
            </a:prstGeom>
            <a:noFill/>
            <a:ln w="19050">
              <a:solidFill>
                <a:schemeClr val="accent1"/>
              </a:solidFill>
              <a:round/>
              <a:headEnd/>
              <a:tailEnd/>
            </a:ln>
          </p:spPr>
          <p:txBody>
            <a:bodyPr/>
            <a:lstStyle/>
            <a:p>
              <a:endParaRPr lang="ru-RU"/>
            </a:p>
          </p:txBody>
        </p:sp>
        <p:sp>
          <p:nvSpPr>
            <p:cNvPr id="106" name="Line 44"/>
            <p:cNvSpPr>
              <a:spLocks noChangeShapeType="1"/>
            </p:cNvSpPr>
            <p:nvPr/>
          </p:nvSpPr>
          <p:spPr bwMode="auto">
            <a:xfrm>
              <a:off x="4413250" y="8134870"/>
              <a:ext cx="0" cy="73025"/>
            </a:xfrm>
            <a:prstGeom prst="line">
              <a:avLst/>
            </a:prstGeom>
            <a:noFill/>
            <a:ln w="19050">
              <a:solidFill>
                <a:schemeClr val="accent1"/>
              </a:solidFill>
              <a:round/>
              <a:headEnd/>
              <a:tailEnd/>
            </a:ln>
          </p:spPr>
          <p:txBody>
            <a:bodyPr/>
            <a:lstStyle/>
            <a:p>
              <a:endParaRPr lang="ru-RU"/>
            </a:p>
          </p:txBody>
        </p:sp>
        <p:sp>
          <p:nvSpPr>
            <p:cNvPr id="107" name="Line 45"/>
            <p:cNvSpPr>
              <a:spLocks noChangeShapeType="1"/>
            </p:cNvSpPr>
            <p:nvPr/>
          </p:nvSpPr>
          <p:spPr bwMode="auto">
            <a:xfrm>
              <a:off x="6634162" y="8134870"/>
              <a:ext cx="0" cy="73025"/>
            </a:xfrm>
            <a:prstGeom prst="line">
              <a:avLst/>
            </a:prstGeom>
            <a:noFill/>
            <a:ln w="19050">
              <a:solidFill>
                <a:schemeClr val="accent1"/>
              </a:solidFill>
              <a:round/>
              <a:headEnd/>
              <a:tailEnd/>
            </a:ln>
          </p:spPr>
          <p:txBody>
            <a:bodyPr/>
            <a:lstStyle/>
            <a:p>
              <a:endParaRPr lang="ru-RU"/>
            </a:p>
          </p:txBody>
        </p:sp>
        <p:sp>
          <p:nvSpPr>
            <p:cNvPr id="108" name="Line 20"/>
            <p:cNvSpPr>
              <a:spLocks noChangeShapeType="1"/>
            </p:cNvSpPr>
            <p:nvPr/>
          </p:nvSpPr>
          <p:spPr bwMode="auto">
            <a:xfrm>
              <a:off x="0" y="8244408"/>
              <a:ext cx="7175500" cy="0"/>
            </a:xfrm>
            <a:prstGeom prst="line">
              <a:avLst/>
            </a:prstGeom>
            <a:noFill/>
            <a:ln w="57150">
              <a:solidFill>
                <a:schemeClr val="accent1"/>
              </a:solidFill>
              <a:round/>
              <a:headEnd/>
              <a:tailEnd/>
            </a:ln>
          </p:spPr>
          <p:txBody>
            <a:bodyPr/>
            <a:lstStyle/>
            <a:p>
              <a:endParaRPr lang="ru-RU"/>
            </a:p>
          </p:txBody>
        </p:sp>
        <p:sp>
          <p:nvSpPr>
            <p:cNvPr id="109" name="TextBox 32"/>
            <p:cNvSpPr txBox="1">
              <a:spLocks noChangeArrowheads="1"/>
            </p:cNvSpPr>
            <p:nvPr/>
          </p:nvSpPr>
          <p:spPr bwMode="auto">
            <a:xfrm>
              <a:off x="1776412" y="6882333"/>
              <a:ext cx="151473" cy="430150"/>
            </a:xfrm>
            <a:prstGeom prst="rect">
              <a:avLst/>
            </a:prstGeom>
            <a:noFill/>
            <a:ln w="9525">
              <a:noFill/>
              <a:miter lim="800000"/>
              <a:headEnd/>
              <a:tailEnd/>
            </a:ln>
          </p:spPr>
          <p:txBody>
            <a:bodyPr wrap="none">
              <a:spAutoFit/>
            </a:bodyPr>
            <a:lstStyle/>
            <a:p>
              <a:endParaRPr lang="ru-RU"/>
            </a:p>
          </p:txBody>
        </p:sp>
        <p:sp>
          <p:nvSpPr>
            <p:cNvPr id="110" name="TextBox 109"/>
            <p:cNvSpPr txBox="1"/>
            <p:nvPr/>
          </p:nvSpPr>
          <p:spPr>
            <a:xfrm>
              <a:off x="1706472" y="7128394"/>
              <a:ext cx="962206" cy="1141291"/>
            </a:xfrm>
            <a:prstGeom prst="rect">
              <a:avLst/>
            </a:prstGeom>
            <a:noFill/>
          </p:spPr>
          <p:txBody>
            <a:bodyPr wrap="squar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sp>
          <p:nvSpPr>
            <p:cNvPr id="111" name="TextBox 110"/>
            <p:cNvSpPr txBox="1"/>
            <p:nvPr/>
          </p:nvSpPr>
          <p:spPr>
            <a:xfrm>
              <a:off x="3981692" y="7092088"/>
              <a:ext cx="851999" cy="1141291"/>
            </a:xfrm>
            <a:prstGeom prst="rect">
              <a:avLst/>
            </a:prstGeom>
            <a:noFill/>
          </p:spPr>
          <p:txBody>
            <a:bodyPr wrap="non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grpSp>
      <p:pic>
        <p:nvPicPr>
          <p:cNvPr id="112" name="Рисунок 111"/>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246400" y="619200"/>
            <a:ext cx="4903200" cy="3909600"/>
          </a:xfrm>
          <a:prstGeom prst="rect">
            <a:avLst/>
          </a:prstGeom>
        </p:spPr>
      </p:pic>
      <p:sp>
        <p:nvSpPr>
          <p:cNvPr id="113" name="TextBox 37"/>
          <p:cNvSpPr txBox="1"/>
          <p:nvPr/>
        </p:nvSpPr>
        <p:spPr>
          <a:xfrm>
            <a:off x="6986805" y="6545209"/>
            <a:ext cx="659155" cy="369332"/>
          </a:xfrm>
          <a:prstGeom prst="rect">
            <a:avLst/>
          </a:prstGeom>
          <a:noFill/>
        </p:spPr>
        <p:txBody>
          <a:bodyPr wrap="none">
            <a:spAutoFit/>
          </a:bodyPr>
          <a:lstStyle/>
          <a:p>
            <a:pPr>
              <a:defRPr/>
            </a:pPr>
            <a:r>
              <a:rPr lang="en-US" dirty="0">
                <a:solidFill>
                  <a:schemeClr val="bg1"/>
                </a:solidFill>
              </a:rPr>
              <a:t>UTC</a:t>
            </a:r>
            <a:endParaRPr lang="ru-RU" dirty="0">
              <a:solidFill>
                <a:schemeClr val="bg1"/>
              </a:solidFill>
            </a:endParaRPr>
          </a:p>
        </p:txBody>
      </p:sp>
      <p:sp>
        <p:nvSpPr>
          <p:cNvPr id="114" name="TextBox 22"/>
          <p:cNvSpPr txBox="1">
            <a:spLocks noChangeArrowheads="1"/>
          </p:cNvSpPr>
          <p:nvPr/>
        </p:nvSpPr>
        <p:spPr bwMode="auto">
          <a:xfrm>
            <a:off x="6569258" y="5411400"/>
            <a:ext cx="1985555" cy="830997"/>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a:t>
            </a:r>
          </a:p>
          <a:p>
            <a:pPr algn="ctr"/>
            <a:r>
              <a:rPr lang="en-US" sz="1600" dirty="0">
                <a:solidFill>
                  <a:schemeClr val="bg1"/>
                </a:solidFill>
                <a:latin typeface="Calibri" pitchFamily="34" charset="0"/>
              </a:rPr>
              <a:t>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115" name="TextBox 114"/>
          <p:cNvSpPr txBox="1"/>
          <p:nvPr/>
        </p:nvSpPr>
        <p:spPr>
          <a:xfrm>
            <a:off x="3396118" y="4126389"/>
            <a:ext cx="887850" cy="238715"/>
          </a:xfrm>
          <a:prstGeom prst="rect">
            <a:avLst/>
          </a:prstGeom>
          <a:noFill/>
        </p:spPr>
        <p:txBody>
          <a:bodyPr wrap="none" rtlCol="0">
            <a:spAutoFit/>
          </a:bodyPr>
          <a:lstStyle/>
          <a:p>
            <a:r>
              <a:rPr lang="en-US" sz="1000" b="1" dirty="0"/>
              <a:t>Terengganu</a:t>
            </a:r>
            <a:endParaRPr lang="ru-RU" sz="1000" b="1" dirty="0"/>
          </a:p>
        </p:txBody>
      </p:sp>
      <p:sp>
        <p:nvSpPr>
          <p:cNvPr id="116" name="TextBox 115"/>
          <p:cNvSpPr txBox="1"/>
          <p:nvPr/>
        </p:nvSpPr>
        <p:spPr>
          <a:xfrm>
            <a:off x="2367561" y="3838357"/>
            <a:ext cx="548255" cy="238715"/>
          </a:xfrm>
          <a:prstGeom prst="rect">
            <a:avLst/>
          </a:prstGeom>
          <a:noFill/>
        </p:spPr>
        <p:txBody>
          <a:bodyPr wrap="none" rtlCol="0">
            <a:spAutoFit/>
          </a:bodyPr>
          <a:lstStyle/>
          <a:p>
            <a:r>
              <a:rPr lang="en-US" sz="1000" b="1" dirty="0" err="1"/>
              <a:t>Bharu</a:t>
            </a:r>
            <a:endParaRPr lang="ru-RU" sz="1000" b="1" dirty="0"/>
          </a:p>
        </p:txBody>
      </p:sp>
      <p:sp>
        <p:nvSpPr>
          <p:cNvPr id="117" name="TextBox 116"/>
          <p:cNvSpPr txBox="1"/>
          <p:nvPr/>
        </p:nvSpPr>
        <p:spPr>
          <a:xfrm>
            <a:off x="4074140" y="1876630"/>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18" name="TextBox 117"/>
          <p:cNvSpPr txBox="1"/>
          <p:nvPr/>
        </p:nvSpPr>
        <p:spPr>
          <a:xfrm>
            <a:off x="4523943" y="3978603"/>
            <a:ext cx="625276" cy="238715"/>
          </a:xfrm>
          <a:prstGeom prst="rect">
            <a:avLst/>
          </a:prstGeom>
          <a:noFill/>
        </p:spPr>
        <p:txBody>
          <a:bodyPr wrap="none" rtlCol="0">
            <a:spAutoFit/>
          </a:bodyPr>
          <a:lstStyle/>
          <a:p>
            <a:r>
              <a:rPr lang="en-US" sz="1000" b="1" dirty="0"/>
              <a:t>CES539</a:t>
            </a:r>
            <a:endParaRPr lang="ru-RU" sz="1000" b="1" dirty="0"/>
          </a:p>
        </p:txBody>
      </p:sp>
      <p:sp>
        <p:nvSpPr>
          <p:cNvPr id="119" name="TextBox 118"/>
          <p:cNvSpPr txBox="1"/>
          <p:nvPr/>
        </p:nvSpPr>
        <p:spPr>
          <a:xfrm>
            <a:off x="5239542" y="713432"/>
            <a:ext cx="761815" cy="238715"/>
          </a:xfrm>
          <a:prstGeom prst="rect">
            <a:avLst/>
          </a:prstGeom>
          <a:noFill/>
        </p:spPr>
        <p:txBody>
          <a:bodyPr wrap="none" rtlCol="0">
            <a:spAutoFit/>
          </a:bodyPr>
          <a:lstStyle/>
          <a:p>
            <a:r>
              <a:rPr lang="en-US" sz="1000" b="1" dirty="0"/>
              <a:t>MAS6116</a:t>
            </a:r>
            <a:endParaRPr lang="ru-RU" sz="1000" b="1" dirty="0"/>
          </a:p>
        </p:txBody>
      </p:sp>
      <p:sp>
        <p:nvSpPr>
          <p:cNvPr id="120" name="TextBox 119"/>
          <p:cNvSpPr txBox="1"/>
          <p:nvPr/>
        </p:nvSpPr>
        <p:spPr>
          <a:xfrm>
            <a:off x="5232540" y="2758237"/>
            <a:ext cx="768817" cy="238715"/>
          </a:xfrm>
          <a:prstGeom prst="rect">
            <a:avLst/>
          </a:prstGeom>
          <a:noFill/>
        </p:spPr>
        <p:txBody>
          <a:bodyPr wrap="none" rtlCol="0">
            <a:spAutoFit/>
          </a:bodyPr>
          <a:lstStyle/>
          <a:p>
            <a:r>
              <a:rPr lang="en-US" sz="1000" b="1" dirty="0"/>
              <a:t>TGW2907</a:t>
            </a:r>
            <a:endParaRPr lang="ru-RU" sz="1000" b="1" dirty="0"/>
          </a:p>
        </p:txBody>
      </p:sp>
      <p:sp>
        <p:nvSpPr>
          <p:cNvPr id="121" name="TextBox 120"/>
          <p:cNvSpPr txBox="1"/>
          <p:nvPr/>
        </p:nvSpPr>
        <p:spPr>
          <a:xfrm>
            <a:off x="6152088" y="629203"/>
            <a:ext cx="422219" cy="238715"/>
          </a:xfrm>
          <a:prstGeom prst="rect">
            <a:avLst/>
          </a:prstGeom>
          <a:noFill/>
        </p:spPr>
        <p:txBody>
          <a:bodyPr wrap="none" rtlCol="0">
            <a:spAutoFit/>
          </a:bodyPr>
          <a:lstStyle/>
          <a:p>
            <a:r>
              <a:rPr lang="en-US" sz="1000" b="1" dirty="0" err="1"/>
              <a:t>Tho</a:t>
            </a:r>
            <a:endParaRPr lang="ru-RU" sz="1000" b="1" dirty="0"/>
          </a:p>
        </p:txBody>
      </p:sp>
      <p:cxnSp>
        <p:nvCxnSpPr>
          <p:cNvPr id="125" name="Прямая соединительная линия 124"/>
          <p:cNvCxnSpPr/>
          <p:nvPr/>
        </p:nvCxnSpPr>
        <p:spPr>
          <a:xfrm>
            <a:off x="2834704" y="3938210"/>
            <a:ext cx="756000" cy="54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Прямая соединительная линия 125"/>
          <p:cNvCxnSpPr/>
          <p:nvPr/>
        </p:nvCxnSpPr>
        <p:spPr>
          <a:xfrm flipV="1">
            <a:off x="3732438" y="4329120"/>
            <a:ext cx="1044000" cy="1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8" name="Дуга 127"/>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29" name="Прямая соединительная линия 128"/>
          <p:cNvCxnSpPr/>
          <p:nvPr/>
        </p:nvCxnSpPr>
        <p:spPr>
          <a:xfrm>
            <a:off x="5076056" y="2040747"/>
            <a:ext cx="3960440" cy="1946293"/>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0" name="Прямая соединительная линия 129"/>
          <p:cNvCxnSpPr/>
          <p:nvPr/>
        </p:nvCxnSpPr>
        <p:spPr>
          <a:xfrm flipV="1">
            <a:off x="5616948" y="4077074"/>
            <a:ext cx="3419548" cy="1605016"/>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128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0" y="140400"/>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00"/>
                </a:solidFill>
              </a:rPr>
              <a:t>Real MAS318 (MH370 analog) flight 23.03.14, </a:t>
            </a:r>
            <a:r>
              <a:rPr lang="ru-RU" sz="2000" b="1" dirty="0">
                <a:solidFill>
                  <a:srgbClr val="FFFF00"/>
                </a:solidFill>
              </a:rPr>
              <a:t>1</a:t>
            </a:r>
            <a:r>
              <a:rPr lang="en-US" sz="2000" b="1" dirty="0">
                <a:solidFill>
                  <a:srgbClr val="FFFF00"/>
                </a:solidFill>
              </a:rPr>
              <a:t>8</a:t>
            </a:r>
            <a:r>
              <a:rPr lang="ru-RU" sz="2000" b="1" dirty="0">
                <a:solidFill>
                  <a:srgbClr val="FFFF00"/>
                </a:solidFill>
              </a:rPr>
              <a:t>:</a:t>
            </a:r>
            <a:r>
              <a:rPr lang="en-US" sz="2000" b="1" dirty="0">
                <a:solidFill>
                  <a:srgbClr val="FFFF00"/>
                </a:solidFill>
              </a:rPr>
              <a:t>00</a:t>
            </a:r>
            <a:r>
              <a:rPr lang="ru-RU" sz="2000" b="1" dirty="0">
                <a:solidFill>
                  <a:srgbClr val="FFFF00"/>
                </a:solidFill>
              </a:rPr>
              <a:t> </a:t>
            </a:r>
            <a:r>
              <a:rPr lang="en-US" sz="2000" b="1" dirty="0">
                <a:solidFill>
                  <a:srgbClr val="FFFF00"/>
                </a:solidFill>
              </a:rPr>
              <a:t>UTC</a:t>
            </a:r>
            <a:r>
              <a:rPr lang="ru-RU" sz="2000" b="1" dirty="0">
                <a:solidFill>
                  <a:srgbClr val="FFFF00"/>
                </a:solidFill>
              </a:rPr>
              <a:t>, </a:t>
            </a:r>
            <a:endParaRPr lang="en-US" sz="2000" b="1" dirty="0">
              <a:solidFill>
                <a:srgbClr val="FFFF00"/>
              </a:solidFill>
            </a:endParaRPr>
          </a:p>
          <a:p>
            <a:r>
              <a:rPr lang="en-US" sz="2000" b="1" dirty="0">
                <a:solidFill>
                  <a:srgbClr val="FFFF00"/>
                </a:solidFill>
              </a:rPr>
              <a:t>with hypothetic SOAN connected with ATC</a:t>
            </a:r>
            <a:endParaRPr lang="ru-RU" sz="2000" b="1" dirty="0">
              <a:solidFill>
                <a:srgbClr val="FFFF00"/>
              </a:solidFill>
            </a:endParaRPr>
          </a:p>
        </p:txBody>
      </p:sp>
      <p:grpSp>
        <p:nvGrpSpPr>
          <p:cNvPr id="78" name="Группа 77"/>
          <p:cNvGrpSpPr/>
          <p:nvPr/>
        </p:nvGrpSpPr>
        <p:grpSpPr>
          <a:xfrm>
            <a:off x="140022" y="4653136"/>
            <a:ext cx="8832981" cy="2135626"/>
            <a:chOff x="-54539" y="5440883"/>
            <a:chExt cx="7242739" cy="3299700"/>
          </a:xfrm>
        </p:grpSpPr>
        <p:sp>
          <p:nvSpPr>
            <p:cNvPr id="79" name="TextBox 21"/>
            <p:cNvSpPr txBox="1">
              <a:spLocks noChangeArrowheads="1"/>
            </p:cNvSpPr>
            <p:nvPr/>
          </p:nvSpPr>
          <p:spPr bwMode="auto">
            <a:xfrm>
              <a:off x="2032000" y="5440883"/>
              <a:ext cx="3016250" cy="998629"/>
            </a:xfrm>
            <a:prstGeom prst="rect">
              <a:avLst/>
            </a:prstGeom>
            <a:noFill/>
            <a:ln w="9525">
              <a:noFill/>
              <a:miter lim="800000"/>
              <a:headEnd/>
              <a:tailEnd/>
            </a:ln>
          </p:spPr>
          <p:txBody>
            <a:bodyPr>
              <a:spAutoFit/>
            </a:bodyPr>
            <a:lstStyle/>
            <a:p>
              <a:r>
                <a:rPr lang="en-US" dirty="0">
                  <a:solidFill>
                    <a:schemeClr val="bg1"/>
                  </a:solidFill>
                  <a:latin typeface="Calibri" pitchFamily="34" charset="0"/>
                </a:rPr>
                <a:t>Storing data within SOAN  </a:t>
              </a:r>
            </a:p>
            <a:p>
              <a:endParaRPr lang="ru-RU" dirty="0">
                <a:latin typeface="Calibri" pitchFamily="34" charset="0"/>
              </a:endParaRPr>
            </a:p>
          </p:txBody>
        </p:sp>
        <p:sp>
          <p:nvSpPr>
            <p:cNvPr id="80" name="TextBox 22"/>
            <p:cNvSpPr txBox="1">
              <a:spLocks noChangeArrowheads="1"/>
            </p:cNvSpPr>
            <p:nvPr/>
          </p:nvSpPr>
          <p:spPr bwMode="auto">
            <a:xfrm>
              <a:off x="33338" y="6612457"/>
              <a:ext cx="1434561" cy="1283952"/>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81" name="TextBox 24"/>
            <p:cNvSpPr txBox="1">
              <a:spLocks noChangeArrowheads="1"/>
            </p:cNvSpPr>
            <p:nvPr/>
          </p:nvSpPr>
          <p:spPr bwMode="auto">
            <a:xfrm>
              <a:off x="2826780" y="6547907"/>
              <a:ext cx="929881" cy="1521720"/>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  </a:t>
              </a:r>
              <a:r>
                <a:rPr lang="en-US" sz="1400" dirty="0">
                  <a:solidFill>
                    <a:schemeClr val="bg1"/>
                  </a:solidFill>
                  <a:latin typeface="Calibri" pitchFamily="34" charset="0"/>
                </a:rPr>
                <a:t>With ATC,</a:t>
              </a:r>
            </a:p>
            <a:p>
              <a:pPr algn="ctr"/>
              <a:r>
                <a:rPr lang="en-US" sz="1400" dirty="0">
                  <a:solidFill>
                    <a:schemeClr val="bg1"/>
                  </a:solidFill>
                  <a:latin typeface="Calibri" pitchFamily="34" charset="0"/>
                </a:rPr>
                <a:t>surveillance</a:t>
              </a:r>
            </a:p>
            <a:p>
              <a:pPr algn="ctr"/>
              <a:r>
                <a:rPr lang="en-US" sz="1400" dirty="0">
                  <a:solidFill>
                    <a:schemeClr val="bg1"/>
                  </a:solidFill>
                  <a:latin typeface="Calibri" pitchFamily="34" charset="0"/>
                </a:rPr>
                <a:t>&amp; tracking</a:t>
              </a:r>
            </a:p>
            <a:p>
              <a:pPr algn="ctr"/>
              <a:r>
                <a:rPr lang="en-US" sz="1400" dirty="0">
                  <a:solidFill>
                    <a:schemeClr val="bg1"/>
                  </a:solidFill>
                  <a:latin typeface="Calibri" pitchFamily="34" charset="0"/>
                </a:rPr>
                <a:t>in ATC</a:t>
              </a:r>
              <a:endParaRPr lang="ru-RU" sz="1400" dirty="0">
                <a:solidFill>
                  <a:schemeClr val="bg1"/>
                </a:solidFill>
                <a:latin typeface="Calibri" pitchFamily="34" charset="0"/>
              </a:endParaRPr>
            </a:p>
          </p:txBody>
        </p:sp>
        <p:sp>
          <p:nvSpPr>
            <p:cNvPr id="82" name="Text Box 33"/>
            <p:cNvSpPr txBox="1">
              <a:spLocks noChangeArrowheads="1"/>
            </p:cNvSpPr>
            <p:nvPr/>
          </p:nvSpPr>
          <p:spPr bwMode="auto">
            <a:xfrm>
              <a:off x="-54539"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17:15</a:t>
              </a:r>
              <a:endParaRPr lang="ru-RU" sz="1400" dirty="0">
                <a:solidFill>
                  <a:schemeClr val="bg1"/>
                </a:solidFill>
                <a:latin typeface="Calibri" pitchFamily="34" charset="0"/>
              </a:endParaRPr>
            </a:p>
          </p:txBody>
        </p:sp>
        <p:sp>
          <p:nvSpPr>
            <p:cNvPr id="83" name="Text Box 34"/>
            <p:cNvSpPr txBox="1">
              <a:spLocks noChangeArrowheads="1"/>
            </p:cNvSpPr>
            <p:nvPr/>
          </p:nvSpPr>
          <p:spPr bwMode="auto">
            <a:xfrm>
              <a:off x="4121150" y="8265045"/>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17:55</a:t>
              </a:r>
              <a:endParaRPr lang="ru-RU" sz="1400" dirty="0">
                <a:solidFill>
                  <a:schemeClr val="bg1"/>
                </a:solidFill>
                <a:latin typeface="Calibri" pitchFamily="34" charset="0"/>
              </a:endParaRPr>
            </a:p>
          </p:txBody>
        </p:sp>
        <p:sp>
          <p:nvSpPr>
            <p:cNvPr id="84" name="Text Box 35"/>
            <p:cNvSpPr txBox="1">
              <a:spLocks noChangeArrowheads="1"/>
            </p:cNvSpPr>
            <p:nvPr/>
          </p:nvSpPr>
          <p:spPr bwMode="auto">
            <a:xfrm>
              <a:off x="6354762" y="8238059"/>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18:15</a:t>
              </a:r>
              <a:endParaRPr lang="ru-RU" sz="1400" dirty="0">
                <a:solidFill>
                  <a:schemeClr val="bg1"/>
                </a:solidFill>
                <a:latin typeface="Calibri" pitchFamily="34" charset="0"/>
              </a:endParaRPr>
            </a:p>
          </p:txBody>
        </p:sp>
        <p:sp>
          <p:nvSpPr>
            <p:cNvPr id="85" name="Text Box 42"/>
            <p:cNvSpPr txBox="1">
              <a:spLocks noChangeArrowheads="1"/>
            </p:cNvSpPr>
            <p:nvPr/>
          </p:nvSpPr>
          <p:spPr bwMode="auto">
            <a:xfrm>
              <a:off x="1927885" y="8259225"/>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17:35</a:t>
              </a:r>
              <a:endParaRPr lang="ru-RU" sz="1400" dirty="0">
                <a:solidFill>
                  <a:schemeClr val="bg1"/>
                </a:solidFill>
                <a:latin typeface="Calibri" pitchFamily="34" charset="0"/>
              </a:endParaRPr>
            </a:p>
          </p:txBody>
        </p:sp>
        <p:sp>
          <p:nvSpPr>
            <p:cNvPr id="86" name="Двойная стрелка влево/вправо 85"/>
            <p:cNvSpPr/>
            <p:nvPr/>
          </p:nvSpPr>
          <p:spPr>
            <a:xfrm>
              <a:off x="1627187" y="6017145"/>
              <a:ext cx="3343275" cy="14446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7" name="Line 24"/>
            <p:cNvSpPr>
              <a:spLocks noChangeShapeType="1"/>
            </p:cNvSpPr>
            <p:nvPr/>
          </p:nvSpPr>
          <p:spPr bwMode="auto">
            <a:xfrm>
              <a:off x="4967287" y="6385445"/>
              <a:ext cx="0" cy="1863725"/>
            </a:xfrm>
            <a:prstGeom prst="line">
              <a:avLst/>
            </a:prstGeom>
            <a:noFill/>
            <a:ln w="19050">
              <a:solidFill>
                <a:schemeClr val="accent1"/>
              </a:solidFill>
              <a:round/>
              <a:headEnd/>
              <a:tailEnd/>
            </a:ln>
          </p:spPr>
          <p:txBody>
            <a:bodyPr/>
            <a:lstStyle/>
            <a:p>
              <a:endParaRPr lang="ru-RU"/>
            </a:p>
          </p:txBody>
        </p:sp>
        <p:sp>
          <p:nvSpPr>
            <p:cNvPr id="88" name="Rectangle 19"/>
            <p:cNvSpPr>
              <a:spLocks noChangeArrowheads="1"/>
            </p:cNvSpPr>
            <p:nvPr/>
          </p:nvSpPr>
          <p:spPr bwMode="auto">
            <a:xfrm>
              <a:off x="-6350" y="5440883"/>
              <a:ext cx="7192962" cy="2808287"/>
            </a:xfrm>
            <a:prstGeom prst="rect">
              <a:avLst/>
            </a:prstGeom>
            <a:noFill/>
            <a:ln w="9525">
              <a:solidFill>
                <a:schemeClr val="bg1"/>
              </a:solidFill>
              <a:miter lim="800000"/>
              <a:headEnd/>
              <a:tailEnd/>
            </a:ln>
          </p:spPr>
          <p:txBody>
            <a:bodyPr wrap="none" anchor="ctr"/>
            <a:lstStyle/>
            <a:p>
              <a:endParaRPr lang="ru-RU"/>
            </a:p>
          </p:txBody>
        </p:sp>
        <p:sp>
          <p:nvSpPr>
            <p:cNvPr id="89" name="Line 21"/>
            <p:cNvSpPr>
              <a:spLocks noChangeShapeType="1"/>
            </p:cNvSpPr>
            <p:nvPr/>
          </p:nvSpPr>
          <p:spPr bwMode="auto">
            <a:xfrm>
              <a:off x="1598695" y="6377508"/>
              <a:ext cx="0" cy="1843087"/>
            </a:xfrm>
            <a:prstGeom prst="line">
              <a:avLst/>
            </a:prstGeom>
            <a:noFill/>
            <a:ln w="19050">
              <a:solidFill>
                <a:schemeClr val="accent1"/>
              </a:solidFill>
              <a:round/>
              <a:headEnd/>
              <a:tailEnd/>
            </a:ln>
          </p:spPr>
          <p:txBody>
            <a:bodyPr/>
            <a:lstStyle/>
            <a:p>
              <a:endParaRPr lang="ru-RU"/>
            </a:p>
          </p:txBody>
        </p:sp>
        <p:sp>
          <p:nvSpPr>
            <p:cNvPr id="90" name="Line 22"/>
            <p:cNvSpPr>
              <a:spLocks noChangeShapeType="1"/>
            </p:cNvSpPr>
            <p:nvPr/>
          </p:nvSpPr>
          <p:spPr bwMode="auto">
            <a:xfrm>
              <a:off x="2765425" y="6377508"/>
              <a:ext cx="0" cy="1847850"/>
            </a:xfrm>
            <a:prstGeom prst="line">
              <a:avLst/>
            </a:prstGeom>
            <a:noFill/>
            <a:ln w="19050">
              <a:solidFill>
                <a:schemeClr val="accent1"/>
              </a:solidFill>
              <a:round/>
              <a:headEnd/>
              <a:tailEnd/>
            </a:ln>
          </p:spPr>
          <p:txBody>
            <a:bodyPr/>
            <a:lstStyle/>
            <a:p>
              <a:endParaRPr lang="ru-RU"/>
            </a:p>
          </p:txBody>
        </p:sp>
        <p:sp>
          <p:nvSpPr>
            <p:cNvPr id="91" name="Line 23"/>
            <p:cNvSpPr>
              <a:spLocks noChangeShapeType="1"/>
            </p:cNvSpPr>
            <p:nvPr/>
          </p:nvSpPr>
          <p:spPr bwMode="auto">
            <a:xfrm>
              <a:off x="3846512" y="6377508"/>
              <a:ext cx="0" cy="1843087"/>
            </a:xfrm>
            <a:prstGeom prst="line">
              <a:avLst/>
            </a:prstGeom>
            <a:noFill/>
            <a:ln w="19050">
              <a:solidFill>
                <a:schemeClr val="accent1"/>
              </a:solidFill>
              <a:round/>
              <a:headEnd/>
              <a:tailEnd/>
            </a:ln>
          </p:spPr>
          <p:txBody>
            <a:bodyPr/>
            <a:lstStyle/>
            <a:p>
              <a:endParaRPr lang="ru-RU"/>
            </a:p>
          </p:txBody>
        </p:sp>
        <p:sp>
          <p:nvSpPr>
            <p:cNvPr id="92" name="Line 25"/>
            <p:cNvSpPr>
              <a:spLocks noChangeShapeType="1"/>
            </p:cNvSpPr>
            <p:nvPr/>
          </p:nvSpPr>
          <p:spPr bwMode="auto">
            <a:xfrm>
              <a:off x="-6350" y="6377507"/>
              <a:ext cx="1605045" cy="0"/>
            </a:xfrm>
            <a:prstGeom prst="line">
              <a:avLst/>
            </a:prstGeom>
            <a:noFill/>
            <a:ln w="57150">
              <a:solidFill>
                <a:srgbClr val="FF0000"/>
              </a:solidFill>
              <a:round/>
              <a:headEnd/>
              <a:tailEnd/>
            </a:ln>
          </p:spPr>
          <p:txBody>
            <a:bodyPr/>
            <a:lstStyle/>
            <a:p>
              <a:endParaRPr lang="ru-RU"/>
            </a:p>
          </p:txBody>
        </p:sp>
        <p:sp>
          <p:nvSpPr>
            <p:cNvPr id="93" name="Line 26"/>
            <p:cNvSpPr>
              <a:spLocks noChangeShapeType="1"/>
            </p:cNvSpPr>
            <p:nvPr/>
          </p:nvSpPr>
          <p:spPr bwMode="auto">
            <a:xfrm>
              <a:off x="4968875" y="6377508"/>
              <a:ext cx="2219325" cy="0"/>
            </a:xfrm>
            <a:prstGeom prst="line">
              <a:avLst/>
            </a:prstGeom>
            <a:noFill/>
            <a:ln w="57150">
              <a:solidFill>
                <a:srgbClr val="FF0000"/>
              </a:solidFill>
              <a:round/>
              <a:headEnd/>
              <a:tailEnd/>
            </a:ln>
          </p:spPr>
          <p:txBody>
            <a:bodyPr/>
            <a:lstStyle/>
            <a:p>
              <a:endParaRPr lang="ru-RU"/>
            </a:p>
          </p:txBody>
        </p:sp>
        <p:sp>
          <p:nvSpPr>
            <p:cNvPr id="94" name="Line 27"/>
            <p:cNvSpPr>
              <a:spLocks noChangeShapeType="1"/>
            </p:cNvSpPr>
            <p:nvPr/>
          </p:nvSpPr>
          <p:spPr bwMode="auto">
            <a:xfrm flipV="1">
              <a:off x="1598696" y="7030693"/>
              <a:ext cx="1163555" cy="0"/>
            </a:xfrm>
            <a:prstGeom prst="line">
              <a:avLst/>
            </a:prstGeom>
            <a:noFill/>
            <a:ln w="57150">
              <a:solidFill>
                <a:schemeClr val="accent1"/>
              </a:solidFill>
              <a:round/>
              <a:headEnd/>
              <a:tailEnd/>
            </a:ln>
          </p:spPr>
          <p:txBody>
            <a:bodyPr/>
            <a:lstStyle/>
            <a:p>
              <a:endParaRPr lang="ru-RU"/>
            </a:p>
          </p:txBody>
        </p:sp>
        <p:sp>
          <p:nvSpPr>
            <p:cNvPr id="95" name="Line 28"/>
            <p:cNvSpPr>
              <a:spLocks noChangeShapeType="1"/>
            </p:cNvSpPr>
            <p:nvPr/>
          </p:nvSpPr>
          <p:spPr bwMode="auto">
            <a:xfrm>
              <a:off x="2759075" y="6377508"/>
              <a:ext cx="1092200" cy="3175"/>
            </a:xfrm>
            <a:prstGeom prst="line">
              <a:avLst/>
            </a:prstGeom>
            <a:noFill/>
            <a:ln w="57150">
              <a:solidFill>
                <a:srgbClr val="CC0000"/>
              </a:solidFill>
              <a:round/>
              <a:headEnd/>
              <a:tailEnd/>
            </a:ln>
          </p:spPr>
          <p:txBody>
            <a:bodyPr/>
            <a:lstStyle/>
            <a:p>
              <a:endParaRPr lang="ru-RU"/>
            </a:p>
          </p:txBody>
        </p:sp>
        <p:sp>
          <p:nvSpPr>
            <p:cNvPr id="96" name="Line 29"/>
            <p:cNvSpPr>
              <a:spLocks noChangeShapeType="1"/>
            </p:cNvSpPr>
            <p:nvPr/>
          </p:nvSpPr>
          <p:spPr bwMode="auto">
            <a:xfrm>
              <a:off x="3858351" y="7030693"/>
              <a:ext cx="1125537" cy="0"/>
            </a:xfrm>
            <a:prstGeom prst="line">
              <a:avLst/>
            </a:prstGeom>
            <a:noFill/>
            <a:ln w="57150">
              <a:solidFill>
                <a:schemeClr val="accent1"/>
              </a:solidFill>
              <a:round/>
              <a:headEnd/>
              <a:tailEnd/>
            </a:ln>
          </p:spPr>
          <p:txBody>
            <a:bodyPr/>
            <a:lstStyle/>
            <a:p>
              <a:endParaRPr lang="ru-RU"/>
            </a:p>
          </p:txBody>
        </p:sp>
        <p:sp>
          <p:nvSpPr>
            <p:cNvPr id="97" name="Line 43"/>
            <p:cNvSpPr>
              <a:spLocks noChangeShapeType="1"/>
            </p:cNvSpPr>
            <p:nvPr/>
          </p:nvSpPr>
          <p:spPr bwMode="auto">
            <a:xfrm>
              <a:off x="2187575" y="8134870"/>
              <a:ext cx="0" cy="73025"/>
            </a:xfrm>
            <a:prstGeom prst="line">
              <a:avLst/>
            </a:prstGeom>
            <a:noFill/>
            <a:ln w="19050">
              <a:solidFill>
                <a:schemeClr val="accent1"/>
              </a:solidFill>
              <a:round/>
              <a:headEnd/>
              <a:tailEnd/>
            </a:ln>
          </p:spPr>
          <p:txBody>
            <a:bodyPr/>
            <a:lstStyle/>
            <a:p>
              <a:endParaRPr lang="ru-RU"/>
            </a:p>
          </p:txBody>
        </p:sp>
        <p:sp>
          <p:nvSpPr>
            <p:cNvPr id="98" name="Line 44"/>
            <p:cNvSpPr>
              <a:spLocks noChangeShapeType="1"/>
            </p:cNvSpPr>
            <p:nvPr/>
          </p:nvSpPr>
          <p:spPr bwMode="auto">
            <a:xfrm>
              <a:off x="4413250" y="8134870"/>
              <a:ext cx="0" cy="73025"/>
            </a:xfrm>
            <a:prstGeom prst="line">
              <a:avLst/>
            </a:prstGeom>
            <a:noFill/>
            <a:ln w="19050">
              <a:solidFill>
                <a:schemeClr val="accent1"/>
              </a:solidFill>
              <a:round/>
              <a:headEnd/>
              <a:tailEnd/>
            </a:ln>
          </p:spPr>
          <p:txBody>
            <a:bodyPr/>
            <a:lstStyle/>
            <a:p>
              <a:endParaRPr lang="ru-RU"/>
            </a:p>
          </p:txBody>
        </p:sp>
        <p:sp>
          <p:nvSpPr>
            <p:cNvPr id="99" name="Line 45"/>
            <p:cNvSpPr>
              <a:spLocks noChangeShapeType="1"/>
            </p:cNvSpPr>
            <p:nvPr/>
          </p:nvSpPr>
          <p:spPr bwMode="auto">
            <a:xfrm>
              <a:off x="6634162" y="8134870"/>
              <a:ext cx="0" cy="73025"/>
            </a:xfrm>
            <a:prstGeom prst="line">
              <a:avLst/>
            </a:prstGeom>
            <a:noFill/>
            <a:ln w="19050">
              <a:solidFill>
                <a:schemeClr val="accent1"/>
              </a:solidFill>
              <a:round/>
              <a:headEnd/>
              <a:tailEnd/>
            </a:ln>
          </p:spPr>
          <p:txBody>
            <a:bodyPr/>
            <a:lstStyle/>
            <a:p>
              <a:endParaRPr lang="ru-RU"/>
            </a:p>
          </p:txBody>
        </p:sp>
        <p:sp>
          <p:nvSpPr>
            <p:cNvPr id="100" name="Line 20"/>
            <p:cNvSpPr>
              <a:spLocks noChangeShapeType="1"/>
            </p:cNvSpPr>
            <p:nvPr/>
          </p:nvSpPr>
          <p:spPr bwMode="auto">
            <a:xfrm>
              <a:off x="0" y="8244408"/>
              <a:ext cx="7175500" cy="0"/>
            </a:xfrm>
            <a:prstGeom prst="line">
              <a:avLst/>
            </a:prstGeom>
            <a:noFill/>
            <a:ln w="57150">
              <a:solidFill>
                <a:schemeClr val="accent1"/>
              </a:solidFill>
              <a:round/>
              <a:headEnd/>
              <a:tailEnd/>
            </a:ln>
          </p:spPr>
          <p:txBody>
            <a:bodyPr/>
            <a:lstStyle/>
            <a:p>
              <a:endParaRPr lang="ru-RU"/>
            </a:p>
          </p:txBody>
        </p:sp>
        <p:sp>
          <p:nvSpPr>
            <p:cNvPr id="101" name="TextBox 32"/>
            <p:cNvSpPr txBox="1">
              <a:spLocks noChangeArrowheads="1"/>
            </p:cNvSpPr>
            <p:nvPr/>
          </p:nvSpPr>
          <p:spPr bwMode="auto">
            <a:xfrm>
              <a:off x="1776412" y="6882333"/>
              <a:ext cx="151473" cy="430150"/>
            </a:xfrm>
            <a:prstGeom prst="rect">
              <a:avLst/>
            </a:prstGeom>
            <a:noFill/>
            <a:ln w="9525">
              <a:noFill/>
              <a:miter lim="800000"/>
              <a:headEnd/>
              <a:tailEnd/>
            </a:ln>
          </p:spPr>
          <p:txBody>
            <a:bodyPr wrap="none">
              <a:spAutoFit/>
            </a:bodyPr>
            <a:lstStyle/>
            <a:p>
              <a:endParaRPr lang="ru-RU"/>
            </a:p>
          </p:txBody>
        </p:sp>
        <p:sp>
          <p:nvSpPr>
            <p:cNvPr id="102" name="TextBox 101"/>
            <p:cNvSpPr txBox="1"/>
            <p:nvPr/>
          </p:nvSpPr>
          <p:spPr>
            <a:xfrm>
              <a:off x="1706472" y="7128394"/>
              <a:ext cx="962206" cy="1141291"/>
            </a:xfrm>
            <a:prstGeom prst="rect">
              <a:avLst/>
            </a:prstGeom>
            <a:noFill/>
          </p:spPr>
          <p:txBody>
            <a:bodyPr wrap="squar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sp>
          <p:nvSpPr>
            <p:cNvPr id="103" name="TextBox 102"/>
            <p:cNvSpPr txBox="1"/>
            <p:nvPr/>
          </p:nvSpPr>
          <p:spPr>
            <a:xfrm>
              <a:off x="3981692" y="7092088"/>
              <a:ext cx="851999" cy="1141291"/>
            </a:xfrm>
            <a:prstGeom prst="rect">
              <a:avLst/>
            </a:prstGeom>
            <a:noFill/>
          </p:spPr>
          <p:txBody>
            <a:bodyPr wrap="non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grpSp>
      <p:pic>
        <p:nvPicPr>
          <p:cNvPr id="105" name="Рисунок 104"/>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246400" y="619200"/>
            <a:ext cx="4903200" cy="3909600"/>
          </a:xfrm>
          <a:prstGeom prst="rect">
            <a:avLst/>
          </a:prstGeom>
        </p:spPr>
      </p:pic>
      <p:sp>
        <p:nvSpPr>
          <p:cNvPr id="106" name="TextBox 37"/>
          <p:cNvSpPr txBox="1"/>
          <p:nvPr/>
        </p:nvSpPr>
        <p:spPr>
          <a:xfrm>
            <a:off x="7043564" y="6545209"/>
            <a:ext cx="659155" cy="369332"/>
          </a:xfrm>
          <a:prstGeom prst="rect">
            <a:avLst/>
          </a:prstGeom>
          <a:noFill/>
        </p:spPr>
        <p:txBody>
          <a:bodyPr wrap="none">
            <a:spAutoFit/>
          </a:bodyPr>
          <a:lstStyle/>
          <a:p>
            <a:pPr>
              <a:defRPr/>
            </a:pPr>
            <a:r>
              <a:rPr lang="en-US" dirty="0">
                <a:solidFill>
                  <a:schemeClr val="bg1"/>
                </a:solidFill>
              </a:rPr>
              <a:t>UTC</a:t>
            </a:r>
            <a:endParaRPr lang="ru-RU" dirty="0">
              <a:solidFill>
                <a:schemeClr val="bg1"/>
              </a:solidFill>
            </a:endParaRPr>
          </a:p>
        </p:txBody>
      </p:sp>
      <p:sp>
        <p:nvSpPr>
          <p:cNvPr id="107" name="TextBox 22"/>
          <p:cNvSpPr txBox="1">
            <a:spLocks noChangeArrowheads="1"/>
          </p:cNvSpPr>
          <p:nvPr/>
        </p:nvSpPr>
        <p:spPr bwMode="auto">
          <a:xfrm>
            <a:off x="6748336" y="5411400"/>
            <a:ext cx="1806477" cy="830997"/>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108" name="TextBox 107"/>
          <p:cNvSpPr txBox="1"/>
          <p:nvPr/>
        </p:nvSpPr>
        <p:spPr>
          <a:xfrm>
            <a:off x="3396118" y="4126389"/>
            <a:ext cx="887850" cy="238715"/>
          </a:xfrm>
          <a:prstGeom prst="rect">
            <a:avLst/>
          </a:prstGeom>
          <a:noFill/>
        </p:spPr>
        <p:txBody>
          <a:bodyPr wrap="none" rtlCol="0">
            <a:spAutoFit/>
          </a:bodyPr>
          <a:lstStyle/>
          <a:p>
            <a:r>
              <a:rPr lang="en-US" sz="1000" b="1" dirty="0"/>
              <a:t>Terengganu</a:t>
            </a:r>
            <a:endParaRPr lang="ru-RU" sz="1000" b="1" dirty="0"/>
          </a:p>
        </p:txBody>
      </p:sp>
      <p:sp>
        <p:nvSpPr>
          <p:cNvPr id="109" name="TextBox 108"/>
          <p:cNvSpPr txBox="1"/>
          <p:nvPr/>
        </p:nvSpPr>
        <p:spPr>
          <a:xfrm>
            <a:off x="2367561" y="3838357"/>
            <a:ext cx="548255" cy="238715"/>
          </a:xfrm>
          <a:prstGeom prst="rect">
            <a:avLst/>
          </a:prstGeom>
          <a:noFill/>
        </p:spPr>
        <p:txBody>
          <a:bodyPr wrap="none" rtlCol="0">
            <a:spAutoFit/>
          </a:bodyPr>
          <a:lstStyle/>
          <a:p>
            <a:r>
              <a:rPr lang="en-US" sz="1000" b="1" dirty="0" err="1"/>
              <a:t>Bharu</a:t>
            </a:r>
            <a:endParaRPr lang="ru-RU" sz="1000" b="1" dirty="0"/>
          </a:p>
        </p:txBody>
      </p:sp>
      <p:sp>
        <p:nvSpPr>
          <p:cNvPr id="110" name="TextBox 109"/>
          <p:cNvSpPr txBox="1"/>
          <p:nvPr/>
        </p:nvSpPr>
        <p:spPr>
          <a:xfrm>
            <a:off x="4307122" y="1720442"/>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13" name="TextBox 112"/>
          <p:cNvSpPr txBox="1"/>
          <p:nvPr/>
        </p:nvSpPr>
        <p:spPr>
          <a:xfrm>
            <a:off x="5147251" y="2996952"/>
            <a:ext cx="768817" cy="238715"/>
          </a:xfrm>
          <a:prstGeom prst="rect">
            <a:avLst/>
          </a:prstGeom>
          <a:noFill/>
        </p:spPr>
        <p:txBody>
          <a:bodyPr wrap="none" rtlCol="0">
            <a:spAutoFit/>
          </a:bodyPr>
          <a:lstStyle/>
          <a:p>
            <a:r>
              <a:rPr lang="en-US" sz="1000" b="1" dirty="0"/>
              <a:t>TGW2907</a:t>
            </a:r>
            <a:endParaRPr lang="ru-RU" sz="1000" b="1" dirty="0"/>
          </a:p>
        </p:txBody>
      </p:sp>
      <p:sp>
        <p:nvSpPr>
          <p:cNvPr id="114" name="TextBox 113"/>
          <p:cNvSpPr txBox="1"/>
          <p:nvPr/>
        </p:nvSpPr>
        <p:spPr>
          <a:xfrm>
            <a:off x="6001357" y="738124"/>
            <a:ext cx="422219" cy="238715"/>
          </a:xfrm>
          <a:prstGeom prst="rect">
            <a:avLst/>
          </a:prstGeom>
          <a:noFill/>
        </p:spPr>
        <p:txBody>
          <a:bodyPr wrap="none" rtlCol="0">
            <a:spAutoFit/>
          </a:bodyPr>
          <a:lstStyle/>
          <a:p>
            <a:r>
              <a:rPr lang="en-US" sz="1000" b="1" dirty="0" err="1"/>
              <a:t>Tho</a:t>
            </a:r>
            <a:endParaRPr lang="ru-RU" sz="1000" b="1" dirty="0"/>
          </a:p>
        </p:txBody>
      </p:sp>
      <p:sp>
        <p:nvSpPr>
          <p:cNvPr id="118" name="TextBox 117"/>
          <p:cNvSpPr txBox="1"/>
          <p:nvPr/>
        </p:nvSpPr>
        <p:spPr>
          <a:xfrm>
            <a:off x="2418198" y="1761448"/>
            <a:ext cx="704039" cy="246221"/>
          </a:xfrm>
          <a:prstGeom prst="rect">
            <a:avLst/>
          </a:prstGeom>
          <a:noFill/>
        </p:spPr>
        <p:txBody>
          <a:bodyPr wrap="none" rtlCol="0">
            <a:spAutoFit/>
          </a:bodyPr>
          <a:lstStyle/>
          <a:p>
            <a:r>
              <a:rPr lang="en-US" sz="1000" b="1" dirty="0"/>
              <a:t>TGW2657</a:t>
            </a:r>
            <a:endParaRPr lang="ru-RU" sz="1000" b="1" dirty="0"/>
          </a:p>
        </p:txBody>
      </p:sp>
      <p:cxnSp>
        <p:nvCxnSpPr>
          <p:cNvPr id="119" name="Прямая соединительная линия 118"/>
          <p:cNvCxnSpPr/>
          <p:nvPr/>
        </p:nvCxnSpPr>
        <p:spPr>
          <a:xfrm>
            <a:off x="2834704" y="3938210"/>
            <a:ext cx="756000" cy="54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Прямая соединительная линия 119"/>
          <p:cNvCxnSpPr/>
          <p:nvPr/>
        </p:nvCxnSpPr>
        <p:spPr>
          <a:xfrm flipV="1">
            <a:off x="5249384" y="738124"/>
            <a:ext cx="828000" cy="104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Дуга 121"/>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23" name="Прямая соединительная линия 122"/>
          <p:cNvCxnSpPr>
            <a:stCxn id="110" idx="3"/>
          </p:cNvCxnSpPr>
          <p:nvPr/>
        </p:nvCxnSpPr>
        <p:spPr>
          <a:xfrm>
            <a:off x="5206727" y="1889719"/>
            <a:ext cx="3829769" cy="2187353"/>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24" name="Прямая соединительная линия 123"/>
          <p:cNvCxnSpPr/>
          <p:nvPr/>
        </p:nvCxnSpPr>
        <p:spPr>
          <a:xfrm flipV="1">
            <a:off x="6423576" y="4077075"/>
            <a:ext cx="2612920" cy="1182261"/>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773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0" y="140400"/>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00"/>
                </a:solidFill>
              </a:rPr>
              <a:t>Real MAS318 (MH370 analog) flight 23.03.14, </a:t>
            </a:r>
            <a:r>
              <a:rPr lang="ru-RU" sz="2000" b="1" dirty="0">
                <a:solidFill>
                  <a:srgbClr val="FFFF00"/>
                </a:solidFill>
              </a:rPr>
              <a:t>1</a:t>
            </a:r>
            <a:r>
              <a:rPr lang="en-US" sz="2000" b="1" dirty="0">
                <a:solidFill>
                  <a:srgbClr val="FFFF00"/>
                </a:solidFill>
              </a:rPr>
              <a:t>8</a:t>
            </a:r>
            <a:r>
              <a:rPr lang="ru-RU" sz="2000" b="1" dirty="0">
                <a:solidFill>
                  <a:srgbClr val="FFFF00"/>
                </a:solidFill>
              </a:rPr>
              <a:t>:</a:t>
            </a:r>
            <a:r>
              <a:rPr lang="en-US" sz="2000" b="1" dirty="0">
                <a:solidFill>
                  <a:srgbClr val="FFFF00"/>
                </a:solidFill>
              </a:rPr>
              <a:t>05</a:t>
            </a:r>
            <a:r>
              <a:rPr lang="ru-RU" sz="2000" b="1" dirty="0">
                <a:solidFill>
                  <a:srgbClr val="FFFF00"/>
                </a:solidFill>
              </a:rPr>
              <a:t> </a:t>
            </a:r>
            <a:r>
              <a:rPr lang="en-US" sz="2000" b="1" dirty="0">
                <a:solidFill>
                  <a:srgbClr val="FFFF00"/>
                </a:solidFill>
              </a:rPr>
              <a:t>UTC</a:t>
            </a:r>
            <a:r>
              <a:rPr lang="ru-RU" sz="2000" b="1" dirty="0">
                <a:solidFill>
                  <a:srgbClr val="FFFF00"/>
                </a:solidFill>
              </a:rPr>
              <a:t>, </a:t>
            </a:r>
            <a:endParaRPr lang="en-US" sz="2000" b="1" dirty="0">
              <a:solidFill>
                <a:srgbClr val="FFFF00"/>
              </a:solidFill>
            </a:endParaRPr>
          </a:p>
          <a:p>
            <a:r>
              <a:rPr lang="en-US" sz="2000" b="1" dirty="0">
                <a:solidFill>
                  <a:srgbClr val="FFFF00"/>
                </a:solidFill>
              </a:rPr>
              <a:t>with hypothetic SOAN connected with ATC</a:t>
            </a:r>
            <a:endParaRPr lang="ru-RU" sz="2000" b="1" dirty="0">
              <a:solidFill>
                <a:srgbClr val="FFFF00"/>
              </a:solidFill>
            </a:endParaRPr>
          </a:p>
        </p:txBody>
      </p:sp>
      <p:grpSp>
        <p:nvGrpSpPr>
          <p:cNvPr id="79" name="Группа 78"/>
          <p:cNvGrpSpPr/>
          <p:nvPr/>
        </p:nvGrpSpPr>
        <p:grpSpPr>
          <a:xfrm>
            <a:off x="125333" y="4625705"/>
            <a:ext cx="8832981" cy="2135626"/>
            <a:chOff x="-54539" y="5440883"/>
            <a:chExt cx="7242739" cy="3299700"/>
          </a:xfrm>
        </p:grpSpPr>
        <p:sp>
          <p:nvSpPr>
            <p:cNvPr id="80" name="TextBox 21"/>
            <p:cNvSpPr txBox="1">
              <a:spLocks noChangeArrowheads="1"/>
            </p:cNvSpPr>
            <p:nvPr/>
          </p:nvSpPr>
          <p:spPr bwMode="auto">
            <a:xfrm>
              <a:off x="2032000" y="5440883"/>
              <a:ext cx="3016250" cy="998629"/>
            </a:xfrm>
            <a:prstGeom prst="rect">
              <a:avLst/>
            </a:prstGeom>
            <a:noFill/>
            <a:ln w="9525">
              <a:noFill/>
              <a:miter lim="800000"/>
              <a:headEnd/>
              <a:tailEnd/>
            </a:ln>
          </p:spPr>
          <p:txBody>
            <a:bodyPr>
              <a:spAutoFit/>
            </a:bodyPr>
            <a:lstStyle/>
            <a:p>
              <a:r>
                <a:rPr lang="en-US" dirty="0">
                  <a:solidFill>
                    <a:schemeClr val="bg1"/>
                  </a:solidFill>
                  <a:latin typeface="Calibri" pitchFamily="34" charset="0"/>
                </a:rPr>
                <a:t>Storing data within SOAN  </a:t>
              </a:r>
            </a:p>
            <a:p>
              <a:endParaRPr lang="ru-RU" dirty="0">
                <a:latin typeface="Calibri" pitchFamily="34" charset="0"/>
              </a:endParaRPr>
            </a:p>
          </p:txBody>
        </p:sp>
        <p:sp>
          <p:nvSpPr>
            <p:cNvPr id="81" name="TextBox 22"/>
            <p:cNvSpPr txBox="1">
              <a:spLocks noChangeArrowheads="1"/>
            </p:cNvSpPr>
            <p:nvPr/>
          </p:nvSpPr>
          <p:spPr bwMode="auto">
            <a:xfrm>
              <a:off x="46037" y="6612457"/>
              <a:ext cx="1421861" cy="1283952"/>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82" name="TextBox 24"/>
            <p:cNvSpPr txBox="1">
              <a:spLocks noChangeArrowheads="1"/>
            </p:cNvSpPr>
            <p:nvPr/>
          </p:nvSpPr>
          <p:spPr bwMode="auto">
            <a:xfrm>
              <a:off x="2826780" y="6547907"/>
              <a:ext cx="929881" cy="1521720"/>
            </a:xfrm>
            <a:prstGeom prst="rect">
              <a:avLst/>
            </a:prstGeom>
            <a:noFill/>
            <a:ln w="9525">
              <a:noFill/>
              <a:miter lim="800000"/>
              <a:headEnd/>
              <a:tailEnd/>
            </a:ln>
          </p:spPr>
          <p:txBody>
            <a:bodyPr wrap="square">
              <a:spAutoFit/>
            </a:bodyPr>
            <a:lstStyle/>
            <a:p>
              <a:pPr algn="ctr"/>
              <a:r>
                <a:rPr lang="en-US" sz="1600" dirty="0">
                  <a:latin typeface="Calibri" pitchFamily="34" charset="0"/>
                </a:rPr>
                <a:t>  </a:t>
              </a:r>
              <a:r>
                <a:rPr lang="en-US" sz="1400" dirty="0">
                  <a:solidFill>
                    <a:schemeClr val="bg1"/>
                  </a:solidFill>
                  <a:latin typeface="Calibri" pitchFamily="34" charset="0"/>
                </a:rPr>
                <a:t>With ATC,</a:t>
              </a:r>
            </a:p>
            <a:p>
              <a:pPr algn="ctr"/>
              <a:r>
                <a:rPr lang="en-US" sz="1400" dirty="0">
                  <a:solidFill>
                    <a:schemeClr val="bg1"/>
                  </a:solidFill>
                  <a:latin typeface="Calibri" pitchFamily="34" charset="0"/>
                </a:rPr>
                <a:t>surveillance</a:t>
              </a:r>
            </a:p>
            <a:p>
              <a:pPr algn="ctr"/>
              <a:r>
                <a:rPr lang="en-US" sz="1400" dirty="0">
                  <a:solidFill>
                    <a:schemeClr val="bg1"/>
                  </a:solidFill>
                  <a:latin typeface="Calibri" pitchFamily="34" charset="0"/>
                </a:rPr>
                <a:t>&amp; tracking</a:t>
              </a:r>
            </a:p>
            <a:p>
              <a:pPr algn="ctr"/>
              <a:r>
                <a:rPr lang="en-US" sz="1400" dirty="0">
                  <a:solidFill>
                    <a:schemeClr val="bg1"/>
                  </a:solidFill>
                  <a:latin typeface="Calibri" pitchFamily="34" charset="0"/>
                </a:rPr>
                <a:t>in ATC</a:t>
              </a:r>
              <a:endParaRPr lang="ru-RU" sz="1400" dirty="0">
                <a:solidFill>
                  <a:schemeClr val="bg1"/>
                </a:solidFill>
                <a:latin typeface="Calibri" pitchFamily="34" charset="0"/>
              </a:endParaRPr>
            </a:p>
          </p:txBody>
        </p:sp>
        <p:sp>
          <p:nvSpPr>
            <p:cNvPr id="83" name="Text Box 33"/>
            <p:cNvSpPr txBox="1">
              <a:spLocks noChangeArrowheads="1"/>
            </p:cNvSpPr>
            <p:nvPr/>
          </p:nvSpPr>
          <p:spPr bwMode="auto">
            <a:xfrm>
              <a:off x="-54539"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17:15</a:t>
              </a:r>
              <a:endParaRPr lang="ru-RU" sz="1400" dirty="0">
                <a:solidFill>
                  <a:schemeClr val="bg1"/>
                </a:solidFill>
                <a:latin typeface="Calibri" pitchFamily="34" charset="0"/>
              </a:endParaRPr>
            </a:p>
          </p:txBody>
        </p:sp>
        <p:sp>
          <p:nvSpPr>
            <p:cNvPr id="84" name="Text Box 34"/>
            <p:cNvSpPr txBox="1">
              <a:spLocks noChangeArrowheads="1"/>
            </p:cNvSpPr>
            <p:nvPr/>
          </p:nvSpPr>
          <p:spPr bwMode="auto">
            <a:xfrm>
              <a:off x="4121150" y="8265045"/>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17:55</a:t>
              </a:r>
              <a:endParaRPr lang="ru-RU" sz="1400" dirty="0">
                <a:solidFill>
                  <a:schemeClr val="bg1"/>
                </a:solidFill>
                <a:latin typeface="Calibri" pitchFamily="34" charset="0"/>
              </a:endParaRPr>
            </a:p>
          </p:txBody>
        </p:sp>
        <p:sp>
          <p:nvSpPr>
            <p:cNvPr id="85" name="Text Box 35"/>
            <p:cNvSpPr txBox="1">
              <a:spLocks noChangeArrowheads="1"/>
            </p:cNvSpPr>
            <p:nvPr/>
          </p:nvSpPr>
          <p:spPr bwMode="auto">
            <a:xfrm>
              <a:off x="6354762" y="8238059"/>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18:15</a:t>
              </a:r>
              <a:endParaRPr lang="ru-RU" sz="1400" dirty="0">
                <a:solidFill>
                  <a:schemeClr val="bg1"/>
                </a:solidFill>
                <a:latin typeface="Calibri" pitchFamily="34" charset="0"/>
              </a:endParaRPr>
            </a:p>
          </p:txBody>
        </p:sp>
        <p:sp>
          <p:nvSpPr>
            <p:cNvPr id="86" name="Text Box 42"/>
            <p:cNvSpPr txBox="1">
              <a:spLocks noChangeArrowheads="1"/>
            </p:cNvSpPr>
            <p:nvPr/>
          </p:nvSpPr>
          <p:spPr bwMode="auto">
            <a:xfrm>
              <a:off x="1900237"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17:35</a:t>
              </a:r>
              <a:endParaRPr lang="ru-RU" sz="1400" dirty="0">
                <a:solidFill>
                  <a:schemeClr val="bg1"/>
                </a:solidFill>
                <a:latin typeface="Calibri" pitchFamily="34" charset="0"/>
              </a:endParaRPr>
            </a:p>
          </p:txBody>
        </p:sp>
        <p:sp>
          <p:nvSpPr>
            <p:cNvPr id="87" name="Двойная стрелка влево/вправо 86"/>
            <p:cNvSpPr/>
            <p:nvPr/>
          </p:nvSpPr>
          <p:spPr>
            <a:xfrm>
              <a:off x="1627187" y="6017145"/>
              <a:ext cx="3343275" cy="14446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8" name="Line 24"/>
            <p:cNvSpPr>
              <a:spLocks noChangeShapeType="1"/>
            </p:cNvSpPr>
            <p:nvPr/>
          </p:nvSpPr>
          <p:spPr bwMode="auto">
            <a:xfrm>
              <a:off x="4967287" y="6385445"/>
              <a:ext cx="0" cy="1863725"/>
            </a:xfrm>
            <a:prstGeom prst="line">
              <a:avLst/>
            </a:prstGeom>
            <a:noFill/>
            <a:ln w="19050">
              <a:solidFill>
                <a:schemeClr val="accent1"/>
              </a:solidFill>
              <a:round/>
              <a:headEnd/>
              <a:tailEnd/>
            </a:ln>
          </p:spPr>
          <p:txBody>
            <a:bodyPr/>
            <a:lstStyle/>
            <a:p>
              <a:endParaRPr lang="ru-RU"/>
            </a:p>
          </p:txBody>
        </p:sp>
        <p:sp>
          <p:nvSpPr>
            <p:cNvPr id="89" name="Rectangle 19"/>
            <p:cNvSpPr>
              <a:spLocks noChangeArrowheads="1"/>
            </p:cNvSpPr>
            <p:nvPr/>
          </p:nvSpPr>
          <p:spPr bwMode="auto">
            <a:xfrm>
              <a:off x="-6350" y="5440883"/>
              <a:ext cx="7192962" cy="2808287"/>
            </a:xfrm>
            <a:prstGeom prst="rect">
              <a:avLst/>
            </a:prstGeom>
            <a:noFill/>
            <a:ln w="9525">
              <a:solidFill>
                <a:schemeClr val="tx1"/>
              </a:solidFill>
              <a:miter lim="800000"/>
              <a:headEnd/>
              <a:tailEnd/>
            </a:ln>
          </p:spPr>
          <p:txBody>
            <a:bodyPr wrap="none" anchor="ctr"/>
            <a:lstStyle/>
            <a:p>
              <a:endParaRPr lang="ru-RU"/>
            </a:p>
          </p:txBody>
        </p:sp>
        <p:sp>
          <p:nvSpPr>
            <p:cNvPr id="90" name="Line 21"/>
            <p:cNvSpPr>
              <a:spLocks noChangeShapeType="1"/>
            </p:cNvSpPr>
            <p:nvPr/>
          </p:nvSpPr>
          <p:spPr bwMode="auto">
            <a:xfrm>
              <a:off x="1598695" y="6377508"/>
              <a:ext cx="0" cy="1843087"/>
            </a:xfrm>
            <a:prstGeom prst="line">
              <a:avLst/>
            </a:prstGeom>
            <a:noFill/>
            <a:ln w="19050">
              <a:solidFill>
                <a:schemeClr val="accent1"/>
              </a:solidFill>
              <a:round/>
              <a:headEnd/>
              <a:tailEnd/>
            </a:ln>
          </p:spPr>
          <p:txBody>
            <a:bodyPr/>
            <a:lstStyle/>
            <a:p>
              <a:endParaRPr lang="ru-RU"/>
            </a:p>
          </p:txBody>
        </p:sp>
        <p:sp>
          <p:nvSpPr>
            <p:cNvPr id="91" name="Line 22"/>
            <p:cNvSpPr>
              <a:spLocks noChangeShapeType="1"/>
            </p:cNvSpPr>
            <p:nvPr/>
          </p:nvSpPr>
          <p:spPr bwMode="auto">
            <a:xfrm>
              <a:off x="2765425" y="6377508"/>
              <a:ext cx="0" cy="1847850"/>
            </a:xfrm>
            <a:prstGeom prst="line">
              <a:avLst/>
            </a:prstGeom>
            <a:noFill/>
            <a:ln w="19050">
              <a:solidFill>
                <a:schemeClr val="accent1"/>
              </a:solidFill>
              <a:round/>
              <a:headEnd/>
              <a:tailEnd/>
            </a:ln>
          </p:spPr>
          <p:txBody>
            <a:bodyPr/>
            <a:lstStyle/>
            <a:p>
              <a:endParaRPr lang="ru-RU"/>
            </a:p>
          </p:txBody>
        </p:sp>
        <p:sp>
          <p:nvSpPr>
            <p:cNvPr id="92" name="Line 23"/>
            <p:cNvSpPr>
              <a:spLocks noChangeShapeType="1"/>
            </p:cNvSpPr>
            <p:nvPr/>
          </p:nvSpPr>
          <p:spPr bwMode="auto">
            <a:xfrm>
              <a:off x="3846512" y="6377508"/>
              <a:ext cx="0" cy="1843087"/>
            </a:xfrm>
            <a:prstGeom prst="line">
              <a:avLst/>
            </a:prstGeom>
            <a:noFill/>
            <a:ln w="19050">
              <a:solidFill>
                <a:schemeClr val="accent1"/>
              </a:solidFill>
              <a:round/>
              <a:headEnd/>
              <a:tailEnd/>
            </a:ln>
          </p:spPr>
          <p:txBody>
            <a:bodyPr/>
            <a:lstStyle/>
            <a:p>
              <a:endParaRPr lang="ru-RU"/>
            </a:p>
          </p:txBody>
        </p:sp>
        <p:sp>
          <p:nvSpPr>
            <p:cNvPr id="93" name="Line 25"/>
            <p:cNvSpPr>
              <a:spLocks noChangeShapeType="1"/>
            </p:cNvSpPr>
            <p:nvPr/>
          </p:nvSpPr>
          <p:spPr bwMode="auto">
            <a:xfrm>
              <a:off x="-6350" y="6377507"/>
              <a:ext cx="1605045" cy="0"/>
            </a:xfrm>
            <a:prstGeom prst="line">
              <a:avLst/>
            </a:prstGeom>
            <a:noFill/>
            <a:ln w="57150">
              <a:solidFill>
                <a:srgbClr val="FF0000"/>
              </a:solidFill>
              <a:round/>
              <a:headEnd/>
              <a:tailEnd/>
            </a:ln>
          </p:spPr>
          <p:txBody>
            <a:bodyPr/>
            <a:lstStyle/>
            <a:p>
              <a:endParaRPr lang="ru-RU"/>
            </a:p>
          </p:txBody>
        </p:sp>
        <p:sp>
          <p:nvSpPr>
            <p:cNvPr id="94" name="Line 26"/>
            <p:cNvSpPr>
              <a:spLocks noChangeShapeType="1"/>
            </p:cNvSpPr>
            <p:nvPr/>
          </p:nvSpPr>
          <p:spPr bwMode="auto">
            <a:xfrm>
              <a:off x="4968875" y="6377508"/>
              <a:ext cx="2219325" cy="0"/>
            </a:xfrm>
            <a:prstGeom prst="line">
              <a:avLst/>
            </a:prstGeom>
            <a:noFill/>
            <a:ln w="57150">
              <a:solidFill>
                <a:srgbClr val="FF0000"/>
              </a:solidFill>
              <a:round/>
              <a:headEnd/>
              <a:tailEnd/>
            </a:ln>
          </p:spPr>
          <p:txBody>
            <a:bodyPr/>
            <a:lstStyle/>
            <a:p>
              <a:endParaRPr lang="ru-RU"/>
            </a:p>
          </p:txBody>
        </p:sp>
        <p:sp>
          <p:nvSpPr>
            <p:cNvPr id="95" name="Line 27"/>
            <p:cNvSpPr>
              <a:spLocks noChangeShapeType="1"/>
            </p:cNvSpPr>
            <p:nvPr/>
          </p:nvSpPr>
          <p:spPr bwMode="auto">
            <a:xfrm flipV="1">
              <a:off x="1598696" y="7030693"/>
              <a:ext cx="1163555" cy="0"/>
            </a:xfrm>
            <a:prstGeom prst="line">
              <a:avLst/>
            </a:prstGeom>
            <a:noFill/>
            <a:ln w="57150">
              <a:solidFill>
                <a:schemeClr val="accent1"/>
              </a:solidFill>
              <a:round/>
              <a:headEnd/>
              <a:tailEnd/>
            </a:ln>
          </p:spPr>
          <p:txBody>
            <a:bodyPr/>
            <a:lstStyle/>
            <a:p>
              <a:endParaRPr lang="ru-RU"/>
            </a:p>
          </p:txBody>
        </p:sp>
        <p:sp>
          <p:nvSpPr>
            <p:cNvPr id="96" name="Line 28"/>
            <p:cNvSpPr>
              <a:spLocks noChangeShapeType="1"/>
            </p:cNvSpPr>
            <p:nvPr/>
          </p:nvSpPr>
          <p:spPr bwMode="auto">
            <a:xfrm>
              <a:off x="2759075" y="6377508"/>
              <a:ext cx="1092200" cy="3175"/>
            </a:xfrm>
            <a:prstGeom prst="line">
              <a:avLst/>
            </a:prstGeom>
            <a:noFill/>
            <a:ln w="57150">
              <a:solidFill>
                <a:srgbClr val="CC0000"/>
              </a:solidFill>
              <a:round/>
              <a:headEnd/>
              <a:tailEnd/>
            </a:ln>
          </p:spPr>
          <p:txBody>
            <a:bodyPr/>
            <a:lstStyle/>
            <a:p>
              <a:endParaRPr lang="ru-RU"/>
            </a:p>
          </p:txBody>
        </p:sp>
        <p:sp>
          <p:nvSpPr>
            <p:cNvPr id="97" name="Line 29"/>
            <p:cNvSpPr>
              <a:spLocks noChangeShapeType="1"/>
            </p:cNvSpPr>
            <p:nvPr/>
          </p:nvSpPr>
          <p:spPr bwMode="auto">
            <a:xfrm>
              <a:off x="3858351" y="7030693"/>
              <a:ext cx="1125537" cy="0"/>
            </a:xfrm>
            <a:prstGeom prst="line">
              <a:avLst/>
            </a:prstGeom>
            <a:noFill/>
            <a:ln w="57150">
              <a:solidFill>
                <a:schemeClr val="accent1"/>
              </a:solidFill>
              <a:round/>
              <a:headEnd/>
              <a:tailEnd/>
            </a:ln>
          </p:spPr>
          <p:txBody>
            <a:bodyPr/>
            <a:lstStyle/>
            <a:p>
              <a:endParaRPr lang="ru-RU"/>
            </a:p>
          </p:txBody>
        </p:sp>
        <p:sp>
          <p:nvSpPr>
            <p:cNvPr id="98" name="Line 43"/>
            <p:cNvSpPr>
              <a:spLocks noChangeShapeType="1"/>
            </p:cNvSpPr>
            <p:nvPr/>
          </p:nvSpPr>
          <p:spPr bwMode="auto">
            <a:xfrm>
              <a:off x="2187575" y="8134870"/>
              <a:ext cx="0" cy="73025"/>
            </a:xfrm>
            <a:prstGeom prst="line">
              <a:avLst/>
            </a:prstGeom>
            <a:noFill/>
            <a:ln w="19050">
              <a:solidFill>
                <a:schemeClr val="accent1"/>
              </a:solidFill>
              <a:round/>
              <a:headEnd/>
              <a:tailEnd/>
            </a:ln>
          </p:spPr>
          <p:txBody>
            <a:bodyPr/>
            <a:lstStyle/>
            <a:p>
              <a:endParaRPr lang="ru-RU"/>
            </a:p>
          </p:txBody>
        </p:sp>
        <p:sp>
          <p:nvSpPr>
            <p:cNvPr id="99" name="Line 44"/>
            <p:cNvSpPr>
              <a:spLocks noChangeShapeType="1"/>
            </p:cNvSpPr>
            <p:nvPr/>
          </p:nvSpPr>
          <p:spPr bwMode="auto">
            <a:xfrm>
              <a:off x="4413250" y="8134870"/>
              <a:ext cx="0" cy="73025"/>
            </a:xfrm>
            <a:prstGeom prst="line">
              <a:avLst/>
            </a:prstGeom>
            <a:noFill/>
            <a:ln w="19050">
              <a:solidFill>
                <a:schemeClr val="accent1"/>
              </a:solidFill>
              <a:round/>
              <a:headEnd/>
              <a:tailEnd/>
            </a:ln>
          </p:spPr>
          <p:txBody>
            <a:bodyPr/>
            <a:lstStyle/>
            <a:p>
              <a:endParaRPr lang="ru-RU"/>
            </a:p>
          </p:txBody>
        </p:sp>
        <p:sp>
          <p:nvSpPr>
            <p:cNvPr id="100" name="Line 45"/>
            <p:cNvSpPr>
              <a:spLocks noChangeShapeType="1"/>
            </p:cNvSpPr>
            <p:nvPr/>
          </p:nvSpPr>
          <p:spPr bwMode="auto">
            <a:xfrm>
              <a:off x="6634162" y="8134870"/>
              <a:ext cx="0" cy="73025"/>
            </a:xfrm>
            <a:prstGeom prst="line">
              <a:avLst/>
            </a:prstGeom>
            <a:noFill/>
            <a:ln w="19050">
              <a:solidFill>
                <a:schemeClr val="accent1"/>
              </a:solidFill>
              <a:round/>
              <a:headEnd/>
              <a:tailEnd/>
            </a:ln>
          </p:spPr>
          <p:txBody>
            <a:bodyPr/>
            <a:lstStyle/>
            <a:p>
              <a:endParaRPr lang="ru-RU"/>
            </a:p>
          </p:txBody>
        </p:sp>
        <p:sp>
          <p:nvSpPr>
            <p:cNvPr id="101" name="Line 20"/>
            <p:cNvSpPr>
              <a:spLocks noChangeShapeType="1"/>
            </p:cNvSpPr>
            <p:nvPr/>
          </p:nvSpPr>
          <p:spPr bwMode="auto">
            <a:xfrm>
              <a:off x="0" y="8244408"/>
              <a:ext cx="7175500" cy="0"/>
            </a:xfrm>
            <a:prstGeom prst="line">
              <a:avLst/>
            </a:prstGeom>
            <a:noFill/>
            <a:ln w="57150">
              <a:solidFill>
                <a:schemeClr val="accent1"/>
              </a:solidFill>
              <a:round/>
              <a:headEnd/>
              <a:tailEnd/>
            </a:ln>
          </p:spPr>
          <p:txBody>
            <a:bodyPr/>
            <a:lstStyle/>
            <a:p>
              <a:endParaRPr lang="ru-RU"/>
            </a:p>
          </p:txBody>
        </p:sp>
        <p:sp>
          <p:nvSpPr>
            <p:cNvPr id="102" name="TextBox 32"/>
            <p:cNvSpPr txBox="1">
              <a:spLocks noChangeArrowheads="1"/>
            </p:cNvSpPr>
            <p:nvPr/>
          </p:nvSpPr>
          <p:spPr bwMode="auto">
            <a:xfrm>
              <a:off x="1776412" y="6882333"/>
              <a:ext cx="151473" cy="430150"/>
            </a:xfrm>
            <a:prstGeom prst="rect">
              <a:avLst/>
            </a:prstGeom>
            <a:noFill/>
            <a:ln w="9525">
              <a:noFill/>
              <a:miter lim="800000"/>
              <a:headEnd/>
              <a:tailEnd/>
            </a:ln>
          </p:spPr>
          <p:txBody>
            <a:bodyPr wrap="none">
              <a:spAutoFit/>
            </a:bodyPr>
            <a:lstStyle/>
            <a:p>
              <a:endParaRPr lang="ru-RU"/>
            </a:p>
          </p:txBody>
        </p:sp>
        <p:sp>
          <p:nvSpPr>
            <p:cNvPr id="103" name="TextBox 102"/>
            <p:cNvSpPr txBox="1"/>
            <p:nvPr/>
          </p:nvSpPr>
          <p:spPr>
            <a:xfrm>
              <a:off x="1706472" y="7128394"/>
              <a:ext cx="962206" cy="1141291"/>
            </a:xfrm>
            <a:prstGeom prst="rect">
              <a:avLst/>
            </a:prstGeom>
            <a:noFill/>
          </p:spPr>
          <p:txBody>
            <a:bodyPr wrap="squar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sp>
          <p:nvSpPr>
            <p:cNvPr id="104" name="TextBox 103"/>
            <p:cNvSpPr txBox="1"/>
            <p:nvPr/>
          </p:nvSpPr>
          <p:spPr>
            <a:xfrm>
              <a:off x="3981692" y="7092088"/>
              <a:ext cx="851999" cy="1141291"/>
            </a:xfrm>
            <a:prstGeom prst="rect">
              <a:avLst/>
            </a:prstGeom>
            <a:noFill/>
          </p:spPr>
          <p:txBody>
            <a:bodyPr wrap="non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grpSp>
      <p:pic>
        <p:nvPicPr>
          <p:cNvPr id="106" name="Рисунок 105"/>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246400" y="619200"/>
            <a:ext cx="4903200" cy="3909600"/>
          </a:xfrm>
          <a:prstGeom prst="rect">
            <a:avLst/>
          </a:prstGeom>
        </p:spPr>
      </p:pic>
      <p:sp>
        <p:nvSpPr>
          <p:cNvPr id="107" name="TextBox 37"/>
          <p:cNvSpPr txBox="1"/>
          <p:nvPr/>
        </p:nvSpPr>
        <p:spPr>
          <a:xfrm>
            <a:off x="6897260" y="6545209"/>
            <a:ext cx="659155" cy="369332"/>
          </a:xfrm>
          <a:prstGeom prst="rect">
            <a:avLst/>
          </a:prstGeom>
          <a:noFill/>
        </p:spPr>
        <p:txBody>
          <a:bodyPr wrap="none">
            <a:spAutoFit/>
          </a:bodyPr>
          <a:lstStyle/>
          <a:p>
            <a:pPr>
              <a:defRPr/>
            </a:pPr>
            <a:r>
              <a:rPr lang="en-US" dirty="0">
                <a:solidFill>
                  <a:schemeClr val="bg1"/>
                </a:solidFill>
              </a:rPr>
              <a:t>UTC</a:t>
            </a:r>
            <a:endParaRPr lang="ru-RU" dirty="0">
              <a:solidFill>
                <a:schemeClr val="bg1"/>
              </a:solidFill>
            </a:endParaRPr>
          </a:p>
        </p:txBody>
      </p:sp>
      <p:sp>
        <p:nvSpPr>
          <p:cNvPr id="108" name="TextBox 22"/>
          <p:cNvSpPr txBox="1">
            <a:spLocks noChangeArrowheads="1"/>
          </p:cNvSpPr>
          <p:nvPr/>
        </p:nvSpPr>
        <p:spPr bwMode="auto">
          <a:xfrm>
            <a:off x="6811018" y="5411400"/>
            <a:ext cx="1743796" cy="830997"/>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109" name="TextBox 108"/>
          <p:cNvSpPr txBox="1"/>
          <p:nvPr/>
        </p:nvSpPr>
        <p:spPr>
          <a:xfrm>
            <a:off x="3653974" y="4245746"/>
            <a:ext cx="887850" cy="238715"/>
          </a:xfrm>
          <a:prstGeom prst="rect">
            <a:avLst/>
          </a:prstGeom>
          <a:noFill/>
        </p:spPr>
        <p:txBody>
          <a:bodyPr wrap="none" rtlCol="0">
            <a:spAutoFit/>
          </a:bodyPr>
          <a:lstStyle/>
          <a:p>
            <a:r>
              <a:rPr lang="en-US" sz="1000" b="1" dirty="0"/>
              <a:t>Terengganu</a:t>
            </a:r>
            <a:endParaRPr lang="ru-RU" sz="1000" b="1" dirty="0"/>
          </a:p>
        </p:txBody>
      </p:sp>
      <p:sp>
        <p:nvSpPr>
          <p:cNvPr id="110" name="TextBox 109"/>
          <p:cNvSpPr txBox="1"/>
          <p:nvPr/>
        </p:nvSpPr>
        <p:spPr>
          <a:xfrm>
            <a:off x="2367561" y="3838357"/>
            <a:ext cx="548255" cy="238715"/>
          </a:xfrm>
          <a:prstGeom prst="rect">
            <a:avLst/>
          </a:prstGeom>
          <a:noFill/>
        </p:spPr>
        <p:txBody>
          <a:bodyPr wrap="none" rtlCol="0">
            <a:spAutoFit/>
          </a:bodyPr>
          <a:lstStyle/>
          <a:p>
            <a:r>
              <a:rPr lang="en-US" sz="1000" b="1" dirty="0" err="1"/>
              <a:t>Bharu</a:t>
            </a:r>
            <a:endParaRPr lang="ru-RU" sz="1000" b="1" dirty="0"/>
          </a:p>
        </p:txBody>
      </p:sp>
      <p:sp>
        <p:nvSpPr>
          <p:cNvPr id="111" name="TextBox 110"/>
          <p:cNvSpPr txBox="1"/>
          <p:nvPr/>
        </p:nvSpPr>
        <p:spPr>
          <a:xfrm>
            <a:off x="4434331" y="1433214"/>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12" name="TextBox 111"/>
          <p:cNvSpPr txBox="1"/>
          <p:nvPr/>
        </p:nvSpPr>
        <p:spPr>
          <a:xfrm>
            <a:off x="5085936" y="3235667"/>
            <a:ext cx="768817" cy="238715"/>
          </a:xfrm>
          <a:prstGeom prst="rect">
            <a:avLst/>
          </a:prstGeom>
          <a:noFill/>
        </p:spPr>
        <p:txBody>
          <a:bodyPr wrap="none" rtlCol="0">
            <a:spAutoFit/>
          </a:bodyPr>
          <a:lstStyle/>
          <a:p>
            <a:r>
              <a:rPr lang="en-US" sz="1000" b="1" dirty="0"/>
              <a:t>TGW2907</a:t>
            </a:r>
            <a:endParaRPr lang="ru-RU" sz="1000" b="1" dirty="0"/>
          </a:p>
        </p:txBody>
      </p:sp>
      <p:sp>
        <p:nvSpPr>
          <p:cNvPr id="113" name="TextBox 112"/>
          <p:cNvSpPr txBox="1"/>
          <p:nvPr/>
        </p:nvSpPr>
        <p:spPr>
          <a:xfrm>
            <a:off x="6001357" y="738124"/>
            <a:ext cx="422219" cy="238715"/>
          </a:xfrm>
          <a:prstGeom prst="rect">
            <a:avLst/>
          </a:prstGeom>
          <a:noFill/>
        </p:spPr>
        <p:txBody>
          <a:bodyPr wrap="none" rtlCol="0">
            <a:spAutoFit/>
          </a:bodyPr>
          <a:lstStyle/>
          <a:p>
            <a:r>
              <a:rPr lang="en-US" sz="1000" b="1" dirty="0" err="1"/>
              <a:t>Tho</a:t>
            </a:r>
            <a:endParaRPr lang="ru-RU" sz="1000" b="1" dirty="0"/>
          </a:p>
        </p:txBody>
      </p:sp>
      <p:sp>
        <p:nvSpPr>
          <p:cNvPr id="117" name="TextBox 116"/>
          <p:cNvSpPr txBox="1"/>
          <p:nvPr/>
        </p:nvSpPr>
        <p:spPr>
          <a:xfrm>
            <a:off x="2244361" y="1761448"/>
            <a:ext cx="704039" cy="246221"/>
          </a:xfrm>
          <a:prstGeom prst="rect">
            <a:avLst/>
          </a:prstGeom>
          <a:noFill/>
        </p:spPr>
        <p:txBody>
          <a:bodyPr wrap="none" rtlCol="0">
            <a:spAutoFit/>
          </a:bodyPr>
          <a:lstStyle/>
          <a:p>
            <a:r>
              <a:rPr lang="en-US" sz="1000" b="1" dirty="0"/>
              <a:t>TGW2657</a:t>
            </a:r>
            <a:endParaRPr lang="ru-RU" sz="1000" b="1" dirty="0"/>
          </a:p>
        </p:txBody>
      </p:sp>
      <p:cxnSp>
        <p:nvCxnSpPr>
          <p:cNvPr id="118" name="Прямая соединительная линия 117"/>
          <p:cNvCxnSpPr/>
          <p:nvPr/>
        </p:nvCxnSpPr>
        <p:spPr>
          <a:xfrm>
            <a:off x="2834704" y="3938210"/>
            <a:ext cx="756000" cy="54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p:cNvCxnSpPr/>
          <p:nvPr/>
        </p:nvCxnSpPr>
        <p:spPr>
          <a:xfrm flipV="1">
            <a:off x="5404791" y="738124"/>
            <a:ext cx="672593" cy="8592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1" name="Дуга 120"/>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22" name="Прямая соединительная линия 121"/>
          <p:cNvCxnSpPr/>
          <p:nvPr/>
        </p:nvCxnSpPr>
        <p:spPr>
          <a:xfrm>
            <a:off x="5470344" y="1700808"/>
            <a:ext cx="3566152" cy="2286232"/>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23" name="Прямая соединительная линия 122"/>
          <p:cNvCxnSpPr/>
          <p:nvPr/>
        </p:nvCxnSpPr>
        <p:spPr>
          <a:xfrm flipV="1">
            <a:off x="7031288" y="4077076"/>
            <a:ext cx="2005208" cy="118226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626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0" y="140400"/>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00"/>
                </a:solidFill>
              </a:rPr>
              <a:t>Real MAS318 (MH370 analog) flight 23.03.14, </a:t>
            </a:r>
            <a:r>
              <a:rPr lang="ru-RU" sz="2000" b="1" dirty="0">
                <a:solidFill>
                  <a:srgbClr val="FFFF00"/>
                </a:solidFill>
              </a:rPr>
              <a:t>1</a:t>
            </a:r>
            <a:r>
              <a:rPr lang="en-US" sz="2000" b="1" dirty="0">
                <a:solidFill>
                  <a:srgbClr val="FFFF00"/>
                </a:solidFill>
              </a:rPr>
              <a:t>8</a:t>
            </a:r>
            <a:r>
              <a:rPr lang="ru-RU" sz="2000" b="1" dirty="0">
                <a:solidFill>
                  <a:srgbClr val="FFFF00"/>
                </a:solidFill>
              </a:rPr>
              <a:t>:</a:t>
            </a:r>
            <a:r>
              <a:rPr lang="en-US" sz="2000" b="1" dirty="0">
                <a:solidFill>
                  <a:srgbClr val="FFFF00"/>
                </a:solidFill>
              </a:rPr>
              <a:t>10</a:t>
            </a:r>
            <a:r>
              <a:rPr lang="ru-RU" sz="2000" b="1" dirty="0">
                <a:solidFill>
                  <a:srgbClr val="FFFF00"/>
                </a:solidFill>
              </a:rPr>
              <a:t> </a:t>
            </a:r>
            <a:r>
              <a:rPr lang="en-US" sz="2000" b="1" dirty="0">
                <a:solidFill>
                  <a:srgbClr val="FFFF00"/>
                </a:solidFill>
              </a:rPr>
              <a:t>UTC</a:t>
            </a:r>
            <a:r>
              <a:rPr lang="ru-RU" sz="2000" b="1" dirty="0">
                <a:solidFill>
                  <a:srgbClr val="FFFF00"/>
                </a:solidFill>
              </a:rPr>
              <a:t>, </a:t>
            </a:r>
            <a:endParaRPr lang="en-US" sz="2000" b="1" dirty="0">
              <a:solidFill>
                <a:srgbClr val="FFFF00"/>
              </a:solidFill>
            </a:endParaRPr>
          </a:p>
          <a:p>
            <a:r>
              <a:rPr lang="en-US" sz="2000" b="1" dirty="0">
                <a:solidFill>
                  <a:srgbClr val="FFFF00"/>
                </a:solidFill>
              </a:rPr>
              <a:t>with hypothetic SOAN connected with ATC</a:t>
            </a:r>
            <a:endParaRPr lang="ru-RU" sz="2000" b="1" dirty="0">
              <a:solidFill>
                <a:srgbClr val="FFFF00"/>
              </a:solidFill>
            </a:endParaRPr>
          </a:p>
        </p:txBody>
      </p:sp>
      <p:grpSp>
        <p:nvGrpSpPr>
          <p:cNvPr id="79" name="Группа 78"/>
          <p:cNvGrpSpPr/>
          <p:nvPr/>
        </p:nvGrpSpPr>
        <p:grpSpPr>
          <a:xfrm>
            <a:off x="140022" y="4653137"/>
            <a:ext cx="8832981" cy="2135626"/>
            <a:chOff x="-54539" y="5440883"/>
            <a:chExt cx="7242739" cy="3299700"/>
          </a:xfrm>
        </p:grpSpPr>
        <p:sp>
          <p:nvSpPr>
            <p:cNvPr id="80" name="TextBox 21"/>
            <p:cNvSpPr txBox="1">
              <a:spLocks noChangeArrowheads="1"/>
            </p:cNvSpPr>
            <p:nvPr/>
          </p:nvSpPr>
          <p:spPr bwMode="auto">
            <a:xfrm>
              <a:off x="2032000" y="5440883"/>
              <a:ext cx="3016250" cy="998629"/>
            </a:xfrm>
            <a:prstGeom prst="rect">
              <a:avLst/>
            </a:prstGeom>
            <a:noFill/>
            <a:ln w="9525">
              <a:noFill/>
              <a:miter lim="800000"/>
              <a:headEnd/>
              <a:tailEnd/>
            </a:ln>
          </p:spPr>
          <p:txBody>
            <a:bodyPr>
              <a:spAutoFit/>
            </a:bodyPr>
            <a:lstStyle/>
            <a:p>
              <a:r>
                <a:rPr lang="en-US" dirty="0">
                  <a:solidFill>
                    <a:schemeClr val="bg1"/>
                  </a:solidFill>
                  <a:latin typeface="Calibri" pitchFamily="34" charset="0"/>
                </a:rPr>
                <a:t>Storing data within SOAN  </a:t>
              </a:r>
            </a:p>
            <a:p>
              <a:endParaRPr lang="ru-RU" dirty="0">
                <a:latin typeface="Calibri" pitchFamily="34" charset="0"/>
              </a:endParaRPr>
            </a:p>
          </p:txBody>
        </p:sp>
        <p:sp>
          <p:nvSpPr>
            <p:cNvPr id="81" name="TextBox 22"/>
            <p:cNvSpPr txBox="1">
              <a:spLocks noChangeArrowheads="1"/>
            </p:cNvSpPr>
            <p:nvPr/>
          </p:nvSpPr>
          <p:spPr bwMode="auto">
            <a:xfrm>
              <a:off x="46037" y="6612457"/>
              <a:ext cx="1421861" cy="1283952"/>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82" name="TextBox 24"/>
            <p:cNvSpPr txBox="1">
              <a:spLocks noChangeArrowheads="1"/>
            </p:cNvSpPr>
            <p:nvPr/>
          </p:nvSpPr>
          <p:spPr bwMode="auto">
            <a:xfrm>
              <a:off x="2826780" y="6547907"/>
              <a:ext cx="929881" cy="1521720"/>
            </a:xfrm>
            <a:prstGeom prst="rect">
              <a:avLst/>
            </a:prstGeom>
            <a:noFill/>
            <a:ln w="9525">
              <a:noFill/>
              <a:miter lim="800000"/>
              <a:headEnd/>
              <a:tailEnd/>
            </a:ln>
          </p:spPr>
          <p:txBody>
            <a:bodyPr wrap="square">
              <a:spAutoFit/>
            </a:bodyPr>
            <a:lstStyle/>
            <a:p>
              <a:pPr algn="ctr"/>
              <a:r>
                <a:rPr lang="en-US" sz="1600" dirty="0">
                  <a:latin typeface="Calibri" pitchFamily="34" charset="0"/>
                </a:rPr>
                <a:t>  </a:t>
              </a:r>
              <a:r>
                <a:rPr lang="en-US" sz="1400" dirty="0">
                  <a:solidFill>
                    <a:schemeClr val="bg1"/>
                  </a:solidFill>
                  <a:latin typeface="Calibri" pitchFamily="34" charset="0"/>
                </a:rPr>
                <a:t>With ATC,</a:t>
              </a:r>
            </a:p>
            <a:p>
              <a:pPr algn="ctr"/>
              <a:r>
                <a:rPr lang="en-US" sz="1400" dirty="0">
                  <a:solidFill>
                    <a:schemeClr val="bg1"/>
                  </a:solidFill>
                  <a:latin typeface="Calibri" pitchFamily="34" charset="0"/>
                </a:rPr>
                <a:t>surveillance</a:t>
              </a:r>
            </a:p>
            <a:p>
              <a:pPr algn="ctr"/>
              <a:r>
                <a:rPr lang="en-US" sz="1400" dirty="0">
                  <a:solidFill>
                    <a:schemeClr val="bg1"/>
                  </a:solidFill>
                  <a:latin typeface="Calibri" pitchFamily="34" charset="0"/>
                </a:rPr>
                <a:t>&amp; tracking</a:t>
              </a:r>
            </a:p>
            <a:p>
              <a:pPr algn="ctr"/>
              <a:r>
                <a:rPr lang="en-US" sz="1400" dirty="0">
                  <a:solidFill>
                    <a:schemeClr val="bg1"/>
                  </a:solidFill>
                  <a:latin typeface="Calibri" pitchFamily="34" charset="0"/>
                </a:rPr>
                <a:t>in ATC</a:t>
              </a:r>
              <a:endParaRPr lang="ru-RU" sz="1400" dirty="0">
                <a:solidFill>
                  <a:schemeClr val="bg1"/>
                </a:solidFill>
                <a:latin typeface="Calibri" pitchFamily="34" charset="0"/>
              </a:endParaRPr>
            </a:p>
          </p:txBody>
        </p:sp>
        <p:sp>
          <p:nvSpPr>
            <p:cNvPr id="83" name="Text Box 33"/>
            <p:cNvSpPr txBox="1">
              <a:spLocks noChangeArrowheads="1"/>
            </p:cNvSpPr>
            <p:nvPr/>
          </p:nvSpPr>
          <p:spPr bwMode="auto">
            <a:xfrm>
              <a:off x="-54539"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17:15</a:t>
              </a:r>
              <a:endParaRPr lang="ru-RU" sz="1400" dirty="0">
                <a:solidFill>
                  <a:schemeClr val="bg1"/>
                </a:solidFill>
                <a:latin typeface="Calibri" pitchFamily="34" charset="0"/>
              </a:endParaRPr>
            </a:p>
          </p:txBody>
        </p:sp>
        <p:sp>
          <p:nvSpPr>
            <p:cNvPr id="84" name="Text Box 34"/>
            <p:cNvSpPr txBox="1">
              <a:spLocks noChangeArrowheads="1"/>
            </p:cNvSpPr>
            <p:nvPr/>
          </p:nvSpPr>
          <p:spPr bwMode="auto">
            <a:xfrm>
              <a:off x="4121150" y="8265045"/>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17:55</a:t>
              </a:r>
              <a:endParaRPr lang="ru-RU" sz="1400" dirty="0">
                <a:solidFill>
                  <a:schemeClr val="bg1"/>
                </a:solidFill>
                <a:latin typeface="Calibri" pitchFamily="34" charset="0"/>
              </a:endParaRPr>
            </a:p>
          </p:txBody>
        </p:sp>
        <p:sp>
          <p:nvSpPr>
            <p:cNvPr id="85" name="Text Box 35"/>
            <p:cNvSpPr txBox="1">
              <a:spLocks noChangeArrowheads="1"/>
            </p:cNvSpPr>
            <p:nvPr/>
          </p:nvSpPr>
          <p:spPr bwMode="auto">
            <a:xfrm>
              <a:off x="6354762" y="8238059"/>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18:15</a:t>
              </a:r>
              <a:endParaRPr lang="ru-RU" sz="1400" dirty="0">
                <a:solidFill>
                  <a:schemeClr val="bg1"/>
                </a:solidFill>
                <a:latin typeface="Calibri" pitchFamily="34" charset="0"/>
              </a:endParaRPr>
            </a:p>
          </p:txBody>
        </p:sp>
        <p:sp>
          <p:nvSpPr>
            <p:cNvPr id="86" name="Text Box 42"/>
            <p:cNvSpPr txBox="1">
              <a:spLocks noChangeArrowheads="1"/>
            </p:cNvSpPr>
            <p:nvPr/>
          </p:nvSpPr>
          <p:spPr bwMode="auto">
            <a:xfrm>
              <a:off x="1900237"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17:35</a:t>
              </a:r>
              <a:endParaRPr lang="ru-RU" sz="1400" dirty="0">
                <a:solidFill>
                  <a:schemeClr val="bg1"/>
                </a:solidFill>
                <a:latin typeface="Calibri" pitchFamily="34" charset="0"/>
              </a:endParaRPr>
            </a:p>
          </p:txBody>
        </p:sp>
        <p:sp>
          <p:nvSpPr>
            <p:cNvPr id="87" name="Двойная стрелка влево/вправо 86"/>
            <p:cNvSpPr/>
            <p:nvPr/>
          </p:nvSpPr>
          <p:spPr>
            <a:xfrm>
              <a:off x="1627187" y="6017145"/>
              <a:ext cx="3343275" cy="14446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8" name="Line 24"/>
            <p:cNvSpPr>
              <a:spLocks noChangeShapeType="1"/>
            </p:cNvSpPr>
            <p:nvPr/>
          </p:nvSpPr>
          <p:spPr bwMode="auto">
            <a:xfrm>
              <a:off x="4967287" y="6385445"/>
              <a:ext cx="0" cy="1863725"/>
            </a:xfrm>
            <a:prstGeom prst="line">
              <a:avLst/>
            </a:prstGeom>
            <a:noFill/>
            <a:ln w="19050">
              <a:solidFill>
                <a:schemeClr val="accent1"/>
              </a:solidFill>
              <a:round/>
              <a:headEnd/>
              <a:tailEnd/>
            </a:ln>
          </p:spPr>
          <p:txBody>
            <a:bodyPr/>
            <a:lstStyle/>
            <a:p>
              <a:endParaRPr lang="ru-RU"/>
            </a:p>
          </p:txBody>
        </p:sp>
        <p:sp>
          <p:nvSpPr>
            <p:cNvPr id="89" name="Rectangle 19"/>
            <p:cNvSpPr>
              <a:spLocks noChangeArrowheads="1"/>
            </p:cNvSpPr>
            <p:nvPr/>
          </p:nvSpPr>
          <p:spPr bwMode="auto">
            <a:xfrm>
              <a:off x="-6350" y="5440883"/>
              <a:ext cx="7192962" cy="2808287"/>
            </a:xfrm>
            <a:prstGeom prst="rect">
              <a:avLst/>
            </a:prstGeom>
            <a:noFill/>
            <a:ln w="9525">
              <a:solidFill>
                <a:schemeClr val="bg1"/>
              </a:solidFill>
              <a:miter lim="800000"/>
              <a:headEnd/>
              <a:tailEnd/>
            </a:ln>
          </p:spPr>
          <p:txBody>
            <a:bodyPr wrap="none" anchor="ctr"/>
            <a:lstStyle/>
            <a:p>
              <a:endParaRPr lang="ru-RU"/>
            </a:p>
          </p:txBody>
        </p:sp>
        <p:sp>
          <p:nvSpPr>
            <p:cNvPr id="90" name="Line 21"/>
            <p:cNvSpPr>
              <a:spLocks noChangeShapeType="1"/>
            </p:cNvSpPr>
            <p:nvPr/>
          </p:nvSpPr>
          <p:spPr bwMode="auto">
            <a:xfrm>
              <a:off x="1598695" y="6377508"/>
              <a:ext cx="0" cy="1843087"/>
            </a:xfrm>
            <a:prstGeom prst="line">
              <a:avLst/>
            </a:prstGeom>
            <a:noFill/>
            <a:ln w="19050">
              <a:solidFill>
                <a:schemeClr val="accent1"/>
              </a:solidFill>
              <a:round/>
              <a:headEnd/>
              <a:tailEnd/>
            </a:ln>
          </p:spPr>
          <p:txBody>
            <a:bodyPr/>
            <a:lstStyle/>
            <a:p>
              <a:endParaRPr lang="ru-RU"/>
            </a:p>
          </p:txBody>
        </p:sp>
        <p:sp>
          <p:nvSpPr>
            <p:cNvPr id="91" name="Line 22"/>
            <p:cNvSpPr>
              <a:spLocks noChangeShapeType="1"/>
            </p:cNvSpPr>
            <p:nvPr/>
          </p:nvSpPr>
          <p:spPr bwMode="auto">
            <a:xfrm>
              <a:off x="2765425" y="6377508"/>
              <a:ext cx="0" cy="1847850"/>
            </a:xfrm>
            <a:prstGeom prst="line">
              <a:avLst/>
            </a:prstGeom>
            <a:noFill/>
            <a:ln w="19050">
              <a:solidFill>
                <a:schemeClr val="accent1"/>
              </a:solidFill>
              <a:round/>
              <a:headEnd/>
              <a:tailEnd/>
            </a:ln>
          </p:spPr>
          <p:txBody>
            <a:bodyPr/>
            <a:lstStyle/>
            <a:p>
              <a:endParaRPr lang="ru-RU"/>
            </a:p>
          </p:txBody>
        </p:sp>
        <p:sp>
          <p:nvSpPr>
            <p:cNvPr id="92" name="Line 23"/>
            <p:cNvSpPr>
              <a:spLocks noChangeShapeType="1"/>
            </p:cNvSpPr>
            <p:nvPr/>
          </p:nvSpPr>
          <p:spPr bwMode="auto">
            <a:xfrm>
              <a:off x="3846512" y="6377508"/>
              <a:ext cx="0" cy="1843087"/>
            </a:xfrm>
            <a:prstGeom prst="line">
              <a:avLst/>
            </a:prstGeom>
            <a:noFill/>
            <a:ln w="19050">
              <a:solidFill>
                <a:schemeClr val="accent1"/>
              </a:solidFill>
              <a:round/>
              <a:headEnd/>
              <a:tailEnd/>
            </a:ln>
          </p:spPr>
          <p:txBody>
            <a:bodyPr/>
            <a:lstStyle/>
            <a:p>
              <a:endParaRPr lang="ru-RU"/>
            </a:p>
          </p:txBody>
        </p:sp>
        <p:sp>
          <p:nvSpPr>
            <p:cNvPr id="93" name="Line 25"/>
            <p:cNvSpPr>
              <a:spLocks noChangeShapeType="1"/>
            </p:cNvSpPr>
            <p:nvPr/>
          </p:nvSpPr>
          <p:spPr bwMode="auto">
            <a:xfrm>
              <a:off x="-6350" y="6377507"/>
              <a:ext cx="1605045" cy="0"/>
            </a:xfrm>
            <a:prstGeom prst="line">
              <a:avLst/>
            </a:prstGeom>
            <a:noFill/>
            <a:ln w="57150">
              <a:solidFill>
                <a:srgbClr val="FF0000"/>
              </a:solidFill>
              <a:round/>
              <a:headEnd/>
              <a:tailEnd/>
            </a:ln>
          </p:spPr>
          <p:txBody>
            <a:bodyPr/>
            <a:lstStyle/>
            <a:p>
              <a:endParaRPr lang="ru-RU"/>
            </a:p>
          </p:txBody>
        </p:sp>
        <p:sp>
          <p:nvSpPr>
            <p:cNvPr id="94" name="Line 26"/>
            <p:cNvSpPr>
              <a:spLocks noChangeShapeType="1"/>
            </p:cNvSpPr>
            <p:nvPr/>
          </p:nvSpPr>
          <p:spPr bwMode="auto">
            <a:xfrm>
              <a:off x="4968875" y="6377508"/>
              <a:ext cx="2219325" cy="0"/>
            </a:xfrm>
            <a:prstGeom prst="line">
              <a:avLst/>
            </a:prstGeom>
            <a:noFill/>
            <a:ln w="57150">
              <a:solidFill>
                <a:srgbClr val="FF0000"/>
              </a:solidFill>
              <a:round/>
              <a:headEnd/>
              <a:tailEnd/>
            </a:ln>
          </p:spPr>
          <p:txBody>
            <a:bodyPr/>
            <a:lstStyle/>
            <a:p>
              <a:endParaRPr lang="ru-RU"/>
            </a:p>
          </p:txBody>
        </p:sp>
        <p:sp>
          <p:nvSpPr>
            <p:cNvPr id="95" name="Line 27"/>
            <p:cNvSpPr>
              <a:spLocks noChangeShapeType="1"/>
            </p:cNvSpPr>
            <p:nvPr/>
          </p:nvSpPr>
          <p:spPr bwMode="auto">
            <a:xfrm flipV="1">
              <a:off x="1598696" y="7030693"/>
              <a:ext cx="1163555" cy="0"/>
            </a:xfrm>
            <a:prstGeom prst="line">
              <a:avLst/>
            </a:prstGeom>
            <a:noFill/>
            <a:ln w="57150">
              <a:solidFill>
                <a:schemeClr val="accent1"/>
              </a:solidFill>
              <a:round/>
              <a:headEnd/>
              <a:tailEnd/>
            </a:ln>
          </p:spPr>
          <p:txBody>
            <a:bodyPr/>
            <a:lstStyle/>
            <a:p>
              <a:endParaRPr lang="ru-RU"/>
            </a:p>
          </p:txBody>
        </p:sp>
        <p:sp>
          <p:nvSpPr>
            <p:cNvPr id="96" name="Line 28"/>
            <p:cNvSpPr>
              <a:spLocks noChangeShapeType="1"/>
            </p:cNvSpPr>
            <p:nvPr/>
          </p:nvSpPr>
          <p:spPr bwMode="auto">
            <a:xfrm>
              <a:off x="2759075" y="6377508"/>
              <a:ext cx="1092200" cy="3175"/>
            </a:xfrm>
            <a:prstGeom prst="line">
              <a:avLst/>
            </a:prstGeom>
            <a:noFill/>
            <a:ln w="57150">
              <a:solidFill>
                <a:srgbClr val="CC0000"/>
              </a:solidFill>
              <a:round/>
              <a:headEnd/>
              <a:tailEnd/>
            </a:ln>
          </p:spPr>
          <p:txBody>
            <a:bodyPr/>
            <a:lstStyle/>
            <a:p>
              <a:endParaRPr lang="ru-RU"/>
            </a:p>
          </p:txBody>
        </p:sp>
        <p:sp>
          <p:nvSpPr>
            <p:cNvPr id="97" name="Line 29"/>
            <p:cNvSpPr>
              <a:spLocks noChangeShapeType="1"/>
            </p:cNvSpPr>
            <p:nvPr/>
          </p:nvSpPr>
          <p:spPr bwMode="auto">
            <a:xfrm>
              <a:off x="3858351" y="7030693"/>
              <a:ext cx="1125537" cy="0"/>
            </a:xfrm>
            <a:prstGeom prst="line">
              <a:avLst/>
            </a:prstGeom>
            <a:noFill/>
            <a:ln w="57150">
              <a:solidFill>
                <a:schemeClr val="accent1"/>
              </a:solidFill>
              <a:round/>
              <a:headEnd/>
              <a:tailEnd/>
            </a:ln>
          </p:spPr>
          <p:txBody>
            <a:bodyPr/>
            <a:lstStyle/>
            <a:p>
              <a:endParaRPr lang="ru-RU"/>
            </a:p>
          </p:txBody>
        </p:sp>
        <p:sp>
          <p:nvSpPr>
            <p:cNvPr id="98" name="Line 43"/>
            <p:cNvSpPr>
              <a:spLocks noChangeShapeType="1"/>
            </p:cNvSpPr>
            <p:nvPr/>
          </p:nvSpPr>
          <p:spPr bwMode="auto">
            <a:xfrm>
              <a:off x="2187575" y="8134870"/>
              <a:ext cx="0" cy="73025"/>
            </a:xfrm>
            <a:prstGeom prst="line">
              <a:avLst/>
            </a:prstGeom>
            <a:noFill/>
            <a:ln w="19050">
              <a:solidFill>
                <a:schemeClr val="accent1"/>
              </a:solidFill>
              <a:round/>
              <a:headEnd/>
              <a:tailEnd/>
            </a:ln>
          </p:spPr>
          <p:txBody>
            <a:bodyPr/>
            <a:lstStyle/>
            <a:p>
              <a:endParaRPr lang="ru-RU"/>
            </a:p>
          </p:txBody>
        </p:sp>
        <p:sp>
          <p:nvSpPr>
            <p:cNvPr id="99" name="Line 44"/>
            <p:cNvSpPr>
              <a:spLocks noChangeShapeType="1"/>
            </p:cNvSpPr>
            <p:nvPr/>
          </p:nvSpPr>
          <p:spPr bwMode="auto">
            <a:xfrm>
              <a:off x="4413250" y="8134870"/>
              <a:ext cx="0" cy="73025"/>
            </a:xfrm>
            <a:prstGeom prst="line">
              <a:avLst/>
            </a:prstGeom>
            <a:noFill/>
            <a:ln w="19050">
              <a:solidFill>
                <a:schemeClr val="accent1"/>
              </a:solidFill>
              <a:round/>
              <a:headEnd/>
              <a:tailEnd/>
            </a:ln>
          </p:spPr>
          <p:txBody>
            <a:bodyPr/>
            <a:lstStyle/>
            <a:p>
              <a:endParaRPr lang="ru-RU"/>
            </a:p>
          </p:txBody>
        </p:sp>
        <p:sp>
          <p:nvSpPr>
            <p:cNvPr id="100" name="Line 45"/>
            <p:cNvSpPr>
              <a:spLocks noChangeShapeType="1"/>
            </p:cNvSpPr>
            <p:nvPr/>
          </p:nvSpPr>
          <p:spPr bwMode="auto">
            <a:xfrm>
              <a:off x="6634162" y="8134870"/>
              <a:ext cx="0" cy="73025"/>
            </a:xfrm>
            <a:prstGeom prst="line">
              <a:avLst/>
            </a:prstGeom>
            <a:noFill/>
            <a:ln w="19050">
              <a:solidFill>
                <a:schemeClr val="accent1"/>
              </a:solidFill>
              <a:round/>
              <a:headEnd/>
              <a:tailEnd/>
            </a:ln>
          </p:spPr>
          <p:txBody>
            <a:bodyPr/>
            <a:lstStyle/>
            <a:p>
              <a:endParaRPr lang="ru-RU"/>
            </a:p>
          </p:txBody>
        </p:sp>
        <p:sp>
          <p:nvSpPr>
            <p:cNvPr id="101" name="Line 20"/>
            <p:cNvSpPr>
              <a:spLocks noChangeShapeType="1"/>
            </p:cNvSpPr>
            <p:nvPr/>
          </p:nvSpPr>
          <p:spPr bwMode="auto">
            <a:xfrm>
              <a:off x="0" y="8244408"/>
              <a:ext cx="7175500" cy="0"/>
            </a:xfrm>
            <a:prstGeom prst="line">
              <a:avLst/>
            </a:prstGeom>
            <a:noFill/>
            <a:ln w="57150">
              <a:solidFill>
                <a:schemeClr val="accent1"/>
              </a:solidFill>
              <a:round/>
              <a:headEnd/>
              <a:tailEnd/>
            </a:ln>
          </p:spPr>
          <p:txBody>
            <a:bodyPr/>
            <a:lstStyle/>
            <a:p>
              <a:endParaRPr lang="ru-RU"/>
            </a:p>
          </p:txBody>
        </p:sp>
        <p:sp>
          <p:nvSpPr>
            <p:cNvPr id="102" name="TextBox 32"/>
            <p:cNvSpPr txBox="1">
              <a:spLocks noChangeArrowheads="1"/>
            </p:cNvSpPr>
            <p:nvPr/>
          </p:nvSpPr>
          <p:spPr bwMode="auto">
            <a:xfrm>
              <a:off x="1776412" y="6882333"/>
              <a:ext cx="151473" cy="430150"/>
            </a:xfrm>
            <a:prstGeom prst="rect">
              <a:avLst/>
            </a:prstGeom>
            <a:noFill/>
            <a:ln w="9525">
              <a:noFill/>
              <a:miter lim="800000"/>
              <a:headEnd/>
              <a:tailEnd/>
            </a:ln>
          </p:spPr>
          <p:txBody>
            <a:bodyPr wrap="none">
              <a:spAutoFit/>
            </a:bodyPr>
            <a:lstStyle/>
            <a:p>
              <a:endParaRPr lang="ru-RU"/>
            </a:p>
          </p:txBody>
        </p:sp>
        <p:sp>
          <p:nvSpPr>
            <p:cNvPr id="103" name="TextBox 102"/>
            <p:cNvSpPr txBox="1"/>
            <p:nvPr/>
          </p:nvSpPr>
          <p:spPr>
            <a:xfrm>
              <a:off x="1706472" y="7128394"/>
              <a:ext cx="962206" cy="1141291"/>
            </a:xfrm>
            <a:prstGeom prst="rect">
              <a:avLst/>
            </a:prstGeom>
            <a:noFill/>
          </p:spPr>
          <p:txBody>
            <a:bodyPr wrap="squar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sp>
          <p:nvSpPr>
            <p:cNvPr id="104" name="TextBox 103"/>
            <p:cNvSpPr txBox="1"/>
            <p:nvPr/>
          </p:nvSpPr>
          <p:spPr>
            <a:xfrm>
              <a:off x="3981692" y="7092088"/>
              <a:ext cx="851999" cy="1141291"/>
            </a:xfrm>
            <a:prstGeom prst="rect">
              <a:avLst/>
            </a:prstGeom>
            <a:noFill/>
          </p:spPr>
          <p:txBody>
            <a:bodyPr wrap="non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grpSp>
      <p:pic>
        <p:nvPicPr>
          <p:cNvPr id="106" name="Рисунок 105"/>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246400" y="619200"/>
            <a:ext cx="4903200" cy="3909600"/>
          </a:xfrm>
          <a:prstGeom prst="rect">
            <a:avLst/>
          </a:prstGeom>
        </p:spPr>
      </p:pic>
      <p:sp>
        <p:nvSpPr>
          <p:cNvPr id="107" name="TextBox 37"/>
          <p:cNvSpPr txBox="1"/>
          <p:nvPr/>
        </p:nvSpPr>
        <p:spPr>
          <a:xfrm>
            <a:off x="6769244" y="6545209"/>
            <a:ext cx="659155" cy="369332"/>
          </a:xfrm>
          <a:prstGeom prst="rect">
            <a:avLst/>
          </a:prstGeom>
          <a:noFill/>
        </p:spPr>
        <p:txBody>
          <a:bodyPr wrap="none">
            <a:spAutoFit/>
          </a:bodyPr>
          <a:lstStyle/>
          <a:p>
            <a:pPr>
              <a:defRPr/>
            </a:pPr>
            <a:r>
              <a:rPr lang="en-US" dirty="0">
                <a:solidFill>
                  <a:schemeClr val="bg1"/>
                </a:solidFill>
              </a:rPr>
              <a:t>UTC</a:t>
            </a:r>
            <a:endParaRPr lang="ru-RU" dirty="0">
              <a:solidFill>
                <a:schemeClr val="bg1"/>
              </a:solidFill>
            </a:endParaRPr>
          </a:p>
        </p:txBody>
      </p:sp>
      <p:sp>
        <p:nvSpPr>
          <p:cNvPr id="108" name="TextBox 22"/>
          <p:cNvSpPr txBox="1">
            <a:spLocks noChangeArrowheads="1"/>
          </p:cNvSpPr>
          <p:nvPr/>
        </p:nvSpPr>
        <p:spPr bwMode="auto">
          <a:xfrm>
            <a:off x="6668986" y="5411400"/>
            <a:ext cx="1885828" cy="830997"/>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109" name="TextBox 108"/>
          <p:cNvSpPr txBox="1"/>
          <p:nvPr/>
        </p:nvSpPr>
        <p:spPr>
          <a:xfrm>
            <a:off x="3653974" y="4245746"/>
            <a:ext cx="887850" cy="238715"/>
          </a:xfrm>
          <a:prstGeom prst="rect">
            <a:avLst/>
          </a:prstGeom>
          <a:noFill/>
        </p:spPr>
        <p:txBody>
          <a:bodyPr wrap="none" rtlCol="0">
            <a:spAutoFit/>
          </a:bodyPr>
          <a:lstStyle/>
          <a:p>
            <a:r>
              <a:rPr lang="en-US" sz="1000" b="1" dirty="0"/>
              <a:t>Terengganu</a:t>
            </a:r>
            <a:endParaRPr lang="ru-RU" sz="1000" b="1" dirty="0"/>
          </a:p>
        </p:txBody>
      </p:sp>
      <p:sp>
        <p:nvSpPr>
          <p:cNvPr id="110" name="TextBox 109"/>
          <p:cNvSpPr txBox="1"/>
          <p:nvPr/>
        </p:nvSpPr>
        <p:spPr>
          <a:xfrm>
            <a:off x="2367561" y="3838357"/>
            <a:ext cx="548255" cy="238715"/>
          </a:xfrm>
          <a:prstGeom prst="rect">
            <a:avLst/>
          </a:prstGeom>
          <a:noFill/>
        </p:spPr>
        <p:txBody>
          <a:bodyPr wrap="none" rtlCol="0">
            <a:spAutoFit/>
          </a:bodyPr>
          <a:lstStyle/>
          <a:p>
            <a:r>
              <a:rPr lang="en-US" sz="1000" b="1" dirty="0" err="1"/>
              <a:t>Bharu</a:t>
            </a:r>
            <a:endParaRPr lang="ru-RU" sz="1000" b="1" dirty="0"/>
          </a:p>
        </p:txBody>
      </p:sp>
      <p:sp>
        <p:nvSpPr>
          <p:cNvPr id="111" name="TextBox 110"/>
          <p:cNvSpPr txBox="1"/>
          <p:nvPr/>
        </p:nvSpPr>
        <p:spPr>
          <a:xfrm>
            <a:off x="4682391" y="1199929"/>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12" name="TextBox 111"/>
          <p:cNvSpPr txBox="1"/>
          <p:nvPr/>
        </p:nvSpPr>
        <p:spPr>
          <a:xfrm>
            <a:off x="5054480" y="3349936"/>
            <a:ext cx="768817" cy="238715"/>
          </a:xfrm>
          <a:prstGeom prst="rect">
            <a:avLst/>
          </a:prstGeom>
          <a:noFill/>
        </p:spPr>
        <p:txBody>
          <a:bodyPr wrap="none" rtlCol="0">
            <a:spAutoFit/>
          </a:bodyPr>
          <a:lstStyle/>
          <a:p>
            <a:r>
              <a:rPr lang="en-US" sz="1000" b="1" dirty="0"/>
              <a:t>TGW2907</a:t>
            </a:r>
            <a:endParaRPr lang="ru-RU" sz="1000" b="1" dirty="0"/>
          </a:p>
        </p:txBody>
      </p:sp>
      <p:sp>
        <p:nvSpPr>
          <p:cNvPr id="113" name="TextBox 112"/>
          <p:cNvSpPr txBox="1"/>
          <p:nvPr/>
        </p:nvSpPr>
        <p:spPr>
          <a:xfrm>
            <a:off x="6001357" y="738124"/>
            <a:ext cx="422219" cy="238715"/>
          </a:xfrm>
          <a:prstGeom prst="rect">
            <a:avLst/>
          </a:prstGeom>
          <a:noFill/>
        </p:spPr>
        <p:txBody>
          <a:bodyPr wrap="none" rtlCol="0">
            <a:spAutoFit/>
          </a:bodyPr>
          <a:lstStyle/>
          <a:p>
            <a:r>
              <a:rPr lang="en-US" sz="1000" b="1" dirty="0" err="1"/>
              <a:t>Tho</a:t>
            </a:r>
            <a:endParaRPr lang="ru-RU" sz="1000" b="1" dirty="0"/>
          </a:p>
        </p:txBody>
      </p:sp>
      <p:sp>
        <p:nvSpPr>
          <p:cNvPr id="117" name="TextBox 116"/>
          <p:cNvSpPr txBox="1"/>
          <p:nvPr/>
        </p:nvSpPr>
        <p:spPr>
          <a:xfrm>
            <a:off x="2287687" y="1984657"/>
            <a:ext cx="704039" cy="246221"/>
          </a:xfrm>
          <a:prstGeom prst="rect">
            <a:avLst/>
          </a:prstGeom>
          <a:noFill/>
        </p:spPr>
        <p:txBody>
          <a:bodyPr wrap="none" rtlCol="0">
            <a:spAutoFit/>
          </a:bodyPr>
          <a:lstStyle/>
          <a:p>
            <a:r>
              <a:rPr lang="en-US" sz="1000" b="1" dirty="0"/>
              <a:t>TGW2657</a:t>
            </a:r>
            <a:endParaRPr lang="ru-RU" sz="1000" b="1" dirty="0"/>
          </a:p>
        </p:txBody>
      </p:sp>
      <p:cxnSp>
        <p:nvCxnSpPr>
          <p:cNvPr id="118" name="Прямая соединительная линия 117"/>
          <p:cNvCxnSpPr/>
          <p:nvPr/>
        </p:nvCxnSpPr>
        <p:spPr>
          <a:xfrm>
            <a:off x="2834704" y="3938210"/>
            <a:ext cx="756000" cy="54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p:cNvCxnSpPr/>
          <p:nvPr/>
        </p:nvCxnSpPr>
        <p:spPr>
          <a:xfrm flipV="1">
            <a:off x="5598372" y="738125"/>
            <a:ext cx="479012" cy="6259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1" name="Дуга 120"/>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22" name="Прямая соединительная линия 121"/>
          <p:cNvCxnSpPr>
            <a:stCxn id="111" idx="3"/>
          </p:cNvCxnSpPr>
          <p:nvPr/>
        </p:nvCxnSpPr>
        <p:spPr>
          <a:xfrm>
            <a:off x="5581996" y="1369206"/>
            <a:ext cx="3428964" cy="2617834"/>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23" name="Прямая соединительная линия 122"/>
          <p:cNvCxnSpPr/>
          <p:nvPr/>
        </p:nvCxnSpPr>
        <p:spPr>
          <a:xfrm flipV="1">
            <a:off x="7804528" y="4077076"/>
            <a:ext cx="1231968" cy="1187398"/>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606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0" y="140400"/>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00"/>
                </a:solidFill>
              </a:rPr>
              <a:t>Real MAS318 (MH370 analog) flight 23.03.14, </a:t>
            </a:r>
            <a:r>
              <a:rPr lang="ru-RU" sz="2000" b="1" dirty="0">
                <a:solidFill>
                  <a:srgbClr val="FFFF00"/>
                </a:solidFill>
              </a:rPr>
              <a:t>1</a:t>
            </a:r>
            <a:r>
              <a:rPr lang="en-US" sz="2000" b="1" dirty="0">
                <a:solidFill>
                  <a:srgbClr val="FFFF00"/>
                </a:solidFill>
              </a:rPr>
              <a:t>8</a:t>
            </a:r>
            <a:r>
              <a:rPr lang="ru-RU" sz="2000" b="1" dirty="0">
                <a:solidFill>
                  <a:srgbClr val="FFFF00"/>
                </a:solidFill>
              </a:rPr>
              <a:t>:</a:t>
            </a:r>
            <a:r>
              <a:rPr lang="en-US" sz="2000" b="1" dirty="0">
                <a:solidFill>
                  <a:srgbClr val="FFFF00"/>
                </a:solidFill>
              </a:rPr>
              <a:t>15</a:t>
            </a:r>
            <a:r>
              <a:rPr lang="ru-RU" sz="2000" b="1" dirty="0">
                <a:solidFill>
                  <a:srgbClr val="FFFF00"/>
                </a:solidFill>
              </a:rPr>
              <a:t> </a:t>
            </a:r>
            <a:r>
              <a:rPr lang="en-US" sz="2000" b="1" dirty="0">
                <a:solidFill>
                  <a:srgbClr val="FFFF00"/>
                </a:solidFill>
              </a:rPr>
              <a:t>UTC</a:t>
            </a:r>
            <a:r>
              <a:rPr lang="ru-RU" sz="2000" b="1" dirty="0">
                <a:solidFill>
                  <a:srgbClr val="FFFF00"/>
                </a:solidFill>
              </a:rPr>
              <a:t>, </a:t>
            </a:r>
            <a:endParaRPr lang="en-US" sz="2000" b="1" dirty="0">
              <a:solidFill>
                <a:srgbClr val="FFFF00"/>
              </a:solidFill>
            </a:endParaRPr>
          </a:p>
          <a:p>
            <a:r>
              <a:rPr lang="en-US" sz="2000" b="1" dirty="0">
                <a:solidFill>
                  <a:srgbClr val="FFFF00"/>
                </a:solidFill>
              </a:rPr>
              <a:t>with hypothetic SOAN connected with ATC</a:t>
            </a:r>
            <a:endParaRPr lang="ru-RU" sz="2000" b="1" dirty="0">
              <a:solidFill>
                <a:srgbClr val="FFFF00"/>
              </a:solidFill>
            </a:endParaRPr>
          </a:p>
        </p:txBody>
      </p:sp>
      <p:grpSp>
        <p:nvGrpSpPr>
          <p:cNvPr id="80" name="Группа 79"/>
          <p:cNvGrpSpPr/>
          <p:nvPr/>
        </p:nvGrpSpPr>
        <p:grpSpPr>
          <a:xfrm>
            <a:off x="140022" y="4653137"/>
            <a:ext cx="8832981" cy="2135626"/>
            <a:chOff x="-54539" y="5440883"/>
            <a:chExt cx="7242739" cy="3299700"/>
          </a:xfrm>
        </p:grpSpPr>
        <p:sp>
          <p:nvSpPr>
            <p:cNvPr id="81" name="TextBox 21"/>
            <p:cNvSpPr txBox="1">
              <a:spLocks noChangeArrowheads="1"/>
            </p:cNvSpPr>
            <p:nvPr/>
          </p:nvSpPr>
          <p:spPr bwMode="auto">
            <a:xfrm>
              <a:off x="2032000" y="5440883"/>
              <a:ext cx="3016250" cy="998629"/>
            </a:xfrm>
            <a:prstGeom prst="rect">
              <a:avLst/>
            </a:prstGeom>
            <a:noFill/>
            <a:ln w="9525">
              <a:noFill/>
              <a:miter lim="800000"/>
              <a:headEnd/>
              <a:tailEnd/>
            </a:ln>
          </p:spPr>
          <p:txBody>
            <a:bodyPr>
              <a:spAutoFit/>
            </a:bodyPr>
            <a:lstStyle/>
            <a:p>
              <a:r>
                <a:rPr lang="en-US" dirty="0">
                  <a:solidFill>
                    <a:schemeClr val="bg1"/>
                  </a:solidFill>
                  <a:latin typeface="Calibri" pitchFamily="34" charset="0"/>
                </a:rPr>
                <a:t>Storing data within SOAN  </a:t>
              </a:r>
            </a:p>
            <a:p>
              <a:endParaRPr lang="ru-RU" dirty="0">
                <a:latin typeface="Calibri" pitchFamily="34" charset="0"/>
              </a:endParaRPr>
            </a:p>
          </p:txBody>
        </p:sp>
        <p:sp>
          <p:nvSpPr>
            <p:cNvPr id="82" name="TextBox 22"/>
            <p:cNvSpPr txBox="1">
              <a:spLocks noChangeArrowheads="1"/>
            </p:cNvSpPr>
            <p:nvPr/>
          </p:nvSpPr>
          <p:spPr bwMode="auto">
            <a:xfrm>
              <a:off x="33338" y="6612457"/>
              <a:ext cx="1434561" cy="1283952"/>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83" name="TextBox 24"/>
            <p:cNvSpPr txBox="1">
              <a:spLocks noChangeArrowheads="1"/>
            </p:cNvSpPr>
            <p:nvPr/>
          </p:nvSpPr>
          <p:spPr bwMode="auto">
            <a:xfrm>
              <a:off x="2826780" y="6547907"/>
              <a:ext cx="929881" cy="1521720"/>
            </a:xfrm>
            <a:prstGeom prst="rect">
              <a:avLst/>
            </a:prstGeom>
            <a:noFill/>
            <a:ln w="9525">
              <a:noFill/>
              <a:miter lim="800000"/>
              <a:headEnd/>
              <a:tailEnd/>
            </a:ln>
          </p:spPr>
          <p:txBody>
            <a:bodyPr wrap="square">
              <a:spAutoFit/>
            </a:bodyPr>
            <a:lstStyle/>
            <a:p>
              <a:pPr algn="ctr"/>
              <a:r>
                <a:rPr lang="en-US" sz="1600" dirty="0">
                  <a:latin typeface="Calibri" pitchFamily="34" charset="0"/>
                </a:rPr>
                <a:t>  </a:t>
              </a:r>
              <a:r>
                <a:rPr lang="en-US" sz="1400" dirty="0">
                  <a:solidFill>
                    <a:schemeClr val="bg1"/>
                  </a:solidFill>
                  <a:latin typeface="Calibri" pitchFamily="34" charset="0"/>
                </a:rPr>
                <a:t>With ATC,</a:t>
              </a:r>
            </a:p>
            <a:p>
              <a:pPr algn="ctr"/>
              <a:r>
                <a:rPr lang="en-US" sz="1400" dirty="0">
                  <a:solidFill>
                    <a:schemeClr val="bg1"/>
                  </a:solidFill>
                  <a:latin typeface="Calibri" pitchFamily="34" charset="0"/>
                </a:rPr>
                <a:t>surveillance</a:t>
              </a:r>
            </a:p>
            <a:p>
              <a:pPr algn="ctr"/>
              <a:r>
                <a:rPr lang="en-US" sz="1400" dirty="0">
                  <a:solidFill>
                    <a:schemeClr val="bg1"/>
                  </a:solidFill>
                  <a:latin typeface="Calibri" pitchFamily="34" charset="0"/>
                </a:rPr>
                <a:t>&amp; tracking</a:t>
              </a:r>
            </a:p>
            <a:p>
              <a:pPr algn="ctr"/>
              <a:r>
                <a:rPr lang="en-US" sz="1400" dirty="0">
                  <a:solidFill>
                    <a:schemeClr val="bg1"/>
                  </a:solidFill>
                  <a:latin typeface="Calibri" pitchFamily="34" charset="0"/>
                </a:rPr>
                <a:t>in ATC</a:t>
              </a:r>
              <a:endParaRPr lang="ru-RU" sz="1400" dirty="0">
                <a:solidFill>
                  <a:schemeClr val="bg1"/>
                </a:solidFill>
                <a:latin typeface="Calibri" pitchFamily="34" charset="0"/>
              </a:endParaRPr>
            </a:p>
          </p:txBody>
        </p:sp>
        <p:sp>
          <p:nvSpPr>
            <p:cNvPr id="84" name="Text Box 33"/>
            <p:cNvSpPr txBox="1">
              <a:spLocks noChangeArrowheads="1"/>
            </p:cNvSpPr>
            <p:nvPr/>
          </p:nvSpPr>
          <p:spPr bwMode="auto">
            <a:xfrm>
              <a:off x="-54539"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17:15</a:t>
              </a:r>
              <a:endParaRPr lang="ru-RU" sz="1400" dirty="0">
                <a:solidFill>
                  <a:schemeClr val="bg1"/>
                </a:solidFill>
                <a:latin typeface="Calibri" pitchFamily="34" charset="0"/>
              </a:endParaRPr>
            </a:p>
          </p:txBody>
        </p:sp>
        <p:sp>
          <p:nvSpPr>
            <p:cNvPr id="85" name="Text Box 34"/>
            <p:cNvSpPr txBox="1">
              <a:spLocks noChangeArrowheads="1"/>
            </p:cNvSpPr>
            <p:nvPr/>
          </p:nvSpPr>
          <p:spPr bwMode="auto">
            <a:xfrm>
              <a:off x="4121150" y="8265045"/>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17:55</a:t>
              </a:r>
              <a:endParaRPr lang="ru-RU" sz="1400" dirty="0">
                <a:solidFill>
                  <a:schemeClr val="bg1"/>
                </a:solidFill>
                <a:latin typeface="Calibri" pitchFamily="34" charset="0"/>
              </a:endParaRPr>
            </a:p>
          </p:txBody>
        </p:sp>
        <p:sp>
          <p:nvSpPr>
            <p:cNvPr id="86" name="Text Box 35"/>
            <p:cNvSpPr txBox="1">
              <a:spLocks noChangeArrowheads="1"/>
            </p:cNvSpPr>
            <p:nvPr/>
          </p:nvSpPr>
          <p:spPr bwMode="auto">
            <a:xfrm>
              <a:off x="6354762" y="8238059"/>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18:15</a:t>
              </a:r>
              <a:endParaRPr lang="ru-RU" sz="1400" dirty="0">
                <a:solidFill>
                  <a:schemeClr val="bg1"/>
                </a:solidFill>
                <a:latin typeface="Calibri" pitchFamily="34" charset="0"/>
              </a:endParaRPr>
            </a:p>
          </p:txBody>
        </p:sp>
        <p:sp>
          <p:nvSpPr>
            <p:cNvPr id="87" name="Text Box 42"/>
            <p:cNvSpPr txBox="1">
              <a:spLocks noChangeArrowheads="1"/>
            </p:cNvSpPr>
            <p:nvPr/>
          </p:nvSpPr>
          <p:spPr bwMode="auto">
            <a:xfrm>
              <a:off x="1900237"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17:35</a:t>
              </a:r>
              <a:endParaRPr lang="ru-RU" sz="1400" dirty="0">
                <a:solidFill>
                  <a:schemeClr val="bg1"/>
                </a:solidFill>
                <a:latin typeface="Calibri" pitchFamily="34" charset="0"/>
              </a:endParaRPr>
            </a:p>
          </p:txBody>
        </p:sp>
        <p:sp>
          <p:nvSpPr>
            <p:cNvPr id="88" name="Двойная стрелка влево/вправо 87"/>
            <p:cNvSpPr/>
            <p:nvPr/>
          </p:nvSpPr>
          <p:spPr>
            <a:xfrm>
              <a:off x="1627187" y="6017145"/>
              <a:ext cx="3343275" cy="14446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9" name="Line 24"/>
            <p:cNvSpPr>
              <a:spLocks noChangeShapeType="1"/>
            </p:cNvSpPr>
            <p:nvPr/>
          </p:nvSpPr>
          <p:spPr bwMode="auto">
            <a:xfrm>
              <a:off x="4967287" y="6385445"/>
              <a:ext cx="0" cy="1863725"/>
            </a:xfrm>
            <a:prstGeom prst="line">
              <a:avLst/>
            </a:prstGeom>
            <a:noFill/>
            <a:ln w="19050">
              <a:solidFill>
                <a:schemeClr val="accent1"/>
              </a:solidFill>
              <a:round/>
              <a:headEnd/>
              <a:tailEnd/>
            </a:ln>
          </p:spPr>
          <p:txBody>
            <a:bodyPr/>
            <a:lstStyle/>
            <a:p>
              <a:endParaRPr lang="ru-RU"/>
            </a:p>
          </p:txBody>
        </p:sp>
        <p:sp>
          <p:nvSpPr>
            <p:cNvPr id="90" name="Rectangle 19"/>
            <p:cNvSpPr>
              <a:spLocks noChangeArrowheads="1"/>
            </p:cNvSpPr>
            <p:nvPr/>
          </p:nvSpPr>
          <p:spPr bwMode="auto">
            <a:xfrm>
              <a:off x="-6350" y="5440883"/>
              <a:ext cx="7192962" cy="2808287"/>
            </a:xfrm>
            <a:prstGeom prst="rect">
              <a:avLst/>
            </a:prstGeom>
            <a:noFill/>
            <a:ln w="9525">
              <a:solidFill>
                <a:schemeClr val="bg1"/>
              </a:solidFill>
              <a:miter lim="800000"/>
              <a:headEnd/>
              <a:tailEnd/>
            </a:ln>
          </p:spPr>
          <p:txBody>
            <a:bodyPr wrap="none" anchor="ctr"/>
            <a:lstStyle/>
            <a:p>
              <a:endParaRPr lang="ru-RU"/>
            </a:p>
          </p:txBody>
        </p:sp>
        <p:sp>
          <p:nvSpPr>
            <p:cNvPr id="91" name="Line 21"/>
            <p:cNvSpPr>
              <a:spLocks noChangeShapeType="1"/>
            </p:cNvSpPr>
            <p:nvPr/>
          </p:nvSpPr>
          <p:spPr bwMode="auto">
            <a:xfrm>
              <a:off x="1598695" y="6377508"/>
              <a:ext cx="0" cy="1843087"/>
            </a:xfrm>
            <a:prstGeom prst="line">
              <a:avLst/>
            </a:prstGeom>
            <a:noFill/>
            <a:ln w="19050">
              <a:solidFill>
                <a:schemeClr val="accent1"/>
              </a:solidFill>
              <a:round/>
              <a:headEnd/>
              <a:tailEnd/>
            </a:ln>
          </p:spPr>
          <p:txBody>
            <a:bodyPr/>
            <a:lstStyle/>
            <a:p>
              <a:endParaRPr lang="ru-RU"/>
            </a:p>
          </p:txBody>
        </p:sp>
        <p:sp>
          <p:nvSpPr>
            <p:cNvPr id="92" name="Line 22"/>
            <p:cNvSpPr>
              <a:spLocks noChangeShapeType="1"/>
            </p:cNvSpPr>
            <p:nvPr/>
          </p:nvSpPr>
          <p:spPr bwMode="auto">
            <a:xfrm>
              <a:off x="2765425" y="6377508"/>
              <a:ext cx="0" cy="1847850"/>
            </a:xfrm>
            <a:prstGeom prst="line">
              <a:avLst/>
            </a:prstGeom>
            <a:noFill/>
            <a:ln w="19050">
              <a:solidFill>
                <a:schemeClr val="accent1"/>
              </a:solidFill>
              <a:round/>
              <a:headEnd/>
              <a:tailEnd/>
            </a:ln>
          </p:spPr>
          <p:txBody>
            <a:bodyPr/>
            <a:lstStyle/>
            <a:p>
              <a:endParaRPr lang="ru-RU"/>
            </a:p>
          </p:txBody>
        </p:sp>
        <p:sp>
          <p:nvSpPr>
            <p:cNvPr id="93" name="Line 23"/>
            <p:cNvSpPr>
              <a:spLocks noChangeShapeType="1"/>
            </p:cNvSpPr>
            <p:nvPr/>
          </p:nvSpPr>
          <p:spPr bwMode="auto">
            <a:xfrm>
              <a:off x="3846512" y="6377508"/>
              <a:ext cx="0" cy="1843087"/>
            </a:xfrm>
            <a:prstGeom prst="line">
              <a:avLst/>
            </a:prstGeom>
            <a:noFill/>
            <a:ln w="19050">
              <a:solidFill>
                <a:schemeClr val="accent1"/>
              </a:solidFill>
              <a:round/>
              <a:headEnd/>
              <a:tailEnd/>
            </a:ln>
          </p:spPr>
          <p:txBody>
            <a:bodyPr/>
            <a:lstStyle/>
            <a:p>
              <a:endParaRPr lang="ru-RU"/>
            </a:p>
          </p:txBody>
        </p:sp>
        <p:sp>
          <p:nvSpPr>
            <p:cNvPr id="94" name="Line 25"/>
            <p:cNvSpPr>
              <a:spLocks noChangeShapeType="1"/>
            </p:cNvSpPr>
            <p:nvPr/>
          </p:nvSpPr>
          <p:spPr bwMode="auto">
            <a:xfrm>
              <a:off x="-6350" y="6377507"/>
              <a:ext cx="1605045" cy="0"/>
            </a:xfrm>
            <a:prstGeom prst="line">
              <a:avLst/>
            </a:prstGeom>
            <a:noFill/>
            <a:ln w="57150">
              <a:solidFill>
                <a:srgbClr val="FF0000"/>
              </a:solidFill>
              <a:round/>
              <a:headEnd/>
              <a:tailEnd/>
            </a:ln>
          </p:spPr>
          <p:txBody>
            <a:bodyPr/>
            <a:lstStyle/>
            <a:p>
              <a:endParaRPr lang="ru-RU"/>
            </a:p>
          </p:txBody>
        </p:sp>
        <p:sp>
          <p:nvSpPr>
            <p:cNvPr id="95" name="Line 26"/>
            <p:cNvSpPr>
              <a:spLocks noChangeShapeType="1"/>
            </p:cNvSpPr>
            <p:nvPr/>
          </p:nvSpPr>
          <p:spPr bwMode="auto">
            <a:xfrm>
              <a:off x="4968875" y="6377508"/>
              <a:ext cx="2219325" cy="0"/>
            </a:xfrm>
            <a:prstGeom prst="line">
              <a:avLst/>
            </a:prstGeom>
            <a:noFill/>
            <a:ln w="57150">
              <a:solidFill>
                <a:srgbClr val="FF0000"/>
              </a:solidFill>
              <a:round/>
              <a:headEnd/>
              <a:tailEnd/>
            </a:ln>
          </p:spPr>
          <p:txBody>
            <a:bodyPr/>
            <a:lstStyle/>
            <a:p>
              <a:endParaRPr lang="ru-RU"/>
            </a:p>
          </p:txBody>
        </p:sp>
        <p:sp>
          <p:nvSpPr>
            <p:cNvPr id="96" name="Line 27"/>
            <p:cNvSpPr>
              <a:spLocks noChangeShapeType="1"/>
            </p:cNvSpPr>
            <p:nvPr/>
          </p:nvSpPr>
          <p:spPr bwMode="auto">
            <a:xfrm flipV="1">
              <a:off x="1598696" y="7030693"/>
              <a:ext cx="1163555" cy="0"/>
            </a:xfrm>
            <a:prstGeom prst="line">
              <a:avLst/>
            </a:prstGeom>
            <a:noFill/>
            <a:ln w="57150">
              <a:solidFill>
                <a:schemeClr val="accent1"/>
              </a:solidFill>
              <a:round/>
              <a:headEnd/>
              <a:tailEnd/>
            </a:ln>
          </p:spPr>
          <p:txBody>
            <a:bodyPr/>
            <a:lstStyle/>
            <a:p>
              <a:endParaRPr lang="ru-RU"/>
            </a:p>
          </p:txBody>
        </p:sp>
        <p:sp>
          <p:nvSpPr>
            <p:cNvPr id="97" name="Line 28"/>
            <p:cNvSpPr>
              <a:spLocks noChangeShapeType="1"/>
            </p:cNvSpPr>
            <p:nvPr/>
          </p:nvSpPr>
          <p:spPr bwMode="auto">
            <a:xfrm>
              <a:off x="2759075" y="6377508"/>
              <a:ext cx="1092200" cy="3175"/>
            </a:xfrm>
            <a:prstGeom prst="line">
              <a:avLst/>
            </a:prstGeom>
            <a:noFill/>
            <a:ln w="57150">
              <a:solidFill>
                <a:srgbClr val="CC0000"/>
              </a:solidFill>
              <a:round/>
              <a:headEnd/>
              <a:tailEnd/>
            </a:ln>
          </p:spPr>
          <p:txBody>
            <a:bodyPr/>
            <a:lstStyle/>
            <a:p>
              <a:endParaRPr lang="ru-RU"/>
            </a:p>
          </p:txBody>
        </p:sp>
        <p:sp>
          <p:nvSpPr>
            <p:cNvPr id="98" name="Line 29"/>
            <p:cNvSpPr>
              <a:spLocks noChangeShapeType="1"/>
            </p:cNvSpPr>
            <p:nvPr/>
          </p:nvSpPr>
          <p:spPr bwMode="auto">
            <a:xfrm>
              <a:off x="3858351" y="7030693"/>
              <a:ext cx="1125537" cy="0"/>
            </a:xfrm>
            <a:prstGeom prst="line">
              <a:avLst/>
            </a:prstGeom>
            <a:noFill/>
            <a:ln w="57150">
              <a:solidFill>
                <a:schemeClr val="accent1"/>
              </a:solidFill>
              <a:round/>
              <a:headEnd/>
              <a:tailEnd/>
            </a:ln>
          </p:spPr>
          <p:txBody>
            <a:bodyPr/>
            <a:lstStyle/>
            <a:p>
              <a:endParaRPr lang="ru-RU"/>
            </a:p>
          </p:txBody>
        </p:sp>
        <p:sp>
          <p:nvSpPr>
            <p:cNvPr id="99" name="Line 43"/>
            <p:cNvSpPr>
              <a:spLocks noChangeShapeType="1"/>
            </p:cNvSpPr>
            <p:nvPr/>
          </p:nvSpPr>
          <p:spPr bwMode="auto">
            <a:xfrm>
              <a:off x="2187575" y="8134870"/>
              <a:ext cx="0" cy="73025"/>
            </a:xfrm>
            <a:prstGeom prst="line">
              <a:avLst/>
            </a:prstGeom>
            <a:noFill/>
            <a:ln w="19050">
              <a:solidFill>
                <a:schemeClr val="accent1"/>
              </a:solidFill>
              <a:round/>
              <a:headEnd/>
              <a:tailEnd/>
            </a:ln>
          </p:spPr>
          <p:txBody>
            <a:bodyPr/>
            <a:lstStyle/>
            <a:p>
              <a:endParaRPr lang="ru-RU"/>
            </a:p>
          </p:txBody>
        </p:sp>
        <p:sp>
          <p:nvSpPr>
            <p:cNvPr id="100" name="Line 44"/>
            <p:cNvSpPr>
              <a:spLocks noChangeShapeType="1"/>
            </p:cNvSpPr>
            <p:nvPr/>
          </p:nvSpPr>
          <p:spPr bwMode="auto">
            <a:xfrm>
              <a:off x="4413250" y="8134870"/>
              <a:ext cx="0" cy="73025"/>
            </a:xfrm>
            <a:prstGeom prst="line">
              <a:avLst/>
            </a:prstGeom>
            <a:noFill/>
            <a:ln w="19050">
              <a:solidFill>
                <a:schemeClr val="accent1"/>
              </a:solidFill>
              <a:round/>
              <a:headEnd/>
              <a:tailEnd/>
            </a:ln>
          </p:spPr>
          <p:txBody>
            <a:bodyPr/>
            <a:lstStyle/>
            <a:p>
              <a:endParaRPr lang="ru-RU"/>
            </a:p>
          </p:txBody>
        </p:sp>
        <p:sp>
          <p:nvSpPr>
            <p:cNvPr id="101" name="Line 45"/>
            <p:cNvSpPr>
              <a:spLocks noChangeShapeType="1"/>
            </p:cNvSpPr>
            <p:nvPr/>
          </p:nvSpPr>
          <p:spPr bwMode="auto">
            <a:xfrm>
              <a:off x="6634162" y="8134870"/>
              <a:ext cx="0" cy="73025"/>
            </a:xfrm>
            <a:prstGeom prst="line">
              <a:avLst/>
            </a:prstGeom>
            <a:noFill/>
            <a:ln w="19050">
              <a:solidFill>
                <a:schemeClr val="accent1"/>
              </a:solidFill>
              <a:round/>
              <a:headEnd/>
              <a:tailEnd/>
            </a:ln>
          </p:spPr>
          <p:txBody>
            <a:bodyPr/>
            <a:lstStyle/>
            <a:p>
              <a:endParaRPr lang="ru-RU"/>
            </a:p>
          </p:txBody>
        </p:sp>
        <p:sp>
          <p:nvSpPr>
            <p:cNvPr id="102" name="Line 20"/>
            <p:cNvSpPr>
              <a:spLocks noChangeShapeType="1"/>
            </p:cNvSpPr>
            <p:nvPr/>
          </p:nvSpPr>
          <p:spPr bwMode="auto">
            <a:xfrm>
              <a:off x="11112" y="8249170"/>
              <a:ext cx="7175500" cy="0"/>
            </a:xfrm>
            <a:prstGeom prst="line">
              <a:avLst/>
            </a:prstGeom>
            <a:noFill/>
            <a:ln w="57150">
              <a:solidFill>
                <a:schemeClr val="accent1"/>
              </a:solidFill>
              <a:round/>
              <a:headEnd/>
              <a:tailEnd/>
            </a:ln>
          </p:spPr>
          <p:txBody>
            <a:bodyPr/>
            <a:lstStyle/>
            <a:p>
              <a:endParaRPr lang="ru-RU"/>
            </a:p>
          </p:txBody>
        </p:sp>
        <p:sp>
          <p:nvSpPr>
            <p:cNvPr id="103" name="TextBox 32"/>
            <p:cNvSpPr txBox="1">
              <a:spLocks noChangeArrowheads="1"/>
            </p:cNvSpPr>
            <p:nvPr/>
          </p:nvSpPr>
          <p:spPr bwMode="auto">
            <a:xfrm>
              <a:off x="1776412" y="6882333"/>
              <a:ext cx="151473" cy="430150"/>
            </a:xfrm>
            <a:prstGeom prst="rect">
              <a:avLst/>
            </a:prstGeom>
            <a:noFill/>
            <a:ln w="9525">
              <a:noFill/>
              <a:miter lim="800000"/>
              <a:headEnd/>
              <a:tailEnd/>
            </a:ln>
          </p:spPr>
          <p:txBody>
            <a:bodyPr wrap="none">
              <a:spAutoFit/>
            </a:bodyPr>
            <a:lstStyle/>
            <a:p>
              <a:endParaRPr lang="ru-RU"/>
            </a:p>
          </p:txBody>
        </p:sp>
        <p:sp>
          <p:nvSpPr>
            <p:cNvPr id="104" name="TextBox 103"/>
            <p:cNvSpPr txBox="1"/>
            <p:nvPr/>
          </p:nvSpPr>
          <p:spPr>
            <a:xfrm>
              <a:off x="1706472" y="7128394"/>
              <a:ext cx="962206" cy="1141291"/>
            </a:xfrm>
            <a:prstGeom prst="rect">
              <a:avLst/>
            </a:prstGeom>
            <a:noFill/>
          </p:spPr>
          <p:txBody>
            <a:bodyPr wrap="squar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sp>
          <p:nvSpPr>
            <p:cNvPr id="105" name="TextBox 104"/>
            <p:cNvSpPr txBox="1"/>
            <p:nvPr/>
          </p:nvSpPr>
          <p:spPr>
            <a:xfrm>
              <a:off x="3981692" y="7092088"/>
              <a:ext cx="851999" cy="1141291"/>
            </a:xfrm>
            <a:prstGeom prst="rect">
              <a:avLst/>
            </a:prstGeom>
            <a:noFill/>
          </p:spPr>
          <p:txBody>
            <a:bodyPr wrap="non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grpSp>
      <p:pic>
        <p:nvPicPr>
          <p:cNvPr id="106" name="Рисунок 105"/>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246400" y="619200"/>
            <a:ext cx="4903200" cy="3909600"/>
          </a:xfrm>
          <a:prstGeom prst="rect">
            <a:avLst/>
          </a:prstGeom>
        </p:spPr>
      </p:pic>
      <p:sp>
        <p:nvSpPr>
          <p:cNvPr id="107" name="TextBox 37"/>
          <p:cNvSpPr txBox="1"/>
          <p:nvPr/>
        </p:nvSpPr>
        <p:spPr>
          <a:xfrm>
            <a:off x="6833252" y="6545209"/>
            <a:ext cx="659155" cy="369332"/>
          </a:xfrm>
          <a:prstGeom prst="rect">
            <a:avLst/>
          </a:prstGeom>
          <a:noFill/>
        </p:spPr>
        <p:txBody>
          <a:bodyPr wrap="none">
            <a:spAutoFit/>
          </a:bodyPr>
          <a:lstStyle/>
          <a:p>
            <a:pPr>
              <a:defRPr/>
            </a:pPr>
            <a:r>
              <a:rPr lang="en-US" dirty="0">
                <a:solidFill>
                  <a:schemeClr val="bg1"/>
                </a:solidFill>
              </a:rPr>
              <a:t>UTC</a:t>
            </a:r>
            <a:endParaRPr lang="ru-RU" dirty="0">
              <a:solidFill>
                <a:schemeClr val="bg1"/>
              </a:solidFill>
            </a:endParaRPr>
          </a:p>
        </p:txBody>
      </p:sp>
      <p:sp>
        <p:nvSpPr>
          <p:cNvPr id="108" name="TextBox 22"/>
          <p:cNvSpPr txBox="1">
            <a:spLocks noChangeArrowheads="1"/>
          </p:cNvSpPr>
          <p:nvPr/>
        </p:nvSpPr>
        <p:spPr bwMode="auto">
          <a:xfrm>
            <a:off x="6748336" y="5411400"/>
            <a:ext cx="1806477" cy="830997"/>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109" name="TextBox 108"/>
          <p:cNvSpPr txBox="1"/>
          <p:nvPr/>
        </p:nvSpPr>
        <p:spPr>
          <a:xfrm>
            <a:off x="3653974" y="4245746"/>
            <a:ext cx="887850" cy="238715"/>
          </a:xfrm>
          <a:prstGeom prst="rect">
            <a:avLst/>
          </a:prstGeom>
          <a:noFill/>
        </p:spPr>
        <p:txBody>
          <a:bodyPr wrap="none" rtlCol="0">
            <a:spAutoFit/>
          </a:bodyPr>
          <a:lstStyle/>
          <a:p>
            <a:r>
              <a:rPr lang="en-US" sz="1000" b="1" dirty="0"/>
              <a:t>Terengganu</a:t>
            </a:r>
            <a:endParaRPr lang="ru-RU" sz="1000" b="1" dirty="0"/>
          </a:p>
        </p:txBody>
      </p:sp>
      <p:sp>
        <p:nvSpPr>
          <p:cNvPr id="110" name="TextBox 109"/>
          <p:cNvSpPr txBox="1"/>
          <p:nvPr/>
        </p:nvSpPr>
        <p:spPr>
          <a:xfrm>
            <a:off x="2367561" y="3838357"/>
            <a:ext cx="548255" cy="238715"/>
          </a:xfrm>
          <a:prstGeom prst="rect">
            <a:avLst/>
          </a:prstGeom>
          <a:noFill/>
        </p:spPr>
        <p:txBody>
          <a:bodyPr wrap="none" rtlCol="0">
            <a:spAutoFit/>
          </a:bodyPr>
          <a:lstStyle/>
          <a:p>
            <a:r>
              <a:rPr lang="en-US" sz="1000" b="1" dirty="0" err="1"/>
              <a:t>Bharu</a:t>
            </a:r>
            <a:endParaRPr lang="ru-RU" sz="1000" b="1" dirty="0"/>
          </a:p>
        </p:txBody>
      </p:sp>
      <p:sp>
        <p:nvSpPr>
          <p:cNvPr id="111" name="TextBox 110"/>
          <p:cNvSpPr txBox="1"/>
          <p:nvPr/>
        </p:nvSpPr>
        <p:spPr>
          <a:xfrm>
            <a:off x="4848433" y="912936"/>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12" name="TextBox 111"/>
          <p:cNvSpPr txBox="1"/>
          <p:nvPr/>
        </p:nvSpPr>
        <p:spPr>
          <a:xfrm>
            <a:off x="5076056" y="3375990"/>
            <a:ext cx="768817" cy="238715"/>
          </a:xfrm>
          <a:prstGeom prst="rect">
            <a:avLst/>
          </a:prstGeom>
          <a:noFill/>
        </p:spPr>
        <p:txBody>
          <a:bodyPr wrap="none" rtlCol="0">
            <a:spAutoFit/>
          </a:bodyPr>
          <a:lstStyle/>
          <a:p>
            <a:r>
              <a:rPr lang="en-US" sz="1000" b="1" dirty="0"/>
              <a:t>TGW2907</a:t>
            </a:r>
            <a:endParaRPr lang="ru-RU" sz="1000" b="1" dirty="0"/>
          </a:p>
        </p:txBody>
      </p:sp>
      <p:sp>
        <p:nvSpPr>
          <p:cNvPr id="113" name="TextBox 112"/>
          <p:cNvSpPr txBox="1"/>
          <p:nvPr/>
        </p:nvSpPr>
        <p:spPr>
          <a:xfrm>
            <a:off x="6001357" y="738124"/>
            <a:ext cx="422219" cy="238715"/>
          </a:xfrm>
          <a:prstGeom prst="rect">
            <a:avLst/>
          </a:prstGeom>
          <a:noFill/>
        </p:spPr>
        <p:txBody>
          <a:bodyPr wrap="none" rtlCol="0">
            <a:spAutoFit/>
          </a:bodyPr>
          <a:lstStyle/>
          <a:p>
            <a:r>
              <a:rPr lang="en-US" sz="1000" b="1" dirty="0" err="1"/>
              <a:t>Tho</a:t>
            </a:r>
            <a:endParaRPr lang="ru-RU" sz="1000" b="1" dirty="0"/>
          </a:p>
        </p:txBody>
      </p:sp>
      <p:sp>
        <p:nvSpPr>
          <p:cNvPr id="117" name="TextBox 116"/>
          <p:cNvSpPr txBox="1"/>
          <p:nvPr/>
        </p:nvSpPr>
        <p:spPr>
          <a:xfrm>
            <a:off x="2536313" y="2230878"/>
            <a:ext cx="704039" cy="246221"/>
          </a:xfrm>
          <a:prstGeom prst="rect">
            <a:avLst/>
          </a:prstGeom>
          <a:noFill/>
        </p:spPr>
        <p:txBody>
          <a:bodyPr wrap="none" rtlCol="0">
            <a:spAutoFit/>
          </a:bodyPr>
          <a:lstStyle/>
          <a:p>
            <a:r>
              <a:rPr lang="en-US" sz="1000" b="1" dirty="0"/>
              <a:t>TGW2657</a:t>
            </a:r>
            <a:endParaRPr lang="ru-RU" sz="1000" b="1" dirty="0"/>
          </a:p>
        </p:txBody>
      </p:sp>
      <p:cxnSp>
        <p:nvCxnSpPr>
          <p:cNvPr id="118" name="Прямая соединительная линия 117"/>
          <p:cNvCxnSpPr/>
          <p:nvPr/>
        </p:nvCxnSpPr>
        <p:spPr>
          <a:xfrm>
            <a:off x="2834704" y="3938210"/>
            <a:ext cx="756000" cy="54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p:cNvCxnSpPr/>
          <p:nvPr/>
        </p:nvCxnSpPr>
        <p:spPr>
          <a:xfrm flipV="1">
            <a:off x="5802578" y="757925"/>
            <a:ext cx="256049" cy="3347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Прямая соединительная линия 119"/>
          <p:cNvCxnSpPr/>
          <p:nvPr/>
        </p:nvCxnSpPr>
        <p:spPr>
          <a:xfrm flipV="1">
            <a:off x="2769116" y="2574000"/>
            <a:ext cx="108000" cy="126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Дуга 121"/>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23" name="Прямая соединительная линия 122"/>
          <p:cNvCxnSpPr/>
          <p:nvPr/>
        </p:nvCxnSpPr>
        <p:spPr>
          <a:xfrm>
            <a:off x="5802578" y="1231801"/>
            <a:ext cx="3233918" cy="2755239"/>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24" name="Прямая соединительная линия 123"/>
          <p:cNvCxnSpPr/>
          <p:nvPr/>
        </p:nvCxnSpPr>
        <p:spPr>
          <a:xfrm flipV="1">
            <a:off x="8388424" y="4077076"/>
            <a:ext cx="648072" cy="118226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224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0" y="140400"/>
            <a:ext cx="9144000" cy="367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00"/>
                </a:solidFill>
              </a:rPr>
              <a:t>Real MAS318 (MH370 analog) flight 23.03.14, </a:t>
            </a:r>
            <a:r>
              <a:rPr lang="ru-RU" sz="2000" b="1" dirty="0">
                <a:solidFill>
                  <a:srgbClr val="FFFF00"/>
                </a:solidFill>
              </a:rPr>
              <a:t>1</a:t>
            </a:r>
            <a:r>
              <a:rPr lang="en-US" sz="2000" b="1" dirty="0">
                <a:solidFill>
                  <a:srgbClr val="FFFF00"/>
                </a:solidFill>
              </a:rPr>
              <a:t>8</a:t>
            </a:r>
            <a:r>
              <a:rPr lang="ru-RU" sz="2000" b="1" dirty="0">
                <a:solidFill>
                  <a:srgbClr val="FFFF00"/>
                </a:solidFill>
              </a:rPr>
              <a:t>:</a:t>
            </a:r>
            <a:r>
              <a:rPr lang="en-US" sz="2000" b="1" dirty="0">
                <a:solidFill>
                  <a:srgbClr val="FFFF00"/>
                </a:solidFill>
              </a:rPr>
              <a:t>20</a:t>
            </a:r>
            <a:r>
              <a:rPr lang="ru-RU" sz="2000" b="1" dirty="0">
                <a:solidFill>
                  <a:srgbClr val="FFFF00"/>
                </a:solidFill>
              </a:rPr>
              <a:t> </a:t>
            </a:r>
            <a:r>
              <a:rPr lang="en-US" sz="2000" b="1" dirty="0">
                <a:solidFill>
                  <a:srgbClr val="FFFF00"/>
                </a:solidFill>
              </a:rPr>
              <a:t>UTC</a:t>
            </a:r>
            <a:r>
              <a:rPr lang="ru-RU" sz="2000" b="1" dirty="0">
                <a:solidFill>
                  <a:srgbClr val="FFFF00"/>
                </a:solidFill>
              </a:rPr>
              <a:t>, </a:t>
            </a:r>
            <a:endParaRPr lang="en-US" sz="2000" b="1" dirty="0">
              <a:solidFill>
                <a:srgbClr val="FFFF00"/>
              </a:solidFill>
            </a:endParaRPr>
          </a:p>
          <a:p>
            <a:r>
              <a:rPr lang="en-US" sz="2000" b="1" dirty="0">
                <a:solidFill>
                  <a:srgbClr val="FFFF00"/>
                </a:solidFill>
              </a:rPr>
              <a:t>with hypothetic SOAN connected with ATC </a:t>
            </a:r>
            <a:endParaRPr lang="ru-RU" sz="2000" b="1" dirty="0">
              <a:solidFill>
                <a:srgbClr val="FFFF00"/>
              </a:solidFill>
            </a:endParaRPr>
          </a:p>
        </p:txBody>
      </p:sp>
      <p:grpSp>
        <p:nvGrpSpPr>
          <p:cNvPr id="82" name="Группа 81"/>
          <p:cNvGrpSpPr/>
          <p:nvPr/>
        </p:nvGrpSpPr>
        <p:grpSpPr>
          <a:xfrm>
            <a:off x="140022" y="4653137"/>
            <a:ext cx="8832981" cy="2135626"/>
            <a:chOff x="-54539" y="5440883"/>
            <a:chExt cx="7242739" cy="3299700"/>
          </a:xfrm>
        </p:grpSpPr>
        <p:sp>
          <p:nvSpPr>
            <p:cNvPr id="83" name="TextBox 21"/>
            <p:cNvSpPr txBox="1">
              <a:spLocks noChangeArrowheads="1"/>
            </p:cNvSpPr>
            <p:nvPr/>
          </p:nvSpPr>
          <p:spPr bwMode="auto">
            <a:xfrm>
              <a:off x="2032000" y="5440883"/>
              <a:ext cx="3016250" cy="998629"/>
            </a:xfrm>
            <a:prstGeom prst="rect">
              <a:avLst/>
            </a:prstGeom>
            <a:noFill/>
            <a:ln w="9525">
              <a:noFill/>
              <a:miter lim="800000"/>
              <a:headEnd/>
              <a:tailEnd/>
            </a:ln>
          </p:spPr>
          <p:txBody>
            <a:bodyPr>
              <a:spAutoFit/>
            </a:bodyPr>
            <a:lstStyle/>
            <a:p>
              <a:r>
                <a:rPr lang="en-US" dirty="0">
                  <a:solidFill>
                    <a:schemeClr val="bg1"/>
                  </a:solidFill>
                  <a:latin typeface="Calibri" pitchFamily="34" charset="0"/>
                </a:rPr>
                <a:t>Storing data within SOAN  </a:t>
              </a:r>
            </a:p>
            <a:p>
              <a:endParaRPr lang="ru-RU" dirty="0">
                <a:latin typeface="Calibri" pitchFamily="34" charset="0"/>
              </a:endParaRPr>
            </a:p>
          </p:txBody>
        </p:sp>
        <p:sp>
          <p:nvSpPr>
            <p:cNvPr id="84" name="TextBox 22"/>
            <p:cNvSpPr txBox="1">
              <a:spLocks noChangeArrowheads="1"/>
            </p:cNvSpPr>
            <p:nvPr/>
          </p:nvSpPr>
          <p:spPr bwMode="auto">
            <a:xfrm>
              <a:off x="46037" y="6612457"/>
              <a:ext cx="1421861" cy="1283952"/>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&amp;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85" name="TextBox 24"/>
            <p:cNvSpPr txBox="1">
              <a:spLocks noChangeArrowheads="1"/>
            </p:cNvSpPr>
            <p:nvPr/>
          </p:nvSpPr>
          <p:spPr bwMode="auto">
            <a:xfrm>
              <a:off x="2826780" y="6547907"/>
              <a:ext cx="929881" cy="1521720"/>
            </a:xfrm>
            <a:prstGeom prst="rect">
              <a:avLst/>
            </a:prstGeom>
            <a:noFill/>
            <a:ln w="9525">
              <a:noFill/>
              <a:miter lim="800000"/>
              <a:headEnd/>
              <a:tailEnd/>
            </a:ln>
          </p:spPr>
          <p:txBody>
            <a:bodyPr wrap="square">
              <a:spAutoFit/>
            </a:bodyPr>
            <a:lstStyle/>
            <a:p>
              <a:pPr algn="ctr"/>
              <a:r>
                <a:rPr lang="en-US" sz="1600" dirty="0">
                  <a:latin typeface="Calibri" pitchFamily="34" charset="0"/>
                </a:rPr>
                <a:t>  </a:t>
              </a:r>
              <a:r>
                <a:rPr lang="en-US" sz="1400" dirty="0">
                  <a:solidFill>
                    <a:schemeClr val="bg1"/>
                  </a:solidFill>
                  <a:latin typeface="Calibri" pitchFamily="34" charset="0"/>
                </a:rPr>
                <a:t>With ATC,</a:t>
              </a:r>
            </a:p>
            <a:p>
              <a:pPr algn="ctr"/>
              <a:r>
                <a:rPr lang="en-US" sz="1400" dirty="0">
                  <a:solidFill>
                    <a:schemeClr val="bg1"/>
                  </a:solidFill>
                  <a:latin typeface="Calibri" pitchFamily="34" charset="0"/>
                </a:rPr>
                <a:t>surveillance</a:t>
              </a:r>
            </a:p>
            <a:p>
              <a:pPr algn="ctr"/>
              <a:r>
                <a:rPr lang="en-US" sz="1400" dirty="0">
                  <a:solidFill>
                    <a:schemeClr val="bg1"/>
                  </a:solidFill>
                  <a:latin typeface="Calibri" pitchFamily="34" charset="0"/>
                </a:rPr>
                <a:t>&amp; tracking</a:t>
              </a:r>
            </a:p>
            <a:p>
              <a:pPr algn="ctr"/>
              <a:r>
                <a:rPr lang="en-US" sz="1400" dirty="0">
                  <a:solidFill>
                    <a:schemeClr val="bg1"/>
                  </a:solidFill>
                  <a:latin typeface="Calibri" pitchFamily="34" charset="0"/>
                </a:rPr>
                <a:t>in ATC</a:t>
              </a:r>
              <a:endParaRPr lang="ru-RU" sz="1400" dirty="0">
                <a:solidFill>
                  <a:schemeClr val="bg1"/>
                </a:solidFill>
                <a:latin typeface="Calibri" pitchFamily="34" charset="0"/>
              </a:endParaRPr>
            </a:p>
          </p:txBody>
        </p:sp>
        <p:sp>
          <p:nvSpPr>
            <p:cNvPr id="86" name="Text Box 33"/>
            <p:cNvSpPr txBox="1">
              <a:spLocks noChangeArrowheads="1"/>
            </p:cNvSpPr>
            <p:nvPr/>
          </p:nvSpPr>
          <p:spPr bwMode="auto">
            <a:xfrm>
              <a:off x="-54539"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17:15</a:t>
              </a:r>
              <a:endParaRPr lang="ru-RU" sz="1400" dirty="0">
                <a:solidFill>
                  <a:schemeClr val="bg1"/>
                </a:solidFill>
                <a:latin typeface="Calibri" pitchFamily="34" charset="0"/>
              </a:endParaRPr>
            </a:p>
          </p:txBody>
        </p:sp>
        <p:sp>
          <p:nvSpPr>
            <p:cNvPr id="87" name="Text Box 34"/>
            <p:cNvSpPr txBox="1">
              <a:spLocks noChangeArrowheads="1"/>
            </p:cNvSpPr>
            <p:nvPr/>
          </p:nvSpPr>
          <p:spPr bwMode="auto">
            <a:xfrm>
              <a:off x="4121150" y="8265045"/>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17:55</a:t>
              </a:r>
              <a:endParaRPr lang="ru-RU" sz="1400" dirty="0">
                <a:solidFill>
                  <a:schemeClr val="bg1"/>
                </a:solidFill>
                <a:latin typeface="Calibri" pitchFamily="34" charset="0"/>
              </a:endParaRPr>
            </a:p>
          </p:txBody>
        </p:sp>
        <p:sp>
          <p:nvSpPr>
            <p:cNvPr id="88" name="Text Box 35"/>
            <p:cNvSpPr txBox="1">
              <a:spLocks noChangeArrowheads="1"/>
            </p:cNvSpPr>
            <p:nvPr/>
          </p:nvSpPr>
          <p:spPr bwMode="auto">
            <a:xfrm>
              <a:off x="6354762" y="8238059"/>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18:15</a:t>
              </a:r>
              <a:endParaRPr lang="ru-RU" sz="1400" dirty="0">
                <a:solidFill>
                  <a:schemeClr val="bg1"/>
                </a:solidFill>
                <a:latin typeface="Calibri" pitchFamily="34" charset="0"/>
              </a:endParaRPr>
            </a:p>
          </p:txBody>
        </p:sp>
        <p:sp>
          <p:nvSpPr>
            <p:cNvPr id="89" name="Text Box 42"/>
            <p:cNvSpPr txBox="1">
              <a:spLocks noChangeArrowheads="1"/>
            </p:cNvSpPr>
            <p:nvPr/>
          </p:nvSpPr>
          <p:spPr bwMode="auto">
            <a:xfrm>
              <a:off x="1900237" y="8258618"/>
              <a:ext cx="490537" cy="47553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17:35</a:t>
              </a:r>
              <a:endParaRPr lang="ru-RU" sz="1400" dirty="0">
                <a:solidFill>
                  <a:schemeClr val="bg1"/>
                </a:solidFill>
                <a:latin typeface="Calibri" pitchFamily="34" charset="0"/>
              </a:endParaRPr>
            </a:p>
          </p:txBody>
        </p:sp>
        <p:sp>
          <p:nvSpPr>
            <p:cNvPr id="90" name="Двойная стрелка влево/вправо 89"/>
            <p:cNvSpPr/>
            <p:nvPr/>
          </p:nvSpPr>
          <p:spPr>
            <a:xfrm>
              <a:off x="1627187" y="6017145"/>
              <a:ext cx="3343275" cy="14446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1" name="Line 24"/>
            <p:cNvSpPr>
              <a:spLocks noChangeShapeType="1"/>
            </p:cNvSpPr>
            <p:nvPr/>
          </p:nvSpPr>
          <p:spPr bwMode="auto">
            <a:xfrm>
              <a:off x="4967287" y="6385445"/>
              <a:ext cx="0" cy="1863725"/>
            </a:xfrm>
            <a:prstGeom prst="line">
              <a:avLst/>
            </a:prstGeom>
            <a:noFill/>
            <a:ln w="19050">
              <a:solidFill>
                <a:schemeClr val="accent1"/>
              </a:solidFill>
              <a:round/>
              <a:headEnd/>
              <a:tailEnd/>
            </a:ln>
          </p:spPr>
          <p:txBody>
            <a:bodyPr/>
            <a:lstStyle/>
            <a:p>
              <a:endParaRPr lang="ru-RU"/>
            </a:p>
          </p:txBody>
        </p:sp>
        <p:sp>
          <p:nvSpPr>
            <p:cNvPr id="92" name="Rectangle 19"/>
            <p:cNvSpPr>
              <a:spLocks noChangeArrowheads="1"/>
            </p:cNvSpPr>
            <p:nvPr/>
          </p:nvSpPr>
          <p:spPr bwMode="auto">
            <a:xfrm>
              <a:off x="-6350" y="5440883"/>
              <a:ext cx="7192962" cy="2808287"/>
            </a:xfrm>
            <a:prstGeom prst="rect">
              <a:avLst/>
            </a:prstGeom>
            <a:noFill/>
            <a:ln w="9525">
              <a:solidFill>
                <a:schemeClr val="bg1"/>
              </a:solidFill>
              <a:miter lim="800000"/>
              <a:headEnd/>
              <a:tailEnd/>
            </a:ln>
          </p:spPr>
          <p:txBody>
            <a:bodyPr wrap="none" anchor="ctr"/>
            <a:lstStyle/>
            <a:p>
              <a:endParaRPr lang="ru-RU"/>
            </a:p>
          </p:txBody>
        </p:sp>
        <p:sp>
          <p:nvSpPr>
            <p:cNvPr id="93" name="Line 21"/>
            <p:cNvSpPr>
              <a:spLocks noChangeShapeType="1"/>
            </p:cNvSpPr>
            <p:nvPr/>
          </p:nvSpPr>
          <p:spPr bwMode="auto">
            <a:xfrm>
              <a:off x="1598695" y="6377508"/>
              <a:ext cx="0" cy="1843087"/>
            </a:xfrm>
            <a:prstGeom prst="line">
              <a:avLst/>
            </a:prstGeom>
            <a:noFill/>
            <a:ln w="19050">
              <a:solidFill>
                <a:schemeClr val="accent1"/>
              </a:solidFill>
              <a:round/>
              <a:headEnd/>
              <a:tailEnd/>
            </a:ln>
          </p:spPr>
          <p:txBody>
            <a:bodyPr/>
            <a:lstStyle/>
            <a:p>
              <a:endParaRPr lang="ru-RU"/>
            </a:p>
          </p:txBody>
        </p:sp>
        <p:sp>
          <p:nvSpPr>
            <p:cNvPr id="94" name="Line 22"/>
            <p:cNvSpPr>
              <a:spLocks noChangeShapeType="1"/>
            </p:cNvSpPr>
            <p:nvPr/>
          </p:nvSpPr>
          <p:spPr bwMode="auto">
            <a:xfrm>
              <a:off x="2765425" y="6377508"/>
              <a:ext cx="0" cy="1847850"/>
            </a:xfrm>
            <a:prstGeom prst="line">
              <a:avLst/>
            </a:prstGeom>
            <a:noFill/>
            <a:ln w="19050">
              <a:solidFill>
                <a:schemeClr val="accent1"/>
              </a:solidFill>
              <a:round/>
              <a:headEnd/>
              <a:tailEnd/>
            </a:ln>
          </p:spPr>
          <p:txBody>
            <a:bodyPr/>
            <a:lstStyle/>
            <a:p>
              <a:endParaRPr lang="ru-RU"/>
            </a:p>
          </p:txBody>
        </p:sp>
        <p:sp>
          <p:nvSpPr>
            <p:cNvPr id="95" name="Line 23"/>
            <p:cNvSpPr>
              <a:spLocks noChangeShapeType="1"/>
            </p:cNvSpPr>
            <p:nvPr/>
          </p:nvSpPr>
          <p:spPr bwMode="auto">
            <a:xfrm>
              <a:off x="3846512" y="6377508"/>
              <a:ext cx="0" cy="1843087"/>
            </a:xfrm>
            <a:prstGeom prst="line">
              <a:avLst/>
            </a:prstGeom>
            <a:noFill/>
            <a:ln w="19050">
              <a:solidFill>
                <a:schemeClr val="accent1"/>
              </a:solidFill>
              <a:round/>
              <a:headEnd/>
              <a:tailEnd/>
            </a:ln>
          </p:spPr>
          <p:txBody>
            <a:bodyPr/>
            <a:lstStyle/>
            <a:p>
              <a:endParaRPr lang="ru-RU"/>
            </a:p>
          </p:txBody>
        </p:sp>
        <p:sp>
          <p:nvSpPr>
            <p:cNvPr id="96" name="Line 25"/>
            <p:cNvSpPr>
              <a:spLocks noChangeShapeType="1"/>
            </p:cNvSpPr>
            <p:nvPr/>
          </p:nvSpPr>
          <p:spPr bwMode="auto">
            <a:xfrm>
              <a:off x="-6350" y="6377507"/>
              <a:ext cx="1605045" cy="0"/>
            </a:xfrm>
            <a:prstGeom prst="line">
              <a:avLst/>
            </a:prstGeom>
            <a:noFill/>
            <a:ln w="57150">
              <a:solidFill>
                <a:srgbClr val="FF0000"/>
              </a:solidFill>
              <a:round/>
              <a:headEnd/>
              <a:tailEnd/>
            </a:ln>
          </p:spPr>
          <p:txBody>
            <a:bodyPr/>
            <a:lstStyle/>
            <a:p>
              <a:endParaRPr lang="ru-RU"/>
            </a:p>
          </p:txBody>
        </p:sp>
        <p:sp>
          <p:nvSpPr>
            <p:cNvPr id="97" name="Line 26"/>
            <p:cNvSpPr>
              <a:spLocks noChangeShapeType="1"/>
            </p:cNvSpPr>
            <p:nvPr/>
          </p:nvSpPr>
          <p:spPr bwMode="auto">
            <a:xfrm>
              <a:off x="4968875" y="6377508"/>
              <a:ext cx="2219325" cy="0"/>
            </a:xfrm>
            <a:prstGeom prst="line">
              <a:avLst/>
            </a:prstGeom>
            <a:noFill/>
            <a:ln w="57150">
              <a:solidFill>
                <a:srgbClr val="FF0000"/>
              </a:solidFill>
              <a:round/>
              <a:headEnd/>
              <a:tailEnd/>
            </a:ln>
          </p:spPr>
          <p:txBody>
            <a:bodyPr/>
            <a:lstStyle/>
            <a:p>
              <a:endParaRPr lang="ru-RU"/>
            </a:p>
          </p:txBody>
        </p:sp>
        <p:sp>
          <p:nvSpPr>
            <p:cNvPr id="98" name="Line 27"/>
            <p:cNvSpPr>
              <a:spLocks noChangeShapeType="1"/>
            </p:cNvSpPr>
            <p:nvPr/>
          </p:nvSpPr>
          <p:spPr bwMode="auto">
            <a:xfrm flipV="1">
              <a:off x="1598696" y="7030693"/>
              <a:ext cx="1163555" cy="0"/>
            </a:xfrm>
            <a:prstGeom prst="line">
              <a:avLst/>
            </a:prstGeom>
            <a:noFill/>
            <a:ln w="57150">
              <a:solidFill>
                <a:schemeClr val="accent1"/>
              </a:solidFill>
              <a:round/>
              <a:headEnd/>
              <a:tailEnd/>
            </a:ln>
          </p:spPr>
          <p:txBody>
            <a:bodyPr/>
            <a:lstStyle/>
            <a:p>
              <a:endParaRPr lang="ru-RU"/>
            </a:p>
          </p:txBody>
        </p:sp>
        <p:sp>
          <p:nvSpPr>
            <p:cNvPr id="99" name="Line 28"/>
            <p:cNvSpPr>
              <a:spLocks noChangeShapeType="1"/>
            </p:cNvSpPr>
            <p:nvPr/>
          </p:nvSpPr>
          <p:spPr bwMode="auto">
            <a:xfrm>
              <a:off x="2759075" y="6377508"/>
              <a:ext cx="1092200" cy="3175"/>
            </a:xfrm>
            <a:prstGeom prst="line">
              <a:avLst/>
            </a:prstGeom>
            <a:noFill/>
            <a:ln w="57150">
              <a:solidFill>
                <a:srgbClr val="CC0000"/>
              </a:solidFill>
              <a:round/>
              <a:headEnd/>
              <a:tailEnd/>
            </a:ln>
          </p:spPr>
          <p:txBody>
            <a:bodyPr/>
            <a:lstStyle/>
            <a:p>
              <a:endParaRPr lang="ru-RU"/>
            </a:p>
          </p:txBody>
        </p:sp>
        <p:sp>
          <p:nvSpPr>
            <p:cNvPr id="100" name="Line 29"/>
            <p:cNvSpPr>
              <a:spLocks noChangeShapeType="1"/>
            </p:cNvSpPr>
            <p:nvPr/>
          </p:nvSpPr>
          <p:spPr bwMode="auto">
            <a:xfrm>
              <a:off x="3858351" y="7030693"/>
              <a:ext cx="1125537" cy="0"/>
            </a:xfrm>
            <a:prstGeom prst="line">
              <a:avLst/>
            </a:prstGeom>
            <a:noFill/>
            <a:ln w="57150">
              <a:solidFill>
                <a:schemeClr val="accent1"/>
              </a:solidFill>
              <a:round/>
              <a:headEnd/>
              <a:tailEnd/>
            </a:ln>
          </p:spPr>
          <p:txBody>
            <a:bodyPr/>
            <a:lstStyle/>
            <a:p>
              <a:endParaRPr lang="ru-RU"/>
            </a:p>
          </p:txBody>
        </p:sp>
        <p:sp>
          <p:nvSpPr>
            <p:cNvPr id="101" name="Line 43"/>
            <p:cNvSpPr>
              <a:spLocks noChangeShapeType="1"/>
            </p:cNvSpPr>
            <p:nvPr/>
          </p:nvSpPr>
          <p:spPr bwMode="auto">
            <a:xfrm>
              <a:off x="2187575" y="8134870"/>
              <a:ext cx="0" cy="73025"/>
            </a:xfrm>
            <a:prstGeom prst="line">
              <a:avLst/>
            </a:prstGeom>
            <a:noFill/>
            <a:ln w="19050">
              <a:solidFill>
                <a:schemeClr val="accent1"/>
              </a:solidFill>
              <a:round/>
              <a:headEnd/>
              <a:tailEnd/>
            </a:ln>
          </p:spPr>
          <p:txBody>
            <a:bodyPr/>
            <a:lstStyle/>
            <a:p>
              <a:endParaRPr lang="ru-RU"/>
            </a:p>
          </p:txBody>
        </p:sp>
        <p:sp>
          <p:nvSpPr>
            <p:cNvPr id="102" name="Line 44"/>
            <p:cNvSpPr>
              <a:spLocks noChangeShapeType="1"/>
            </p:cNvSpPr>
            <p:nvPr/>
          </p:nvSpPr>
          <p:spPr bwMode="auto">
            <a:xfrm>
              <a:off x="4413250" y="8134870"/>
              <a:ext cx="0" cy="73025"/>
            </a:xfrm>
            <a:prstGeom prst="line">
              <a:avLst/>
            </a:prstGeom>
            <a:noFill/>
            <a:ln w="19050">
              <a:solidFill>
                <a:schemeClr val="accent1"/>
              </a:solidFill>
              <a:round/>
              <a:headEnd/>
              <a:tailEnd/>
            </a:ln>
          </p:spPr>
          <p:txBody>
            <a:bodyPr/>
            <a:lstStyle/>
            <a:p>
              <a:endParaRPr lang="ru-RU"/>
            </a:p>
          </p:txBody>
        </p:sp>
        <p:sp>
          <p:nvSpPr>
            <p:cNvPr id="103" name="Line 45"/>
            <p:cNvSpPr>
              <a:spLocks noChangeShapeType="1"/>
            </p:cNvSpPr>
            <p:nvPr/>
          </p:nvSpPr>
          <p:spPr bwMode="auto">
            <a:xfrm>
              <a:off x="6634162" y="8134870"/>
              <a:ext cx="0" cy="73025"/>
            </a:xfrm>
            <a:prstGeom prst="line">
              <a:avLst/>
            </a:prstGeom>
            <a:noFill/>
            <a:ln w="19050">
              <a:solidFill>
                <a:schemeClr val="accent1"/>
              </a:solidFill>
              <a:round/>
              <a:headEnd/>
              <a:tailEnd/>
            </a:ln>
          </p:spPr>
          <p:txBody>
            <a:bodyPr/>
            <a:lstStyle/>
            <a:p>
              <a:endParaRPr lang="ru-RU"/>
            </a:p>
          </p:txBody>
        </p:sp>
        <p:sp>
          <p:nvSpPr>
            <p:cNvPr id="104" name="Line 20"/>
            <p:cNvSpPr>
              <a:spLocks noChangeShapeType="1"/>
            </p:cNvSpPr>
            <p:nvPr/>
          </p:nvSpPr>
          <p:spPr bwMode="auto">
            <a:xfrm>
              <a:off x="0" y="8244408"/>
              <a:ext cx="7175500" cy="0"/>
            </a:xfrm>
            <a:prstGeom prst="line">
              <a:avLst/>
            </a:prstGeom>
            <a:noFill/>
            <a:ln w="57150">
              <a:solidFill>
                <a:schemeClr val="accent1"/>
              </a:solidFill>
              <a:round/>
              <a:headEnd/>
              <a:tailEnd/>
            </a:ln>
          </p:spPr>
          <p:txBody>
            <a:bodyPr/>
            <a:lstStyle/>
            <a:p>
              <a:endParaRPr lang="ru-RU"/>
            </a:p>
          </p:txBody>
        </p:sp>
        <p:sp>
          <p:nvSpPr>
            <p:cNvPr id="105" name="TextBox 32"/>
            <p:cNvSpPr txBox="1">
              <a:spLocks noChangeArrowheads="1"/>
            </p:cNvSpPr>
            <p:nvPr/>
          </p:nvSpPr>
          <p:spPr bwMode="auto">
            <a:xfrm>
              <a:off x="1776412" y="6882333"/>
              <a:ext cx="151473" cy="430150"/>
            </a:xfrm>
            <a:prstGeom prst="rect">
              <a:avLst/>
            </a:prstGeom>
            <a:noFill/>
            <a:ln w="9525">
              <a:noFill/>
              <a:miter lim="800000"/>
              <a:headEnd/>
              <a:tailEnd/>
            </a:ln>
          </p:spPr>
          <p:txBody>
            <a:bodyPr wrap="none">
              <a:spAutoFit/>
            </a:bodyPr>
            <a:lstStyle/>
            <a:p>
              <a:endParaRPr lang="ru-RU"/>
            </a:p>
          </p:txBody>
        </p:sp>
        <p:sp>
          <p:nvSpPr>
            <p:cNvPr id="106" name="TextBox 105"/>
            <p:cNvSpPr txBox="1"/>
            <p:nvPr/>
          </p:nvSpPr>
          <p:spPr>
            <a:xfrm>
              <a:off x="1706472" y="7128394"/>
              <a:ext cx="962206" cy="1141291"/>
            </a:xfrm>
            <a:prstGeom prst="rect">
              <a:avLst/>
            </a:prstGeom>
            <a:noFill/>
          </p:spPr>
          <p:txBody>
            <a:bodyPr wrap="squar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sp>
          <p:nvSpPr>
            <p:cNvPr id="107" name="TextBox 106"/>
            <p:cNvSpPr txBox="1"/>
            <p:nvPr/>
          </p:nvSpPr>
          <p:spPr>
            <a:xfrm>
              <a:off x="3981692" y="7092088"/>
              <a:ext cx="851999" cy="1141291"/>
            </a:xfrm>
            <a:prstGeom prst="rect">
              <a:avLst/>
            </a:prstGeom>
            <a:noFill/>
          </p:spPr>
          <p:txBody>
            <a:bodyPr wrap="none">
              <a:spAutoFit/>
            </a:bodyPr>
            <a:lstStyle/>
            <a:p>
              <a:pPr algn="ctr">
                <a:defRPr/>
              </a:pPr>
              <a:r>
                <a:rPr lang="en-US" sz="1400" dirty="0">
                  <a:solidFill>
                    <a:schemeClr val="bg1"/>
                  </a:solidFill>
                  <a:latin typeface="+mj-lt"/>
                </a:rPr>
                <a:t>Without</a:t>
              </a:r>
            </a:p>
            <a:p>
              <a:pPr algn="ctr">
                <a:defRPr/>
              </a:pPr>
              <a:r>
                <a:rPr lang="en-US" sz="1400" dirty="0">
                  <a:solidFill>
                    <a:schemeClr val="bg1"/>
                  </a:solidFill>
                  <a:latin typeface="+mj-lt"/>
                </a:rPr>
                <a:t>ATC, no</a:t>
              </a:r>
            </a:p>
            <a:p>
              <a:pPr algn="ctr">
                <a:defRPr/>
              </a:pPr>
              <a:r>
                <a:rPr lang="en-US" sz="1400" dirty="0">
                  <a:solidFill>
                    <a:schemeClr val="bg1"/>
                  </a:solidFill>
                  <a:latin typeface="+mj-lt"/>
                </a:rPr>
                <a:t>surveillance</a:t>
              </a:r>
              <a:endParaRPr lang="ru-RU" sz="1400" dirty="0">
                <a:solidFill>
                  <a:schemeClr val="bg1"/>
                </a:solidFill>
                <a:latin typeface="+mj-lt"/>
              </a:endParaRPr>
            </a:p>
          </p:txBody>
        </p:sp>
      </p:grpSp>
      <p:pic>
        <p:nvPicPr>
          <p:cNvPr id="108" name="Рисунок 107"/>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246400" y="619200"/>
            <a:ext cx="4903200" cy="3909600"/>
          </a:xfrm>
          <a:prstGeom prst="rect">
            <a:avLst/>
          </a:prstGeom>
        </p:spPr>
      </p:pic>
      <p:sp>
        <p:nvSpPr>
          <p:cNvPr id="109" name="TextBox 37"/>
          <p:cNvSpPr txBox="1"/>
          <p:nvPr/>
        </p:nvSpPr>
        <p:spPr>
          <a:xfrm>
            <a:off x="6942980" y="6545209"/>
            <a:ext cx="659155" cy="369332"/>
          </a:xfrm>
          <a:prstGeom prst="rect">
            <a:avLst/>
          </a:prstGeom>
          <a:noFill/>
        </p:spPr>
        <p:txBody>
          <a:bodyPr wrap="none">
            <a:spAutoFit/>
          </a:bodyPr>
          <a:lstStyle/>
          <a:p>
            <a:pPr>
              <a:defRPr/>
            </a:pPr>
            <a:r>
              <a:rPr lang="en-US" dirty="0">
                <a:solidFill>
                  <a:schemeClr val="bg1"/>
                </a:solidFill>
              </a:rPr>
              <a:t>UTC</a:t>
            </a:r>
            <a:endParaRPr lang="ru-RU" dirty="0">
              <a:solidFill>
                <a:schemeClr val="bg1"/>
              </a:solidFill>
            </a:endParaRPr>
          </a:p>
        </p:txBody>
      </p:sp>
      <p:sp>
        <p:nvSpPr>
          <p:cNvPr id="110" name="TextBox 22"/>
          <p:cNvSpPr txBox="1">
            <a:spLocks noChangeArrowheads="1"/>
          </p:cNvSpPr>
          <p:nvPr/>
        </p:nvSpPr>
        <p:spPr bwMode="auto">
          <a:xfrm>
            <a:off x="6811018" y="5411400"/>
            <a:ext cx="1743796" cy="830997"/>
          </a:xfrm>
          <a:prstGeom prst="rect">
            <a:avLst/>
          </a:prstGeom>
          <a:noFill/>
          <a:ln w="9525">
            <a:noFill/>
            <a:miter lim="800000"/>
            <a:headEnd/>
            <a:tailEnd/>
          </a:ln>
        </p:spPr>
        <p:txBody>
          <a:bodyPr wrap="square">
            <a:spAutoFit/>
          </a:bodyPr>
          <a:lstStyle/>
          <a:p>
            <a:pPr algn="ctr"/>
            <a:r>
              <a:rPr lang="en-US" sz="1600" dirty="0">
                <a:solidFill>
                  <a:schemeClr val="bg1"/>
                </a:solidFill>
                <a:latin typeface="Calibri" pitchFamily="34" charset="0"/>
              </a:rPr>
              <a:t>Surveillance</a:t>
            </a:r>
            <a:r>
              <a:rPr lang="ru-RU" sz="1600" dirty="0">
                <a:solidFill>
                  <a:schemeClr val="bg1"/>
                </a:solidFill>
                <a:latin typeface="Calibri" pitchFamily="34" charset="0"/>
              </a:rPr>
              <a:t> </a:t>
            </a:r>
            <a:r>
              <a:rPr lang="en-US" sz="1600" dirty="0">
                <a:solidFill>
                  <a:schemeClr val="bg1"/>
                </a:solidFill>
                <a:latin typeface="Calibri" pitchFamily="34" charset="0"/>
              </a:rPr>
              <a:t>under SSR ADS-B, tracking</a:t>
            </a:r>
            <a:r>
              <a:rPr lang="ru-RU" sz="1600" dirty="0">
                <a:solidFill>
                  <a:schemeClr val="bg1"/>
                </a:solidFill>
                <a:latin typeface="Calibri" pitchFamily="34" charset="0"/>
              </a:rPr>
              <a:t> </a:t>
            </a:r>
            <a:r>
              <a:rPr lang="en-US" sz="1600" dirty="0">
                <a:solidFill>
                  <a:schemeClr val="bg1"/>
                </a:solidFill>
                <a:latin typeface="Calibri" pitchFamily="34" charset="0"/>
              </a:rPr>
              <a:t>in ATC</a:t>
            </a:r>
          </a:p>
        </p:txBody>
      </p:sp>
      <p:sp>
        <p:nvSpPr>
          <p:cNvPr id="111" name="TextBox 110"/>
          <p:cNvSpPr txBox="1"/>
          <p:nvPr/>
        </p:nvSpPr>
        <p:spPr>
          <a:xfrm>
            <a:off x="3922412" y="4336336"/>
            <a:ext cx="887850" cy="238715"/>
          </a:xfrm>
          <a:prstGeom prst="rect">
            <a:avLst/>
          </a:prstGeom>
          <a:noFill/>
        </p:spPr>
        <p:txBody>
          <a:bodyPr wrap="none" rtlCol="0">
            <a:spAutoFit/>
          </a:bodyPr>
          <a:lstStyle/>
          <a:p>
            <a:r>
              <a:rPr lang="en-US" sz="1000" b="1" dirty="0"/>
              <a:t>Terengganu</a:t>
            </a:r>
            <a:endParaRPr lang="ru-RU" sz="1000" b="1" dirty="0"/>
          </a:p>
        </p:txBody>
      </p:sp>
      <p:sp>
        <p:nvSpPr>
          <p:cNvPr id="112" name="TextBox 111"/>
          <p:cNvSpPr txBox="1"/>
          <p:nvPr/>
        </p:nvSpPr>
        <p:spPr>
          <a:xfrm>
            <a:off x="2367561" y="3838357"/>
            <a:ext cx="548255" cy="238715"/>
          </a:xfrm>
          <a:prstGeom prst="rect">
            <a:avLst/>
          </a:prstGeom>
          <a:noFill/>
        </p:spPr>
        <p:txBody>
          <a:bodyPr wrap="none" rtlCol="0">
            <a:spAutoFit/>
          </a:bodyPr>
          <a:lstStyle/>
          <a:p>
            <a:r>
              <a:rPr lang="en-US" sz="1000" b="1" dirty="0" err="1"/>
              <a:t>Bharu</a:t>
            </a:r>
            <a:endParaRPr lang="ru-RU" sz="1000" b="1" dirty="0"/>
          </a:p>
        </p:txBody>
      </p:sp>
      <p:sp>
        <p:nvSpPr>
          <p:cNvPr id="113" name="TextBox 112"/>
          <p:cNvSpPr txBox="1"/>
          <p:nvPr/>
        </p:nvSpPr>
        <p:spPr>
          <a:xfrm>
            <a:off x="4958297" y="785514"/>
            <a:ext cx="899605" cy="338554"/>
          </a:xfrm>
          <a:prstGeom prst="rect">
            <a:avLst/>
          </a:prstGeom>
          <a:noFill/>
        </p:spPr>
        <p:txBody>
          <a:bodyPr wrap="none" rtlCol="0">
            <a:spAutoFit/>
          </a:bodyPr>
          <a:lstStyle/>
          <a:p>
            <a:r>
              <a:rPr lang="en-US" sz="1600" b="1" dirty="0">
                <a:solidFill>
                  <a:srgbClr val="FF0000"/>
                </a:solidFill>
              </a:rPr>
              <a:t>MAS318</a:t>
            </a:r>
            <a:endParaRPr lang="ru-RU" sz="1600" b="1" dirty="0">
              <a:solidFill>
                <a:srgbClr val="FF0000"/>
              </a:solidFill>
            </a:endParaRPr>
          </a:p>
        </p:txBody>
      </p:sp>
      <p:sp>
        <p:nvSpPr>
          <p:cNvPr id="114" name="TextBox 113"/>
          <p:cNvSpPr txBox="1"/>
          <p:nvPr/>
        </p:nvSpPr>
        <p:spPr>
          <a:xfrm>
            <a:off x="4921730" y="3495347"/>
            <a:ext cx="768817" cy="238715"/>
          </a:xfrm>
          <a:prstGeom prst="rect">
            <a:avLst/>
          </a:prstGeom>
          <a:noFill/>
        </p:spPr>
        <p:txBody>
          <a:bodyPr wrap="none" rtlCol="0">
            <a:spAutoFit/>
          </a:bodyPr>
          <a:lstStyle/>
          <a:p>
            <a:r>
              <a:rPr lang="en-US" sz="1000" b="1" dirty="0"/>
              <a:t>TGW2907</a:t>
            </a:r>
            <a:endParaRPr lang="ru-RU" sz="1000" b="1" dirty="0"/>
          </a:p>
        </p:txBody>
      </p:sp>
      <p:sp>
        <p:nvSpPr>
          <p:cNvPr id="115" name="TextBox 114"/>
          <p:cNvSpPr txBox="1"/>
          <p:nvPr/>
        </p:nvSpPr>
        <p:spPr>
          <a:xfrm>
            <a:off x="6001357" y="692696"/>
            <a:ext cx="422219" cy="238715"/>
          </a:xfrm>
          <a:prstGeom prst="rect">
            <a:avLst/>
          </a:prstGeom>
          <a:noFill/>
        </p:spPr>
        <p:txBody>
          <a:bodyPr wrap="none" rtlCol="0">
            <a:spAutoFit/>
          </a:bodyPr>
          <a:lstStyle/>
          <a:p>
            <a:r>
              <a:rPr lang="en-US" sz="1000" b="1" dirty="0" err="1"/>
              <a:t>Tho</a:t>
            </a:r>
            <a:endParaRPr lang="ru-RU" sz="1000" b="1" dirty="0"/>
          </a:p>
        </p:txBody>
      </p:sp>
      <p:sp>
        <p:nvSpPr>
          <p:cNvPr id="119" name="TextBox 118"/>
          <p:cNvSpPr txBox="1"/>
          <p:nvPr/>
        </p:nvSpPr>
        <p:spPr>
          <a:xfrm>
            <a:off x="2616117" y="2353988"/>
            <a:ext cx="704039" cy="246221"/>
          </a:xfrm>
          <a:prstGeom prst="rect">
            <a:avLst/>
          </a:prstGeom>
          <a:noFill/>
        </p:spPr>
        <p:txBody>
          <a:bodyPr wrap="none" rtlCol="0">
            <a:spAutoFit/>
          </a:bodyPr>
          <a:lstStyle/>
          <a:p>
            <a:r>
              <a:rPr lang="en-US" sz="1000" b="1" dirty="0"/>
              <a:t>TGW2657</a:t>
            </a:r>
            <a:endParaRPr lang="ru-RU" sz="1000" b="1" dirty="0"/>
          </a:p>
        </p:txBody>
      </p:sp>
      <p:cxnSp>
        <p:nvCxnSpPr>
          <p:cNvPr id="120" name="Прямая соединительная линия 119"/>
          <p:cNvCxnSpPr/>
          <p:nvPr/>
        </p:nvCxnSpPr>
        <p:spPr>
          <a:xfrm>
            <a:off x="2834704" y="3938210"/>
            <a:ext cx="756000" cy="54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Прямая соединительная линия 120"/>
          <p:cNvCxnSpPr/>
          <p:nvPr/>
        </p:nvCxnSpPr>
        <p:spPr>
          <a:xfrm flipV="1">
            <a:off x="5930825" y="738126"/>
            <a:ext cx="146559" cy="1647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Прямая соединительная линия 121"/>
          <p:cNvCxnSpPr/>
          <p:nvPr/>
        </p:nvCxnSpPr>
        <p:spPr>
          <a:xfrm flipV="1">
            <a:off x="2771800" y="2709040"/>
            <a:ext cx="252000" cy="10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Прямая соединительная линия 125"/>
          <p:cNvCxnSpPr/>
          <p:nvPr/>
        </p:nvCxnSpPr>
        <p:spPr>
          <a:xfrm flipV="1">
            <a:off x="3707904" y="3734062"/>
            <a:ext cx="1102358" cy="7441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7" name="Дуга 126"/>
          <p:cNvSpPr/>
          <p:nvPr/>
        </p:nvSpPr>
        <p:spPr>
          <a:xfrm rot="2170250">
            <a:off x="7636597" y="3304426"/>
            <a:ext cx="1337816" cy="1977339"/>
          </a:xfrm>
          <a:prstGeom prst="arc">
            <a:avLst>
              <a:gd name="adj1" fmla="val 16014789"/>
              <a:gd name="adj2" fmla="val 20674993"/>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28" name="Прямая соединительная линия 127"/>
          <p:cNvCxnSpPr>
            <a:stCxn id="113" idx="3"/>
          </p:cNvCxnSpPr>
          <p:nvPr/>
        </p:nvCxnSpPr>
        <p:spPr>
          <a:xfrm>
            <a:off x="5857902" y="954791"/>
            <a:ext cx="3178594" cy="3122281"/>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29" name="Прямая соединительная линия 128"/>
          <p:cNvCxnSpPr/>
          <p:nvPr/>
        </p:nvCxnSpPr>
        <p:spPr>
          <a:xfrm flipV="1">
            <a:off x="8712460" y="4077076"/>
            <a:ext cx="324036" cy="1187398"/>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52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825" y="219265"/>
            <a:ext cx="8558213" cy="1325563"/>
          </a:xfrm>
        </p:spPr>
        <p:txBody>
          <a:bodyPr>
            <a:noAutofit/>
          </a:bodyPr>
          <a:lstStyle/>
          <a:p>
            <a:pPr algn="ctr" eaLnBrk="1" hangingPunct="1"/>
            <a:r>
              <a:rPr lang="en-US" sz="3000" dirty="0">
                <a:solidFill>
                  <a:srgbClr val="FFFF00"/>
                </a:solidFill>
              </a:rPr>
              <a:t>Study of Cyber Attacks with reference to ADS-B </a:t>
            </a:r>
            <a:br>
              <a:rPr lang="en-US" sz="3000" dirty="0">
                <a:solidFill>
                  <a:srgbClr val="FFFF00"/>
                </a:solidFill>
              </a:rPr>
            </a:br>
            <a:r>
              <a:rPr lang="en-US" sz="3000" dirty="0">
                <a:solidFill>
                  <a:srgbClr val="FFFF00"/>
                </a:solidFill>
              </a:rPr>
              <a:t>in </a:t>
            </a:r>
            <a:r>
              <a:rPr lang="en-US" sz="3000" dirty="0" err="1">
                <a:solidFill>
                  <a:srgbClr val="FFFF00"/>
                </a:solidFill>
              </a:rPr>
              <a:t>NextGen</a:t>
            </a:r>
            <a:r>
              <a:rPr lang="ru-RU" sz="3000" dirty="0">
                <a:solidFill>
                  <a:srgbClr val="FFFF00"/>
                </a:solidFill>
              </a:rPr>
              <a:t> (</a:t>
            </a:r>
            <a:r>
              <a:rPr lang="en-US" sz="3000" dirty="0">
                <a:solidFill>
                  <a:srgbClr val="FFFF00"/>
                </a:solidFill>
              </a:rPr>
              <a:t>USA</a:t>
            </a:r>
            <a:r>
              <a:rPr lang="ru-RU" sz="3000" dirty="0">
                <a:solidFill>
                  <a:srgbClr val="FFFF00"/>
                </a:solidFill>
              </a:rPr>
              <a:t>) </a:t>
            </a:r>
            <a:r>
              <a:rPr lang="en-US" sz="3000" dirty="0">
                <a:solidFill>
                  <a:srgbClr val="FFFF00"/>
                </a:solidFill>
              </a:rPr>
              <a:t>and SESAR (Europe).</a:t>
            </a:r>
            <a:br>
              <a:rPr lang="en-US" sz="3000" dirty="0">
                <a:solidFill>
                  <a:srgbClr val="FFFF00"/>
                </a:solidFill>
              </a:rPr>
            </a:br>
            <a:r>
              <a:rPr lang="en-US" sz="3000" b="1" u="sng" dirty="0">
                <a:solidFill>
                  <a:srgbClr val="FFFF00"/>
                </a:solidFill>
              </a:rPr>
              <a:t>ADS-B here is only the example but the brightest one.</a:t>
            </a:r>
            <a:endParaRPr lang="ru-RU" sz="3000" b="1" u="sng" dirty="0">
              <a:solidFill>
                <a:srgbClr val="FFFF00"/>
              </a:solidFill>
            </a:endParaRPr>
          </a:p>
        </p:txBody>
      </p:sp>
      <p:sp>
        <p:nvSpPr>
          <p:cNvPr id="21506" name="Объект 2"/>
          <p:cNvSpPr>
            <a:spLocks noGrp="1"/>
          </p:cNvSpPr>
          <p:nvPr>
            <p:ph idx="1"/>
          </p:nvPr>
        </p:nvSpPr>
        <p:spPr>
          <a:xfrm>
            <a:off x="250825" y="1841131"/>
            <a:ext cx="8558213" cy="5176181"/>
          </a:xfrm>
        </p:spPr>
        <p:txBody>
          <a:bodyPr/>
          <a:lstStyle/>
          <a:p>
            <a:pPr eaLnBrk="1" hangingPunct="1"/>
            <a:r>
              <a:rPr lang="en-US" sz="2200" dirty="0">
                <a:solidFill>
                  <a:schemeClr val="bg1"/>
                </a:solidFill>
              </a:rPr>
              <a:t>Key aspect of the plan of </a:t>
            </a:r>
            <a:r>
              <a:rPr lang="en-US" sz="2200" dirty="0" err="1">
                <a:solidFill>
                  <a:schemeClr val="bg1"/>
                </a:solidFill>
              </a:rPr>
              <a:t>NextGen</a:t>
            </a:r>
            <a:r>
              <a:rPr lang="en-US" sz="2200" dirty="0">
                <a:solidFill>
                  <a:schemeClr val="bg1"/>
                </a:solidFill>
              </a:rPr>
              <a:t> and SESAR modernization is the Automatic Dependent Surveillance – Broadcast (ADS-B) system for Air Traffic Management (ATM)</a:t>
            </a:r>
            <a:r>
              <a:rPr lang="ru-RU" sz="2200" dirty="0">
                <a:solidFill>
                  <a:schemeClr val="bg1"/>
                </a:solidFill>
              </a:rPr>
              <a:t>.</a:t>
            </a:r>
            <a:endParaRPr lang="en-US" sz="2200" dirty="0">
              <a:solidFill>
                <a:schemeClr val="bg1"/>
              </a:solidFill>
            </a:endParaRPr>
          </a:p>
          <a:p>
            <a:pPr eaLnBrk="1" hangingPunct="1"/>
            <a:r>
              <a:rPr lang="en-US" sz="2200" dirty="0">
                <a:solidFill>
                  <a:schemeClr val="bg1"/>
                </a:solidFill>
              </a:rPr>
              <a:t>Earlier new technologies were usually oriented on </a:t>
            </a:r>
            <a:r>
              <a:rPr lang="en-US" sz="2200" u="sng" dirty="0">
                <a:solidFill>
                  <a:schemeClr val="bg1"/>
                </a:solidFill>
              </a:rPr>
              <a:t>functional</a:t>
            </a:r>
            <a:r>
              <a:rPr lang="en-US" sz="2200" dirty="0">
                <a:solidFill>
                  <a:schemeClr val="bg1"/>
                </a:solidFill>
              </a:rPr>
              <a:t> abilities and </a:t>
            </a:r>
            <a:r>
              <a:rPr lang="en-US" sz="2200" u="sng" dirty="0">
                <a:solidFill>
                  <a:schemeClr val="bg1"/>
                </a:solidFill>
              </a:rPr>
              <a:t>not on protection</a:t>
            </a:r>
            <a:r>
              <a:rPr lang="en-US" sz="2200" dirty="0">
                <a:solidFill>
                  <a:schemeClr val="bg1"/>
                </a:solidFill>
              </a:rPr>
              <a:t>. ADS-B provides for permanent broadcasting of location, ID, velocity and other information about aircraft via unencrypted datalinks.</a:t>
            </a:r>
            <a:r>
              <a:rPr lang="ru-RU" sz="2200" dirty="0">
                <a:solidFill>
                  <a:schemeClr val="bg1"/>
                </a:solidFill>
              </a:rPr>
              <a:t> </a:t>
            </a:r>
          </a:p>
          <a:p>
            <a:pPr eaLnBrk="1" hangingPunct="1"/>
            <a:r>
              <a:rPr lang="en-US" sz="2200" dirty="0">
                <a:solidFill>
                  <a:schemeClr val="bg1"/>
                </a:solidFill>
              </a:rPr>
              <a:t>Weak points in ADS-B protection are mainly inspired by cross purposes of open sharing of information and necessity of protection</a:t>
            </a:r>
            <a:r>
              <a:rPr lang="ru-RU" sz="2200" dirty="0">
                <a:solidFill>
                  <a:schemeClr val="bg1"/>
                </a:solidFill>
              </a:rPr>
              <a:t>.</a:t>
            </a:r>
          </a:p>
          <a:p>
            <a:pPr eaLnBrk="1" hangingPunct="1"/>
            <a:r>
              <a:rPr lang="en-US" sz="2200" dirty="0">
                <a:solidFill>
                  <a:schemeClr val="bg1"/>
                </a:solidFill>
              </a:rPr>
              <a:t>1090ES ADS-B lacks mechanisms protecting </a:t>
            </a:r>
            <a:r>
              <a:rPr lang="en-US" sz="2200" b="1" u="sng" dirty="0">
                <a:solidFill>
                  <a:schemeClr val="bg1"/>
                </a:solidFill>
              </a:rPr>
              <a:t>confidentiality, integrity and availability</a:t>
            </a:r>
            <a:r>
              <a:rPr lang="en-US" sz="2200" dirty="0">
                <a:solidFill>
                  <a:schemeClr val="bg1"/>
                </a:solidFill>
              </a:rPr>
              <a:t> of air-to-ground and air-to-air data. As a result, a motivated intruder may throw in false data or prevent duly display of true data. These actions may damage the air traffic system</a:t>
            </a:r>
            <a:r>
              <a:rPr lang="ru-RU" sz="2200" dirty="0">
                <a:solidFill>
                  <a:schemeClr val="bg1"/>
                </a:solidFill>
              </a:rPr>
              <a:t>.</a:t>
            </a:r>
            <a:endParaRPr lang="en-US" sz="2200" dirty="0">
              <a:solidFill>
                <a:schemeClr val="bg1"/>
              </a:solidFill>
            </a:endParaRPr>
          </a:p>
        </p:txBody>
      </p:sp>
      <p:sp>
        <p:nvSpPr>
          <p:cNvPr id="4" name="Дата 3"/>
          <p:cNvSpPr>
            <a:spLocks noGrp="1"/>
          </p:cNvSpPr>
          <p:nvPr>
            <p:ph type="dt" sz="quarter" idx="10"/>
          </p:nvPr>
        </p:nvSpPr>
        <p:spPr/>
        <p:txBody>
          <a:bodyPr/>
          <a:lstStyle/>
          <a:p>
            <a:pPr>
              <a:defRPr/>
            </a:pPr>
            <a:r>
              <a:rPr lang="ru-RU"/>
              <a:t>4.04.2017</a:t>
            </a:r>
          </a:p>
        </p:txBody>
      </p:sp>
      <p:sp>
        <p:nvSpPr>
          <p:cNvPr id="6" name="Номер слайда 5"/>
          <p:cNvSpPr>
            <a:spLocks noGrp="1"/>
          </p:cNvSpPr>
          <p:nvPr>
            <p:ph type="sldNum" sz="quarter" idx="12"/>
          </p:nvPr>
        </p:nvSpPr>
        <p:spPr/>
        <p:txBody>
          <a:bodyPr/>
          <a:lstStyle/>
          <a:p>
            <a:pPr>
              <a:defRPr/>
            </a:pPr>
            <a:endParaRPr lang="ru-RU" dirty="0"/>
          </a:p>
        </p:txBody>
      </p:sp>
      <p:sp>
        <p:nvSpPr>
          <p:cNvPr id="3" name="Нижний колонтитул 2"/>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631707959"/>
              </p:ext>
            </p:extLst>
          </p:nvPr>
        </p:nvGraphicFramePr>
        <p:xfrm>
          <a:off x="365760" y="1636776"/>
          <a:ext cx="8458200" cy="4581144"/>
        </p:xfrm>
        <a:graphic>
          <a:graphicData uri="http://schemas.openxmlformats.org/drawingml/2006/table">
            <a:tbl>
              <a:tblPr firstRow="1" bandRow="1">
                <a:tableStyleId>{5C22544A-7EE6-4342-B048-85BDC9FD1C3A}</a:tableStyleId>
              </a:tblPr>
              <a:tblGrid>
                <a:gridCol w="2114550">
                  <a:extLst>
                    <a:ext uri="{9D8B030D-6E8A-4147-A177-3AD203B41FA5}">
                      <a16:colId xmlns:a16="http://schemas.microsoft.com/office/drawing/2014/main" val="20000"/>
                    </a:ext>
                  </a:extLst>
                </a:gridCol>
                <a:gridCol w="2114550">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2114550">
                  <a:extLst>
                    <a:ext uri="{9D8B030D-6E8A-4147-A177-3AD203B41FA5}">
                      <a16:colId xmlns:a16="http://schemas.microsoft.com/office/drawing/2014/main" val="20003"/>
                    </a:ext>
                  </a:extLst>
                </a:gridCol>
              </a:tblGrid>
              <a:tr h="842653">
                <a:tc>
                  <a:txBody>
                    <a:bodyPr/>
                    <a:lstStyle/>
                    <a:p>
                      <a:pPr algn="ctr"/>
                      <a:r>
                        <a:rPr lang="en-US" dirty="0"/>
                        <a:t>Threats</a:t>
                      </a:r>
                      <a:endParaRPr lang="ru-RU" dirty="0"/>
                    </a:p>
                  </a:txBody>
                  <a:tcPr/>
                </a:tc>
                <a:tc>
                  <a:txBody>
                    <a:bodyPr/>
                    <a:lstStyle/>
                    <a:p>
                      <a:pPr algn="ctr"/>
                      <a:r>
                        <a:rPr lang="en-US" dirty="0"/>
                        <a:t>Amplitude </a:t>
                      </a:r>
                    </a:p>
                    <a:p>
                      <a:pPr algn="ctr"/>
                      <a:r>
                        <a:rPr lang="en-US" dirty="0"/>
                        <a:t>modulation</a:t>
                      </a:r>
                      <a:endParaRPr lang="ru-RU" dirty="0"/>
                    </a:p>
                  </a:txBody>
                  <a:tcPr/>
                </a:tc>
                <a:tc>
                  <a:txBody>
                    <a:bodyPr/>
                    <a:lstStyle/>
                    <a:p>
                      <a:pPr algn="ctr"/>
                      <a:r>
                        <a:rPr lang="en-US" dirty="0"/>
                        <a:t>Voice</a:t>
                      </a:r>
                    </a:p>
                    <a:p>
                      <a:pPr algn="ctr"/>
                      <a:r>
                        <a:rPr lang="en-US" dirty="0"/>
                        <a:t>coder</a:t>
                      </a:r>
                      <a:endParaRPr lang="ru-RU" dirty="0"/>
                    </a:p>
                  </a:txBody>
                  <a:tcPr/>
                </a:tc>
                <a:tc>
                  <a:txBody>
                    <a:bodyPr/>
                    <a:lstStyle/>
                    <a:p>
                      <a:pPr algn="ctr"/>
                      <a:r>
                        <a:rPr lang="en-US" dirty="0"/>
                        <a:t>Speech recognition</a:t>
                      </a:r>
                    </a:p>
                    <a:p>
                      <a:pPr algn="ctr"/>
                      <a:r>
                        <a:rPr lang="en-US" dirty="0"/>
                        <a:t>if used</a:t>
                      </a:r>
                      <a:endParaRPr lang="ru-RU" dirty="0"/>
                    </a:p>
                  </a:txBody>
                  <a:tcPr/>
                </a:tc>
                <a:extLst>
                  <a:ext uri="{0D108BD9-81ED-4DB2-BD59-A6C34878D82A}">
                    <a16:rowId xmlns:a16="http://schemas.microsoft.com/office/drawing/2014/main" val="10000"/>
                  </a:ext>
                </a:extLst>
              </a:tr>
              <a:tr h="1459761">
                <a:tc>
                  <a:txBody>
                    <a:bodyPr/>
                    <a:lstStyle/>
                    <a:p>
                      <a:r>
                        <a:rPr lang="en-US" dirty="0"/>
                        <a:t>Communication deception</a:t>
                      </a:r>
                    </a:p>
                  </a:txBody>
                  <a:tcPr/>
                </a:tc>
                <a:tc>
                  <a:txBody>
                    <a:bodyPr/>
                    <a:lstStyle/>
                    <a:p>
                      <a:r>
                        <a:rPr lang="en-US" dirty="0"/>
                        <a:t>Carrier frequency shift</a:t>
                      </a:r>
                      <a:r>
                        <a:rPr lang="ru-RU" dirty="0"/>
                        <a:t>.</a:t>
                      </a:r>
                    </a:p>
                  </a:txBody>
                  <a:tcPr/>
                </a:tc>
                <a:tc>
                  <a:txBody>
                    <a:bodyPr/>
                    <a:lstStyle/>
                    <a:p>
                      <a:r>
                        <a:rPr lang="en-US" dirty="0"/>
                        <a:t>Carrier frequency shift</a:t>
                      </a:r>
                      <a:r>
                        <a:rPr lang="ru-RU" dirty="0"/>
                        <a:t>.</a:t>
                      </a:r>
                    </a:p>
                    <a:p>
                      <a:r>
                        <a:rPr lang="en-US" dirty="0"/>
                        <a:t>Error correction coding</a:t>
                      </a:r>
                      <a:r>
                        <a:rPr lang="ru-RU" dirty="0"/>
                        <a:t>.</a:t>
                      </a:r>
                    </a:p>
                  </a:txBody>
                  <a:tcPr/>
                </a:tc>
                <a:tc>
                  <a:txBody>
                    <a:bodyPr/>
                    <a:lstStyle/>
                    <a:p>
                      <a:r>
                        <a:rPr lang="en-US" dirty="0"/>
                        <a:t>Carrier frequency shift</a:t>
                      </a:r>
                      <a:r>
                        <a:rPr lang="ru-RU" dirty="0"/>
                        <a:t>.</a:t>
                      </a:r>
                    </a:p>
                    <a:p>
                      <a:r>
                        <a:rPr lang="en-US" dirty="0"/>
                        <a:t>Error correction coding</a:t>
                      </a:r>
                      <a:r>
                        <a:rPr lang="ru-RU" dirty="0"/>
                        <a:t>.</a:t>
                      </a:r>
                    </a:p>
                    <a:p>
                      <a:r>
                        <a:rPr lang="en-US" dirty="0"/>
                        <a:t>Original algorithm</a:t>
                      </a:r>
                      <a:r>
                        <a:rPr lang="ru-RU" dirty="0"/>
                        <a:t>.</a:t>
                      </a:r>
                    </a:p>
                  </a:txBody>
                  <a:tcPr/>
                </a:tc>
                <a:extLst>
                  <a:ext uri="{0D108BD9-81ED-4DB2-BD59-A6C34878D82A}">
                    <a16:rowId xmlns:a16="http://schemas.microsoft.com/office/drawing/2014/main" val="10001"/>
                  </a:ext>
                </a:extLst>
              </a:tr>
              <a:tr h="720971">
                <a:tc>
                  <a:txBody>
                    <a:bodyPr/>
                    <a:lstStyle/>
                    <a:p>
                      <a:r>
                        <a:rPr lang="en-US" dirty="0"/>
                        <a:t>Interception.</a:t>
                      </a:r>
                    </a:p>
                    <a:p>
                      <a:r>
                        <a:rPr lang="en-US" dirty="0"/>
                        <a:t>Forgery.</a:t>
                      </a:r>
                      <a:endParaRPr lang="ru-RU" dirty="0"/>
                    </a:p>
                  </a:txBody>
                  <a:tcPr/>
                </a:tc>
                <a:tc>
                  <a:txBody>
                    <a:bodyPr/>
                    <a:lstStyle/>
                    <a:p>
                      <a:r>
                        <a:rPr lang="en-US" dirty="0"/>
                        <a:t>Scrambling</a:t>
                      </a:r>
                      <a:endParaRPr lang="ru-RU" dirty="0"/>
                    </a:p>
                  </a:txBody>
                  <a:tcPr/>
                </a:tc>
                <a:tc>
                  <a:txBody>
                    <a:bodyPr/>
                    <a:lstStyle/>
                    <a:p>
                      <a:r>
                        <a:rPr lang="en-US" dirty="0"/>
                        <a:t>Encryption</a:t>
                      </a:r>
                      <a:endParaRPr lang="ru-RU" dirty="0"/>
                    </a:p>
                  </a:txBody>
                  <a:tcPr/>
                </a:tc>
                <a:tc>
                  <a:txBody>
                    <a:bodyPr/>
                    <a:lstStyle/>
                    <a:p>
                      <a:r>
                        <a:rPr lang="en-US" dirty="0"/>
                        <a:t>Encryption</a:t>
                      </a:r>
                    </a:p>
                    <a:p>
                      <a:endParaRPr lang="ru-RU" dirty="0"/>
                    </a:p>
                  </a:txBody>
                  <a:tcPr/>
                </a:tc>
                <a:extLst>
                  <a:ext uri="{0D108BD9-81ED-4DB2-BD59-A6C34878D82A}">
                    <a16:rowId xmlns:a16="http://schemas.microsoft.com/office/drawing/2014/main" val="10002"/>
                  </a:ext>
                </a:extLst>
              </a:tr>
              <a:tr h="870096">
                <a:tc>
                  <a:txBody>
                    <a:bodyPr/>
                    <a:lstStyle/>
                    <a:p>
                      <a:r>
                        <a:rPr lang="en-US" dirty="0"/>
                        <a:t>Spoofing</a:t>
                      </a:r>
                      <a:endParaRPr lang="ru-RU" dirty="0"/>
                    </a:p>
                  </a:txBody>
                  <a:tcPr/>
                </a:tc>
                <a:tc>
                  <a:txBody>
                    <a:bodyPr/>
                    <a:lstStyle/>
                    <a:p>
                      <a:r>
                        <a:rPr lang="en-US" dirty="0"/>
                        <a:t>Carrier frequency shift</a:t>
                      </a:r>
                      <a:endParaRPr lang="ru-RU" dirty="0"/>
                    </a:p>
                    <a:p>
                      <a:endParaRPr lang="ru-RU" dirty="0"/>
                    </a:p>
                  </a:txBody>
                  <a:tcPr/>
                </a:tc>
                <a:tc>
                  <a:txBody>
                    <a:bodyPr/>
                    <a:lstStyle/>
                    <a:p>
                      <a:r>
                        <a:rPr lang="en-US" dirty="0"/>
                        <a:t>Encryption</a:t>
                      </a:r>
                    </a:p>
                    <a:p>
                      <a:r>
                        <a:rPr lang="en-US" dirty="0"/>
                        <a:t>Authentication</a:t>
                      </a:r>
                    </a:p>
                  </a:txBody>
                  <a:tcPr/>
                </a:tc>
                <a:tc>
                  <a:txBody>
                    <a:bodyPr/>
                    <a:lstStyle/>
                    <a:p>
                      <a:r>
                        <a:rPr lang="en-US" dirty="0"/>
                        <a:t>Encryption</a:t>
                      </a:r>
                    </a:p>
                    <a:p>
                      <a:r>
                        <a:rPr lang="en-US" dirty="0"/>
                        <a:t>Authentication</a:t>
                      </a:r>
                    </a:p>
                  </a:txBody>
                  <a:tcPr/>
                </a:tc>
                <a:extLst>
                  <a:ext uri="{0D108BD9-81ED-4DB2-BD59-A6C34878D82A}">
                    <a16:rowId xmlns:a16="http://schemas.microsoft.com/office/drawing/2014/main" val="10003"/>
                  </a:ext>
                </a:extLst>
              </a:tr>
              <a:tr h="609067">
                <a:tc>
                  <a:txBody>
                    <a:bodyPr/>
                    <a:lstStyle/>
                    <a:p>
                      <a:r>
                        <a:rPr lang="en-US" dirty="0"/>
                        <a:t>Rebroadcasting</a:t>
                      </a:r>
                      <a:endParaRPr lang="ru-RU" dirty="0"/>
                    </a:p>
                  </a:txBody>
                  <a:tcPr/>
                </a:tc>
                <a:tc>
                  <a:txBody>
                    <a:bodyPr/>
                    <a:lstStyle/>
                    <a:p>
                      <a:r>
                        <a:rPr lang="en-US" dirty="0"/>
                        <a:t>Service</a:t>
                      </a:r>
                      <a:r>
                        <a:rPr lang="en-US" baseline="0" dirty="0"/>
                        <a:t> information about time</a:t>
                      </a:r>
                      <a:endParaRPr lang="ru-RU" dirty="0"/>
                    </a:p>
                  </a:txBody>
                  <a:tcPr/>
                </a:tc>
                <a:tc>
                  <a:txBody>
                    <a:bodyPr/>
                    <a:lstStyle/>
                    <a:p>
                      <a:r>
                        <a:rPr lang="en-US" dirty="0"/>
                        <a:t>Time</a:t>
                      </a:r>
                      <a:r>
                        <a:rPr lang="en-US" baseline="0" dirty="0"/>
                        <a:t> stamping</a:t>
                      </a:r>
                      <a:endParaRPr lang="ru-RU" dirty="0"/>
                    </a:p>
                  </a:txBody>
                  <a:tcPr/>
                </a:tc>
                <a:tc>
                  <a:txBody>
                    <a:bodyPr/>
                    <a:lstStyle/>
                    <a:p>
                      <a:r>
                        <a:rPr lang="en-US" dirty="0"/>
                        <a:t>Time stamping</a:t>
                      </a:r>
                    </a:p>
                    <a:p>
                      <a:endParaRPr lang="ru-RU" dirty="0"/>
                    </a:p>
                  </a:txBody>
                  <a:tcPr/>
                </a:tc>
                <a:extLst>
                  <a:ext uri="{0D108BD9-81ED-4DB2-BD59-A6C34878D82A}">
                    <a16:rowId xmlns:a16="http://schemas.microsoft.com/office/drawing/2014/main" val="10004"/>
                  </a:ext>
                </a:extLst>
              </a:tr>
            </a:tbl>
          </a:graphicData>
        </a:graphic>
      </p:graphicFrame>
      <p:sp>
        <p:nvSpPr>
          <p:cNvPr id="2" name="Прямоугольник 1"/>
          <p:cNvSpPr/>
          <p:nvPr/>
        </p:nvSpPr>
        <p:spPr>
          <a:xfrm>
            <a:off x="0" y="320040"/>
            <a:ext cx="8964488" cy="830997"/>
          </a:xfrm>
          <a:prstGeom prst="rect">
            <a:avLst/>
          </a:prstGeom>
        </p:spPr>
        <p:txBody>
          <a:bodyPr wrap="square">
            <a:spAutoFit/>
          </a:bodyPr>
          <a:lstStyle/>
          <a:p>
            <a:pPr algn="ctr"/>
            <a:r>
              <a:rPr lang="en-US" sz="2400" dirty="0">
                <a:solidFill>
                  <a:srgbClr val="FFFF00"/>
                </a:solidFill>
              </a:rPr>
              <a:t>Voice messages: cyber threats and protection</a:t>
            </a:r>
            <a:r>
              <a:rPr lang="ru-RU" sz="2400" dirty="0">
                <a:solidFill>
                  <a:srgbClr val="FFFF00"/>
                </a:solidFill>
              </a:rPr>
              <a:t>. </a:t>
            </a:r>
            <a:endParaRPr lang="en-US" sz="2400" dirty="0">
              <a:solidFill>
                <a:srgbClr val="FFFF00"/>
              </a:solidFill>
            </a:endParaRPr>
          </a:p>
          <a:p>
            <a:pPr algn="ctr"/>
            <a:r>
              <a:rPr lang="en-US" sz="2400" dirty="0">
                <a:solidFill>
                  <a:srgbClr val="FFFF00"/>
                </a:solidFill>
              </a:rPr>
              <a:t>Main types of attacks: noise, imitation</a:t>
            </a:r>
            <a:endParaRPr lang="ru-RU" sz="2400" dirty="0">
              <a:solidFill>
                <a:srgbClr val="FFFF00"/>
              </a:solidFill>
            </a:endParaRPr>
          </a:p>
        </p:txBody>
      </p:sp>
    </p:spTree>
    <p:extLst>
      <p:ext uri="{BB962C8B-B14F-4D97-AF65-F5344CB8AC3E}">
        <p14:creationId xmlns:p14="http://schemas.microsoft.com/office/powerpoint/2010/main" val="664335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Заголовок 1"/>
          <p:cNvSpPr>
            <a:spLocks noGrp="1"/>
          </p:cNvSpPr>
          <p:nvPr>
            <p:ph type="title"/>
          </p:nvPr>
        </p:nvSpPr>
        <p:spPr>
          <a:xfrm>
            <a:off x="0" y="365125"/>
            <a:ext cx="9144000" cy="1325563"/>
          </a:xfrm>
        </p:spPr>
        <p:txBody>
          <a:bodyPr/>
          <a:lstStyle/>
          <a:p>
            <a:pPr algn="ctr" eaLnBrk="1" hangingPunct="1"/>
            <a:r>
              <a:rPr lang="en-US" sz="3600" dirty="0">
                <a:solidFill>
                  <a:srgbClr val="FFFF00"/>
                </a:solidFill>
              </a:rPr>
              <a:t>Under cybersecurity point of view ADS-B was considered as an example.</a:t>
            </a:r>
            <a:br>
              <a:rPr lang="en-US" sz="3600" dirty="0">
                <a:solidFill>
                  <a:srgbClr val="FFFF00"/>
                </a:solidFill>
              </a:rPr>
            </a:br>
            <a:r>
              <a:rPr lang="en-US" sz="4000" b="1" dirty="0">
                <a:solidFill>
                  <a:srgbClr val="FFFF00"/>
                </a:solidFill>
              </a:rPr>
              <a:t>The main and the final conclusion</a:t>
            </a:r>
            <a:endParaRPr lang="ru-RU" sz="4000" b="1" dirty="0">
              <a:solidFill>
                <a:srgbClr val="FFFF00"/>
              </a:solidFill>
            </a:endParaRPr>
          </a:p>
        </p:txBody>
      </p:sp>
      <p:sp>
        <p:nvSpPr>
          <p:cNvPr id="3" name="Объект 2"/>
          <p:cNvSpPr>
            <a:spLocks noGrp="1"/>
          </p:cNvSpPr>
          <p:nvPr>
            <p:ph idx="1"/>
          </p:nvPr>
        </p:nvSpPr>
        <p:spPr>
          <a:xfrm>
            <a:off x="354724" y="1825624"/>
            <a:ext cx="8316310" cy="4772399"/>
          </a:xfrm>
        </p:spPr>
        <p:txBody>
          <a:bodyPr rtlCol="0">
            <a:normAutofit fontScale="85000" lnSpcReduction="10000"/>
          </a:bodyPr>
          <a:lstStyle/>
          <a:p>
            <a:pPr eaLnBrk="1" fontAlgn="auto" hangingPunct="1">
              <a:spcAft>
                <a:spcPts val="0"/>
              </a:spcAft>
              <a:buFont typeface="Arial" panose="020B0604020202020204" pitchFamily="34" charset="0"/>
              <a:buChar char="•"/>
              <a:defRPr/>
            </a:pPr>
            <a:r>
              <a:rPr lang="en-US" dirty="0">
                <a:solidFill>
                  <a:schemeClr val="bg1"/>
                </a:solidFill>
              </a:rPr>
              <a:t>The taxonomy of attacks, methods and means of protection etc. were considered through ADS-B as an example. </a:t>
            </a:r>
          </a:p>
          <a:p>
            <a:pPr eaLnBrk="1" fontAlgn="auto" hangingPunct="1">
              <a:spcAft>
                <a:spcPts val="0"/>
              </a:spcAft>
              <a:buFont typeface="Arial" panose="020B0604020202020204" pitchFamily="34" charset="0"/>
              <a:buChar char="•"/>
              <a:defRPr/>
            </a:pPr>
            <a:r>
              <a:rPr lang="en-US" dirty="0">
                <a:solidFill>
                  <a:schemeClr val="bg1"/>
                </a:solidFill>
              </a:rPr>
              <a:t>In similar manner other aeronautical functions like ADS-C, TIS-B, FIS-B/SWIM, DGNSS, CPDLC, AOC, etc. concerning interaction of aircraft with ATC, other airspace users and not-friendly players must be reconsidered taking into account used data links  and voice messages. </a:t>
            </a:r>
          </a:p>
          <a:p>
            <a:pPr eaLnBrk="1" fontAlgn="auto" hangingPunct="1">
              <a:spcAft>
                <a:spcPts val="0"/>
              </a:spcAft>
              <a:buFont typeface="Arial" panose="020B0604020202020204" pitchFamily="34" charset="0"/>
              <a:buChar char="•"/>
              <a:defRPr/>
            </a:pPr>
            <a:r>
              <a:rPr lang="en-US" sz="3500" b="1" dirty="0">
                <a:solidFill>
                  <a:srgbClr val="FFFF00"/>
                </a:solidFill>
              </a:rPr>
              <a:t>It looks that within the nearest years many or all existing ATC technologies will be reconsidered from the point of view of necessary and sufficient cybersecurity. </a:t>
            </a:r>
          </a:p>
          <a:p>
            <a:pPr eaLnBrk="1" fontAlgn="auto" hangingPunct="1">
              <a:spcAft>
                <a:spcPts val="0"/>
              </a:spcAft>
              <a:buFont typeface="Arial" panose="020B0604020202020204" pitchFamily="34" charset="0"/>
              <a:buChar char="•"/>
              <a:defRPr/>
            </a:pPr>
            <a:r>
              <a:rPr lang="en-US" sz="3500" b="1" dirty="0">
                <a:solidFill>
                  <a:srgbClr val="FFFF00"/>
                </a:solidFill>
              </a:rPr>
              <a:t>Mandatory encryption and use of airborne networks will promote cybersecurity issue in ATM </a:t>
            </a:r>
            <a:endParaRPr lang="ru-RU" sz="3500" b="1" dirty="0">
              <a:solidFill>
                <a:srgbClr val="FFFF00"/>
              </a:solidFill>
            </a:endParaRPr>
          </a:p>
        </p:txBody>
      </p:sp>
      <p:sp>
        <p:nvSpPr>
          <p:cNvPr id="4" name="Дата 3"/>
          <p:cNvSpPr>
            <a:spLocks noGrp="1"/>
          </p:cNvSpPr>
          <p:nvPr>
            <p:ph type="dt" sz="quarter" idx="10"/>
          </p:nvPr>
        </p:nvSpPr>
        <p:spPr/>
        <p:txBody>
          <a:bodyPr/>
          <a:lstStyle/>
          <a:p>
            <a:pPr>
              <a:defRPr/>
            </a:pPr>
            <a:r>
              <a:rPr lang="ru-RU"/>
              <a:t>4.04.2017</a:t>
            </a:r>
          </a:p>
        </p:txBody>
      </p:sp>
      <p:sp>
        <p:nvSpPr>
          <p:cNvPr id="6" name="Номер слайда 5"/>
          <p:cNvSpPr>
            <a:spLocks noGrp="1"/>
          </p:cNvSpPr>
          <p:nvPr>
            <p:ph type="sldNum" sz="quarter" idx="12"/>
          </p:nvPr>
        </p:nvSpPr>
        <p:spPr/>
        <p:txBody>
          <a:bodyPr/>
          <a:lstStyle/>
          <a:p>
            <a:pPr>
              <a:defRPr/>
            </a:pPr>
            <a:fld id="{23789A74-68F5-4D31-A28F-B10EC8D4B423}" type="slidenum">
              <a:rPr lang="ru-RU"/>
              <a:pPr>
                <a:defRPr/>
              </a:pPr>
              <a:t>51</a:t>
            </a:fld>
            <a:endParaRPr lang="ru-RU"/>
          </a:p>
        </p:txBody>
      </p:sp>
      <p:sp>
        <p:nvSpPr>
          <p:cNvPr id="2" name="Нижний колонтитул 1"/>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Заголовок 1"/>
          <p:cNvSpPr>
            <a:spLocks noGrp="1"/>
          </p:cNvSpPr>
          <p:nvPr>
            <p:ph type="ctrTitle"/>
          </p:nvPr>
        </p:nvSpPr>
        <p:spPr>
          <a:xfrm>
            <a:off x="623888" y="2459038"/>
            <a:ext cx="7905750" cy="827087"/>
          </a:xfrm>
        </p:spPr>
        <p:txBody>
          <a:bodyPr rtlCol="0">
            <a:normAutofit fontScale="90000"/>
          </a:bodyPr>
          <a:lstStyle/>
          <a:p>
            <a:pPr eaLnBrk="1" fontAlgn="auto" hangingPunct="1">
              <a:spcAft>
                <a:spcPts val="0"/>
              </a:spcAft>
              <a:defRPr/>
            </a:pPr>
            <a:r>
              <a:rPr lang="en-US" altLang="ru-RU" dirty="0">
                <a:solidFill>
                  <a:srgbClr val="FFFF00"/>
                </a:solidFill>
              </a:rPr>
              <a:t>Thanks for attention!</a:t>
            </a:r>
            <a:endParaRPr lang="ru-RU" altLang="ru-RU" dirty="0">
              <a:solidFill>
                <a:srgbClr val="FFFF00"/>
              </a:solidFill>
            </a:endParaRPr>
          </a:p>
        </p:txBody>
      </p:sp>
      <p:sp>
        <p:nvSpPr>
          <p:cNvPr id="63490" name="Подзаголовок 2"/>
          <p:cNvSpPr>
            <a:spLocks noGrp="1"/>
          </p:cNvSpPr>
          <p:nvPr>
            <p:ph type="subTitle" idx="1"/>
          </p:nvPr>
        </p:nvSpPr>
        <p:spPr/>
        <p:txBody>
          <a:bodyPr/>
          <a:lstStyle/>
          <a:p>
            <a:pPr eaLnBrk="1" hangingPunct="1"/>
            <a:r>
              <a:rPr lang="en-US">
                <a:solidFill>
                  <a:schemeClr val="bg1"/>
                </a:solidFill>
              </a:rPr>
              <a:t>Falkov@gosniias.ru</a:t>
            </a:r>
            <a:endParaRPr lang="ru-RU">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p:nvPr>
        </p:nvSpPr>
        <p:spPr>
          <a:xfrm>
            <a:off x="628650" y="60315"/>
            <a:ext cx="7886700" cy="1325563"/>
          </a:xfrm>
        </p:spPr>
        <p:txBody>
          <a:bodyPr/>
          <a:lstStyle/>
          <a:p>
            <a:pPr algn="ctr" eaLnBrk="1" hangingPunct="1"/>
            <a:r>
              <a:rPr lang="en-US" dirty="0">
                <a:solidFill>
                  <a:srgbClr val="FFFF00"/>
                </a:solidFill>
              </a:rPr>
              <a:t>Taxonomy of ADS-B attacks</a:t>
            </a:r>
          </a:p>
        </p:txBody>
      </p:sp>
      <p:sp>
        <p:nvSpPr>
          <p:cNvPr id="3" name="Содержимое 2"/>
          <p:cNvSpPr>
            <a:spLocks noGrp="1"/>
          </p:cNvSpPr>
          <p:nvPr>
            <p:ph idx="1"/>
          </p:nvPr>
        </p:nvSpPr>
        <p:spPr>
          <a:xfrm>
            <a:off x="628650" y="1350494"/>
            <a:ext cx="7886700" cy="5148918"/>
          </a:xfrm>
        </p:spPr>
        <p:txBody>
          <a:bodyPr>
            <a:normAutofit/>
          </a:bodyPr>
          <a:lstStyle/>
          <a:p>
            <a:pPr eaLnBrk="1" hangingPunct="1">
              <a:lnSpc>
                <a:spcPct val="70000"/>
              </a:lnSpc>
              <a:buFont typeface="Arial" charset="0"/>
              <a:buNone/>
            </a:pPr>
            <a:r>
              <a:rPr lang="en-US" sz="2400" dirty="0">
                <a:solidFill>
                  <a:schemeClr val="bg1"/>
                </a:solidFill>
              </a:rPr>
              <a:t>Taxonomy of ADS-B attacks takes into account</a:t>
            </a:r>
            <a:r>
              <a:rPr lang="ru-RU" sz="2400" dirty="0">
                <a:solidFill>
                  <a:schemeClr val="bg1"/>
                </a:solidFill>
              </a:rPr>
              <a:t>: </a:t>
            </a:r>
          </a:p>
          <a:p>
            <a:pPr eaLnBrk="1" hangingPunct="1">
              <a:lnSpc>
                <a:spcPct val="70000"/>
              </a:lnSpc>
              <a:buFont typeface="Arial" charset="0"/>
              <a:buNone/>
            </a:pPr>
            <a:r>
              <a:rPr lang="ru-RU" sz="2400" dirty="0">
                <a:solidFill>
                  <a:schemeClr val="bg1"/>
                </a:solidFill>
              </a:rPr>
              <a:t>1. </a:t>
            </a:r>
            <a:r>
              <a:rPr lang="en-US" sz="2400" dirty="0">
                <a:solidFill>
                  <a:schemeClr val="bg1"/>
                </a:solidFill>
              </a:rPr>
              <a:t>Methods of attacks able to use weak points in ADS-B protection system</a:t>
            </a:r>
            <a:r>
              <a:rPr lang="ru-RU" sz="2400" dirty="0">
                <a:solidFill>
                  <a:schemeClr val="bg1"/>
                </a:solidFill>
              </a:rPr>
              <a:t> </a:t>
            </a:r>
          </a:p>
          <a:p>
            <a:pPr eaLnBrk="1" hangingPunct="1">
              <a:lnSpc>
                <a:spcPct val="70000"/>
              </a:lnSpc>
              <a:buFont typeface="Arial" charset="0"/>
              <a:buNone/>
            </a:pPr>
            <a:r>
              <a:rPr lang="ru-RU" sz="2400" dirty="0">
                <a:solidFill>
                  <a:schemeClr val="bg1"/>
                </a:solidFill>
              </a:rPr>
              <a:t>2. </a:t>
            </a:r>
            <a:r>
              <a:rPr lang="en-US" sz="2400" dirty="0">
                <a:solidFill>
                  <a:schemeClr val="bg1"/>
                </a:solidFill>
              </a:rPr>
              <a:t>Element(s) including purpose of attack, and </a:t>
            </a:r>
            <a:r>
              <a:rPr lang="ru-RU" sz="2400" dirty="0">
                <a:solidFill>
                  <a:schemeClr val="bg1"/>
                </a:solidFill>
              </a:rPr>
              <a:t> </a:t>
            </a:r>
          </a:p>
          <a:p>
            <a:pPr eaLnBrk="1" hangingPunct="1">
              <a:lnSpc>
                <a:spcPct val="70000"/>
              </a:lnSpc>
              <a:buFont typeface="Arial" charset="0"/>
              <a:buNone/>
            </a:pPr>
            <a:r>
              <a:rPr lang="ru-RU" sz="2400" dirty="0">
                <a:solidFill>
                  <a:schemeClr val="bg1"/>
                </a:solidFill>
              </a:rPr>
              <a:t>3. </a:t>
            </a:r>
            <a:r>
              <a:rPr lang="en-US" sz="2400" dirty="0">
                <a:solidFill>
                  <a:schemeClr val="bg1"/>
                </a:solidFill>
              </a:rPr>
              <a:t>Difficulties of the attack preparation and execution</a:t>
            </a:r>
            <a:r>
              <a:rPr lang="ru-RU" sz="2400" dirty="0">
                <a:solidFill>
                  <a:schemeClr val="bg1"/>
                </a:solidFill>
              </a:rPr>
              <a:t>.</a:t>
            </a:r>
          </a:p>
          <a:p>
            <a:pPr eaLnBrk="1" hangingPunct="1">
              <a:lnSpc>
                <a:spcPct val="70000"/>
              </a:lnSpc>
              <a:buFont typeface="Arial" charset="0"/>
              <a:buNone/>
            </a:pPr>
            <a:r>
              <a:rPr lang="en-US" sz="2400" dirty="0">
                <a:solidFill>
                  <a:schemeClr val="bg1"/>
                </a:solidFill>
              </a:rPr>
              <a:t>Methods of attacks </a:t>
            </a:r>
            <a:r>
              <a:rPr lang="ru-RU" sz="2400" dirty="0">
                <a:solidFill>
                  <a:schemeClr val="bg1"/>
                </a:solidFill>
              </a:rPr>
              <a:t>: </a:t>
            </a:r>
          </a:p>
          <a:p>
            <a:pPr eaLnBrk="1" hangingPunct="1">
              <a:lnSpc>
                <a:spcPct val="70000"/>
              </a:lnSpc>
              <a:buFont typeface="Arial" charset="0"/>
              <a:buAutoNum type="arabicPeriod"/>
            </a:pPr>
            <a:r>
              <a:rPr lang="en-US" sz="2400" dirty="0">
                <a:solidFill>
                  <a:schemeClr val="bg1"/>
                </a:solidFill>
              </a:rPr>
              <a:t>Interception of ADS-B transmissions</a:t>
            </a:r>
            <a:r>
              <a:rPr lang="ru-RU" sz="2400" dirty="0">
                <a:solidFill>
                  <a:schemeClr val="bg1"/>
                </a:solidFill>
              </a:rPr>
              <a:t>, </a:t>
            </a:r>
          </a:p>
          <a:p>
            <a:pPr eaLnBrk="1" hangingPunct="1">
              <a:lnSpc>
                <a:spcPct val="70000"/>
              </a:lnSpc>
              <a:buFont typeface="Arial" charset="0"/>
              <a:buAutoNum type="arabicPeriod"/>
            </a:pPr>
            <a:r>
              <a:rPr lang="en-US" sz="2400" dirty="0">
                <a:solidFill>
                  <a:schemeClr val="bg1"/>
                </a:solidFill>
              </a:rPr>
              <a:t>Jamming of transmissions in order to prevent the reception of true ADS-B messages, and </a:t>
            </a:r>
            <a:r>
              <a:rPr lang="ru-RU" sz="2400" dirty="0">
                <a:solidFill>
                  <a:schemeClr val="bg1"/>
                </a:solidFill>
              </a:rPr>
              <a:t> </a:t>
            </a:r>
          </a:p>
          <a:p>
            <a:pPr marL="0" indent="0" eaLnBrk="1" hangingPunct="1">
              <a:lnSpc>
                <a:spcPct val="70000"/>
              </a:lnSpc>
              <a:buNone/>
            </a:pPr>
            <a:r>
              <a:rPr lang="en-US" sz="2400" dirty="0">
                <a:solidFill>
                  <a:schemeClr val="bg1"/>
                </a:solidFill>
              </a:rPr>
              <a:t>3. Throw in false ADS-B messages into datalinks</a:t>
            </a:r>
            <a:r>
              <a:rPr lang="ru-RU" sz="2400" dirty="0">
                <a:solidFill>
                  <a:schemeClr val="bg1"/>
                </a:solidFill>
              </a:rPr>
              <a:t>.</a:t>
            </a:r>
          </a:p>
          <a:p>
            <a:pPr eaLnBrk="1" hangingPunct="1">
              <a:lnSpc>
                <a:spcPct val="70000"/>
              </a:lnSpc>
              <a:buFont typeface="Arial" charset="0"/>
              <a:buNone/>
            </a:pPr>
            <a:r>
              <a:rPr lang="en-US" sz="2400" dirty="0">
                <a:solidFill>
                  <a:schemeClr val="bg1"/>
                </a:solidFill>
              </a:rPr>
              <a:t>Main objects of attacks</a:t>
            </a:r>
            <a:r>
              <a:rPr lang="ru-RU" sz="2400" dirty="0">
                <a:solidFill>
                  <a:schemeClr val="bg1"/>
                </a:solidFill>
              </a:rPr>
              <a:t>:</a:t>
            </a:r>
          </a:p>
          <a:p>
            <a:pPr eaLnBrk="1" hangingPunct="1">
              <a:lnSpc>
                <a:spcPct val="70000"/>
              </a:lnSpc>
            </a:pPr>
            <a:r>
              <a:rPr lang="en-US" sz="2400" dirty="0">
                <a:solidFill>
                  <a:schemeClr val="bg1"/>
                </a:solidFill>
              </a:rPr>
              <a:t>Ground station</a:t>
            </a:r>
            <a:endParaRPr lang="ru-RU" sz="2400" dirty="0">
              <a:solidFill>
                <a:schemeClr val="bg1"/>
              </a:solidFill>
            </a:endParaRPr>
          </a:p>
          <a:p>
            <a:pPr eaLnBrk="1" hangingPunct="1">
              <a:lnSpc>
                <a:spcPct val="70000"/>
              </a:lnSpc>
            </a:pPr>
            <a:r>
              <a:rPr lang="en-US" sz="2400" dirty="0">
                <a:solidFill>
                  <a:schemeClr val="bg1"/>
                </a:solidFill>
              </a:rPr>
              <a:t>Aircraft</a:t>
            </a:r>
            <a:r>
              <a:rPr lang="ru-RU" sz="2400" dirty="0">
                <a:solidFill>
                  <a:schemeClr val="bg1"/>
                </a:solidFill>
              </a:rPr>
              <a:t> </a:t>
            </a:r>
            <a:endParaRPr lang="en-US" sz="2400" dirty="0">
              <a:solidFill>
                <a:schemeClr val="bg1"/>
              </a:solidFill>
            </a:endParaRPr>
          </a:p>
        </p:txBody>
      </p:sp>
      <p:sp>
        <p:nvSpPr>
          <p:cNvPr id="4" name="Дата 3"/>
          <p:cNvSpPr>
            <a:spLocks noGrp="1"/>
          </p:cNvSpPr>
          <p:nvPr>
            <p:ph type="dt" sz="quarter" idx="10"/>
          </p:nvPr>
        </p:nvSpPr>
        <p:spPr/>
        <p:txBody>
          <a:bodyPr/>
          <a:lstStyle/>
          <a:p>
            <a:pPr>
              <a:defRPr/>
            </a:pPr>
            <a:r>
              <a:rPr lang="ru-RU"/>
              <a:t>4.04.2017</a:t>
            </a:r>
          </a:p>
        </p:txBody>
      </p:sp>
      <p:sp>
        <p:nvSpPr>
          <p:cNvPr id="6" name="Номер слайда 5"/>
          <p:cNvSpPr>
            <a:spLocks noGrp="1"/>
          </p:cNvSpPr>
          <p:nvPr>
            <p:ph type="sldNum" sz="quarter" idx="12"/>
          </p:nvPr>
        </p:nvSpPr>
        <p:spPr/>
        <p:txBody>
          <a:bodyPr/>
          <a:lstStyle/>
          <a:p>
            <a:pPr>
              <a:defRPr/>
            </a:pPr>
            <a:fld id="{02CCE479-59C0-4D5D-874B-153353ECB6D5}" type="slidenum">
              <a:rPr lang="ru-RU"/>
              <a:pPr>
                <a:defRPr/>
              </a:pPr>
              <a:t>6</a:t>
            </a:fld>
            <a:endParaRPr lang="ru-RU"/>
          </a:p>
        </p:txBody>
      </p:sp>
      <p:sp>
        <p:nvSpPr>
          <p:cNvPr id="2" name="Нижний колонтитул 1"/>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a:xfrm>
            <a:off x="628650" y="-173038"/>
            <a:ext cx="7886700" cy="1325563"/>
          </a:xfrm>
        </p:spPr>
        <p:txBody>
          <a:bodyPr/>
          <a:lstStyle/>
          <a:p>
            <a:pPr algn="ctr" eaLnBrk="1" hangingPunct="1"/>
            <a:r>
              <a:rPr lang="en-US">
                <a:solidFill>
                  <a:srgbClr val="FFFF00"/>
                </a:solidFill>
              </a:rPr>
              <a:t>Difficulty level of attacks</a:t>
            </a:r>
          </a:p>
        </p:txBody>
      </p:sp>
      <p:sp>
        <p:nvSpPr>
          <p:cNvPr id="23554" name="Содержимое 2"/>
          <p:cNvSpPr>
            <a:spLocks noGrp="1"/>
          </p:cNvSpPr>
          <p:nvPr>
            <p:ph idx="1"/>
          </p:nvPr>
        </p:nvSpPr>
        <p:spPr>
          <a:xfrm>
            <a:off x="313765" y="901700"/>
            <a:ext cx="8390964" cy="5454650"/>
          </a:xfrm>
        </p:spPr>
        <p:txBody>
          <a:bodyPr/>
          <a:lstStyle/>
          <a:p>
            <a:pPr eaLnBrk="1" hangingPunct="1">
              <a:buFont typeface="Arial" charset="0"/>
              <a:buNone/>
            </a:pPr>
            <a:r>
              <a:rPr lang="ru-RU" sz="2200" dirty="0">
                <a:solidFill>
                  <a:schemeClr val="bg1"/>
                </a:solidFill>
              </a:rPr>
              <a:t>   </a:t>
            </a:r>
            <a:r>
              <a:rPr lang="en-US" sz="2300" dirty="0">
                <a:solidFill>
                  <a:schemeClr val="bg1"/>
                </a:solidFill>
              </a:rPr>
              <a:t>Difficulty level of attack depends on skills necessary to execute an attack</a:t>
            </a:r>
            <a:r>
              <a:rPr lang="ru-RU" sz="2300" dirty="0">
                <a:solidFill>
                  <a:schemeClr val="bg1"/>
                </a:solidFill>
              </a:rPr>
              <a:t>. </a:t>
            </a:r>
          </a:p>
          <a:p>
            <a:pPr eaLnBrk="1" hangingPunct="1"/>
            <a:r>
              <a:rPr lang="en-US" sz="2300" dirty="0">
                <a:solidFill>
                  <a:schemeClr val="bg1"/>
                </a:solidFill>
              </a:rPr>
              <a:t>Low level of difficulty means that the attack may be executed by available avionics and software with minimum adjustment or without any, and with minimum knowledge about the airspace system (for example, having bought COTS avionics or electronics via Internet, and having downloaded software from Internet</a:t>
            </a:r>
            <a:r>
              <a:rPr lang="ru-RU" sz="2300" dirty="0">
                <a:solidFill>
                  <a:schemeClr val="bg1"/>
                </a:solidFill>
              </a:rPr>
              <a:t>). </a:t>
            </a:r>
            <a:r>
              <a:rPr lang="en-US" sz="2300" dirty="0">
                <a:solidFill>
                  <a:schemeClr val="bg1"/>
                </a:solidFill>
              </a:rPr>
              <a:t>Typical example is equipment for the participation in flightradar24.com</a:t>
            </a:r>
            <a:r>
              <a:rPr lang="ru-RU" sz="2300" dirty="0">
                <a:solidFill>
                  <a:schemeClr val="bg1"/>
                </a:solidFill>
              </a:rPr>
              <a:t> </a:t>
            </a:r>
          </a:p>
          <a:p>
            <a:pPr eaLnBrk="1" hangingPunct="1"/>
            <a:r>
              <a:rPr lang="en-US" sz="2300" dirty="0">
                <a:solidFill>
                  <a:schemeClr val="bg1"/>
                </a:solidFill>
              </a:rPr>
              <a:t>Middle difficulty level of attack includes a modification of functional capabilities in order to reach desired effect; such an attack assumes ordinary knowledge about operations in the airspace system</a:t>
            </a:r>
            <a:r>
              <a:rPr lang="ru-RU" sz="2300" dirty="0">
                <a:solidFill>
                  <a:schemeClr val="bg1"/>
                </a:solidFill>
              </a:rPr>
              <a:t>.</a:t>
            </a:r>
          </a:p>
          <a:p>
            <a:pPr eaLnBrk="1" hangingPunct="1"/>
            <a:r>
              <a:rPr lang="ru-RU" sz="2300" dirty="0">
                <a:solidFill>
                  <a:schemeClr val="bg1"/>
                </a:solidFill>
              </a:rPr>
              <a:t> </a:t>
            </a:r>
            <a:r>
              <a:rPr lang="en-US" sz="2300" dirty="0">
                <a:solidFill>
                  <a:schemeClr val="bg1"/>
                </a:solidFill>
              </a:rPr>
              <a:t>Attack with high difficulty is complicated and requires complex means and functional capabilities, as well as extensive knowledge of the infrastructure and operations of the airspace system</a:t>
            </a:r>
            <a:r>
              <a:rPr lang="ru-RU" sz="2300" dirty="0">
                <a:solidFill>
                  <a:schemeClr val="bg1"/>
                </a:solidFill>
              </a:rPr>
              <a:t>.</a:t>
            </a:r>
            <a:endParaRPr lang="en-US" sz="2300" dirty="0">
              <a:solidFill>
                <a:schemeClr val="bg1"/>
              </a:solidFill>
            </a:endParaRPr>
          </a:p>
          <a:p>
            <a:pPr eaLnBrk="1" hangingPunct="1"/>
            <a:endParaRPr lang="en-US" sz="2200" dirty="0"/>
          </a:p>
        </p:txBody>
      </p:sp>
      <p:sp>
        <p:nvSpPr>
          <p:cNvPr id="4" name="Дата 3"/>
          <p:cNvSpPr>
            <a:spLocks noGrp="1"/>
          </p:cNvSpPr>
          <p:nvPr>
            <p:ph type="dt" sz="quarter" idx="10"/>
          </p:nvPr>
        </p:nvSpPr>
        <p:spPr/>
        <p:txBody>
          <a:bodyPr/>
          <a:lstStyle/>
          <a:p>
            <a:pPr>
              <a:defRPr/>
            </a:pPr>
            <a:r>
              <a:rPr lang="ru-RU"/>
              <a:t>4.04.2017</a:t>
            </a:r>
          </a:p>
        </p:txBody>
      </p:sp>
      <p:sp>
        <p:nvSpPr>
          <p:cNvPr id="6" name="Номер слайда 5"/>
          <p:cNvSpPr>
            <a:spLocks noGrp="1"/>
          </p:cNvSpPr>
          <p:nvPr>
            <p:ph type="sldNum" sz="quarter" idx="12"/>
          </p:nvPr>
        </p:nvSpPr>
        <p:spPr/>
        <p:txBody>
          <a:bodyPr/>
          <a:lstStyle/>
          <a:p>
            <a:pPr>
              <a:defRPr/>
            </a:pPr>
            <a:fld id="{39C017D3-FCC9-4C9C-9D86-121138720E19}" type="slidenum">
              <a:rPr lang="ru-RU"/>
              <a:pPr>
                <a:defRPr/>
              </a:pPr>
              <a:t>7</a:t>
            </a:fld>
            <a:endParaRPr lang="ru-RU"/>
          </a:p>
        </p:txBody>
      </p:sp>
      <p:sp>
        <p:nvSpPr>
          <p:cNvPr id="2" name="Нижний колонтитул 1"/>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Заголовок 1"/>
          <p:cNvSpPr>
            <a:spLocks noGrp="1"/>
          </p:cNvSpPr>
          <p:nvPr>
            <p:ph type="title"/>
          </p:nvPr>
        </p:nvSpPr>
        <p:spPr>
          <a:xfrm>
            <a:off x="628650" y="-119063"/>
            <a:ext cx="7886700" cy="1325563"/>
          </a:xfrm>
        </p:spPr>
        <p:txBody>
          <a:bodyPr/>
          <a:lstStyle/>
          <a:p>
            <a:pPr algn="ctr" eaLnBrk="1" hangingPunct="1"/>
            <a:r>
              <a:rPr lang="en-US">
                <a:solidFill>
                  <a:srgbClr val="FFFF00"/>
                </a:solidFill>
              </a:rPr>
              <a:t>Examples of ADS-B attacks</a:t>
            </a:r>
          </a:p>
        </p:txBody>
      </p:sp>
      <p:graphicFrame>
        <p:nvGraphicFramePr>
          <p:cNvPr id="24645" name="Group 69"/>
          <p:cNvGraphicFramePr>
            <a:graphicFrameLocks noGrp="1"/>
          </p:cNvGraphicFramePr>
          <p:nvPr>
            <p:ph idx="1"/>
            <p:extLst>
              <p:ext uri="{D42A27DB-BD31-4B8C-83A1-F6EECF244321}">
                <p14:modId xmlns:p14="http://schemas.microsoft.com/office/powerpoint/2010/main" val="730229423"/>
              </p:ext>
            </p:extLst>
          </p:nvPr>
        </p:nvGraphicFramePr>
        <p:xfrm>
          <a:off x="628650" y="1287463"/>
          <a:ext cx="7886700" cy="4480560"/>
        </p:xfrm>
        <a:graphic>
          <a:graphicData uri="http://schemas.openxmlformats.org/drawingml/2006/table">
            <a:tbl>
              <a:tblPr/>
              <a:tblGrid>
                <a:gridCol w="2992438">
                  <a:extLst>
                    <a:ext uri="{9D8B030D-6E8A-4147-A177-3AD203B41FA5}">
                      <a16:colId xmlns:a16="http://schemas.microsoft.com/office/drawing/2014/main" val="20000"/>
                    </a:ext>
                  </a:extLst>
                </a:gridCol>
                <a:gridCol w="1282700">
                  <a:extLst>
                    <a:ext uri="{9D8B030D-6E8A-4147-A177-3AD203B41FA5}">
                      <a16:colId xmlns:a16="http://schemas.microsoft.com/office/drawing/2014/main" val="20001"/>
                    </a:ext>
                  </a:extLst>
                </a:gridCol>
                <a:gridCol w="2366962">
                  <a:extLst>
                    <a:ext uri="{9D8B030D-6E8A-4147-A177-3AD203B41FA5}">
                      <a16:colId xmlns:a16="http://schemas.microsoft.com/office/drawing/2014/main" val="20002"/>
                    </a:ext>
                  </a:extLst>
                </a:gridCol>
                <a:gridCol w="1244600">
                  <a:extLst>
                    <a:ext uri="{9D8B030D-6E8A-4147-A177-3AD203B41FA5}">
                      <a16:colId xmlns:a16="http://schemas.microsoft.com/office/drawing/2014/main" val="20003"/>
                    </a:ext>
                  </a:extLst>
                </a:gridCol>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Calibri" pitchFamily="34" charset="0"/>
                          <a:cs typeface="Arial" charset="0"/>
                        </a:rPr>
                        <a:t>Attack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charset="0"/>
                        </a:rPr>
                        <a:t>Purpose of attack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charset="0"/>
                        </a:rPr>
                        <a:t>Method of attack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charset="0"/>
                        </a:rPr>
                        <a:t>Difficulty level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pitchFamily="34" charset="0"/>
                          <a:cs typeface="Arial" charset="0"/>
                        </a:rPr>
                        <a:t>Aircraft search and identification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Aircraft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Interception of</a:t>
                      </a:r>
                      <a:r>
                        <a:rPr kumimoji="0" lang="ru-RU" sz="1800" b="0" i="0" u="none" strike="noStrike" cap="none" normalizeH="0" baseline="0">
                          <a:ln>
                            <a:noFill/>
                          </a:ln>
                          <a:solidFill>
                            <a:srgbClr val="000000"/>
                          </a:solidFill>
                          <a:effectLst/>
                          <a:latin typeface="Calibri" pitchFamily="34" charset="0"/>
                          <a:cs typeface="Arial" charset="0"/>
                        </a:rPr>
                        <a:t> </a:t>
                      </a:r>
                      <a:r>
                        <a:rPr kumimoji="0" lang="en-US" sz="1800" b="0" i="0" u="none" strike="noStrike" cap="none" normalizeH="0" baseline="0">
                          <a:ln>
                            <a:noFill/>
                          </a:ln>
                          <a:solidFill>
                            <a:srgbClr val="000000"/>
                          </a:solidFill>
                          <a:effectLst/>
                          <a:latin typeface="Calibri" pitchFamily="34" charset="0"/>
                          <a:cs typeface="Arial" charset="0"/>
                        </a:rPr>
                        <a:t>ADS</a:t>
                      </a:r>
                      <a:r>
                        <a:rPr kumimoji="0" lang="ru-RU" sz="1800" b="0" i="0" u="none" strike="noStrike" cap="none" normalizeH="0" baseline="0">
                          <a:ln>
                            <a:noFill/>
                          </a:ln>
                          <a:solidFill>
                            <a:srgbClr val="000000"/>
                          </a:solidFill>
                          <a:effectLst/>
                          <a:latin typeface="Calibri" pitchFamily="34" charset="0"/>
                          <a:cs typeface="Arial" charset="0"/>
                        </a:rPr>
                        <a:t>-</a:t>
                      </a:r>
                      <a:r>
                        <a:rPr kumimoji="0" lang="en-US" sz="1800" b="0" i="0" u="none" strike="noStrike" cap="none" normalizeH="0" baseline="0">
                          <a:ln>
                            <a:noFill/>
                          </a:ln>
                          <a:solidFill>
                            <a:srgbClr val="000000"/>
                          </a:solidFill>
                          <a:effectLst/>
                          <a:latin typeface="Calibri" pitchFamily="34" charset="0"/>
                          <a:cs typeface="Arial" charset="0"/>
                        </a:rPr>
                        <a:t>B Out</a:t>
                      </a:r>
                      <a:r>
                        <a:rPr kumimoji="0" lang="ru-RU" sz="1800" b="0" i="0" u="none" strike="noStrike" cap="none" normalizeH="0" baseline="0">
                          <a:ln>
                            <a:noFill/>
                          </a:ln>
                          <a:solidFill>
                            <a:srgbClr val="000000"/>
                          </a:solidFill>
                          <a:effectLst/>
                          <a:latin typeface="Calibri" pitchFamily="34" charset="0"/>
                          <a:cs typeface="Arial" charset="0"/>
                        </a:rPr>
                        <a:t> </a:t>
                      </a:r>
                      <a:r>
                        <a:rPr kumimoji="0" lang="en-US" sz="1800" b="0" i="0" u="none" strike="noStrike" cap="none" normalizeH="0" baseline="0">
                          <a:ln>
                            <a:noFill/>
                          </a:ln>
                          <a:solidFill>
                            <a:srgbClr val="000000"/>
                          </a:solidFill>
                          <a:effectLst/>
                          <a:latin typeface="Calibri" pitchFamily="34" charset="0"/>
                          <a:cs typeface="Arial" charset="0"/>
                        </a:rPr>
                        <a:t>signals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Failure due to ground station jamming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Ground station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Jamming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Low</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2"/>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False target throw in on the ground station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Ground station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Ghost message throw 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Middle-to-high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3"/>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Failure due to aircraft jamming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1800" b="0" i="0" u="none" strike="noStrike" cap="none" normalizeH="0" baseline="0">
                          <a:ln>
                            <a:noFill/>
                          </a:ln>
                          <a:solidFill>
                            <a:srgbClr val="000000"/>
                          </a:solidFill>
                          <a:effectLst/>
                          <a:latin typeface="Calibri" pitchFamily="34" charset="0"/>
                          <a:cs typeface="Arial" charset="0"/>
                        </a:rPr>
                        <a:t>Aircraft</a:t>
                      </a:r>
                      <a:endParaRPr kumimoji="0" lang="ru-RU" sz="1800" b="0" i="0" u="none" strike="noStrike" cap="none" normalizeH="0" baseline="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Jamming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Middle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4"/>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False target throw in on aircraft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1800" b="0" i="0" u="none" strike="noStrike" cap="none" normalizeH="0" baseline="0">
                          <a:ln>
                            <a:noFill/>
                          </a:ln>
                          <a:solidFill>
                            <a:srgbClr val="000000"/>
                          </a:solidFill>
                          <a:effectLst/>
                          <a:latin typeface="Calibri" pitchFamily="34" charset="0"/>
                          <a:cs typeface="Arial" charset="0"/>
                        </a:rPr>
                        <a:t>Aircraft</a:t>
                      </a:r>
                      <a:endParaRPr kumimoji="0" lang="ru-RU" sz="1800" b="0" i="0" u="none" strike="noStrike" cap="none" normalizeH="0" baseline="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1800" b="0" i="0" u="none" strike="noStrike" cap="none" normalizeH="0" baseline="0">
                          <a:ln>
                            <a:noFill/>
                          </a:ln>
                          <a:solidFill>
                            <a:srgbClr val="000000"/>
                          </a:solidFill>
                          <a:effectLst/>
                          <a:latin typeface="Calibri" pitchFamily="34" charset="0"/>
                          <a:cs typeface="Arial" charset="0"/>
                        </a:rPr>
                        <a:t>Ghost message throw in</a:t>
                      </a:r>
                      <a:endParaRPr kumimoji="0" lang="ru-RU" sz="1800" b="0" i="0" u="none" strike="noStrike" cap="none" normalizeH="0" baseline="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Middle-to-high</a:t>
                      </a:r>
                      <a:endParaRPr kumimoji="0" lang="ru-RU" sz="1800" b="0" i="0" u="none" strike="noStrike" cap="none" normalizeH="0" baseline="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5"/>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Throw in of several false targets on the ground station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34" charset="0"/>
                          <a:cs typeface="Arial" charset="0"/>
                        </a:rPr>
                        <a:t>Ground station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1800" b="0" i="0" u="none" strike="noStrike" cap="none" normalizeH="0" baseline="0">
                          <a:ln>
                            <a:noFill/>
                          </a:ln>
                          <a:solidFill>
                            <a:srgbClr val="000000"/>
                          </a:solidFill>
                          <a:effectLst/>
                          <a:latin typeface="Calibri" pitchFamily="34" charset="0"/>
                          <a:cs typeface="Arial" charset="0"/>
                        </a:rPr>
                        <a:t>Several ghost messages throw in</a:t>
                      </a:r>
                      <a:endParaRPr kumimoji="0" lang="ru-RU" sz="1800" b="0" i="0" u="none" strike="noStrike" cap="none" normalizeH="0" baseline="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pitchFamily="34" charset="0"/>
                          <a:cs typeface="Arial" charset="0"/>
                        </a:rPr>
                        <a:t>Middle-to-high</a:t>
                      </a:r>
                      <a:endParaRPr kumimoji="0" lang="ru-RU" sz="1800" b="0" i="0" u="none" strike="noStrike" cap="none" normalizeH="0" baseline="0" dirty="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6"/>
                  </a:ext>
                </a:extLst>
              </a:tr>
            </a:tbl>
          </a:graphicData>
        </a:graphic>
      </p:graphicFrame>
      <p:sp>
        <p:nvSpPr>
          <p:cNvPr id="4" name="Дата 3"/>
          <p:cNvSpPr>
            <a:spLocks noGrp="1"/>
          </p:cNvSpPr>
          <p:nvPr>
            <p:ph type="dt" sz="quarter" idx="10"/>
          </p:nvPr>
        </p:nvSpPr>
        <p:spPr/>
        <p:txBody>
          <a:bodyPr/>
          <a:lstStyle/>
          <a:p>
            <a:pPr>
              <a:defRPr/>
            </a:pPr>
            <a:r>
              <a:rPr lang="ru-RU"/>
              <a:t>4.04.2017</a:t>
            </a:r>
          </a:p>
        </p:txBody>
      </p:sp>
      <p:sp>
        <p:nvSpPr>
          <p:cNvPr id="6" name="Номер слайда 5"/>
          <p:cNvSpPr>
            <a:spLocks noGrp="1"/>
          </p:cNvSpPr>
          <p:nvPr>
            <p:ph type="sldNum" sz="quarter" idx="12"/>
          </p:nvPr>
        </p:nvSpPr>
        <p:spPr/>
        <p:txBody>
          <a:bodyPr/>
          <a:lstStyle/>
          <a:p>
            <a:pPr>
              <a:defRPr/>
            </a:pPr>
            <a:fld id="{382D5059-1B6E-4772-90A6-AD7E40EDE317}" type="slidenum">
              <a:rPr lang="ru-RU"/>
              <a:pPr>
                <a:defRPr/>
              </a:pPr>
              <a:t>8</a:t>
            </a:fld>
            <a:endParaRPr lang="ru-RU"/>
          </a:p>
        </p:txBody>
      </p:sp>
      <p:sp>
        <p:nvSpPr>
          <p:cNvPr id="2" name="Нижний колонтитул 1"/>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Заголовок 1"/>
          <p:cNvSpPr>
            <a:spLocks noGrp="1"/>
          </p:cNvSpPr>
          <p:nvPr>
            <p:ph type="title"/>
          </p:nvPr>
        </p:nvSpPr>
        <p:spPr>
          <a:xfrm>
            <a:off x="628650" y="15875"/>
            <a:ext cx="7886700" cy="1325563"/>
          </a:xfrm>
        </p:spPr>
        <p:txBody>
          <a:bodyPr/>
          <a:lstStyle/>
          <a:p>
            <a:pPr algn="ctr" eaLnBrk="1" hangingPunct="1"/>
            <a:r>
              <a:rPr lang="en-US" dirty="0">
                <a:solidFill>
                  <a:srgbClr val="FFFF00"/>
                </a:solidFill>
              </a:rPr>
              <a:t>Evolution of views to ADS-B</a:t>
            </a:r>
            <a:endParaRPr lang="ru-RU" dirty="0">
              <a:solidFill>
                <a:srgbClr val="FFFF00"/>
              </a:solidFill>
            </a:endParaRPr>
          </a:p>
        </p:txBody>
      </p:sp>
      <p:sp>
        <p:nvSpPr>
          <p:cNvPr id="3" name="Объект 2"/>
          <p:cNvSpPr>
            <a:spLocks noGrp="1"/>
          </p:cNvSpPr>
          <p:nvPr>
            <p:ph idx="1"/>
          </p:nvPr>
        </p:nvSpPr>
        <p:spPr>
          <a:xfrm>
            <a:off x="376518" y="1162149"/>
            <a:ext cx="8408894" cy="5380037"/>
          </a:xfrm>
        </p:spPr>
        <p:txBody>
          <a:bodyPr>
            <a:noAutofit/>
          </a:bodyPr>
          <a:lstStyle/>
          <a:p>
            <a:pPr eaLnBrk="1" hangingPunct="1"/>
            <a:r>
              <a:rPr lang="en-US" sz="2400" dirty="0">
                <a:solidFill>
                  <a:schemeClr val="bg1"/>
                </a:solidFill>
              </a:rPr>
              <a:t>Use of unencrypted datalinks for ADS-B stood on belief of low probability of malicious application</a:t>
            </a:r>
            <a:r>
              <a:rPr lang="ru-RU" sz="2400" dirty="0">
                <a:solidFill>
                  <a:schemeClr val="bg1"/>
                </a:solidFill>
              </a:rPr>
              <a:t>.</a:t>
            </a:r>
            <a:r>
              <a:rPr lang="en-US" sz="2400" dirty="0">
                <a:solidFill>
                  <a:schemeClr val="bg1"/>
                </a:solidFill>
              </a:rPr>
              <a:t> There is no mechanism to protect confidentiality, integrity and availability of air-ground and air-air data within ADS-B</a:t>
            </a:r>
            <a:r>
              <a:rPr lang="ru-RU" sz="2400" dirty="0">
                <a:solidFill>
                  <a:schemeClr val="bg1"/>
                </a:solidFill>
              </a:rPr>
              <a:t>.</a:t>
            </a:r>
            <a:endParaRPr lang="en-US" sz="2400" dirty="0">
              <a:solidFill>
                <a:schemeClr val="bg1"/>
              </a:solidFill>
            </a:endParaRPr>
          </a:p>
          <a:p>
            <a:pPr eaLnBrk="1" hangingPunct="1"/>
            <a:r>
              <a:rPr lang="en-US" sz="2400" dirty="0">
                <a:solidFill>
                  <a:schemeClr val="bg1"/>
                </a:solidFill>
              </a:rPr>
              <a:t>Initially for a long time they believe that arising problems of protection cause no real threats to ADS-B, since efforts required to execute critical attacks were considered too complicated and expensive</a:t>
            </a:r>
            <a:r>
              <a:rPr lang="ru-RU" sz="2400" dirty="0">
                <a:solidFill>
                  <a:schemeClr val="bg1"/>
                </a:solidFill>
              </a:rPr>
              <a:t>. </a:t>
            </a:r>
          </a:p>
          <a:p>
            <a:pPr eaLnBrk="1" hangingPunct="1"/>
            <a:r>
              <a:rPr lang="en-US" sz="2400" dirty="0">
                <a:solidFill>
                  <a:schemeClr val="bg1"/>
                </a:solidFill>
              </a:rPr>
              <a:t>Such a view on ADS-B protection has been dramatically changed recently after researches and statements of hackers at Black Hat and</a:t>
            </a:r>
            <a:r>
              <a:rPr lang="ru-RU" sz="2400" dirty="0">
                <a:solidFill>
                  <a:schemeClr val="bg1"/>
                </a:solidFill>
              </a:rPr>
              <a:t> </a:t>
            </a:r>
            <a:r>
              <a:rPr lang="en-US" sz="2400" dirty="0">
                <a:solidFill>
                  <a:schemeClr val="bg1"/>
                </a:solidFill>
              </a:rPr>
              <a:t>DEFCON</a:t>
            </a:r>
            <a:r>
              <a:rPr lang="ru-RU" sz="2400" dirty="0">
                <a:solidFill>
                  <a:schemeClr val="bg1"/>
                </a:solidFill>
              </a:rPr>
              <a:t> </a:t>
            </a:r>
            <a:r>
              <a:rPr lang="en-US" sz="2400" dirty="0">
                <a:solidFill>
                  <a:schemeClr val="bg1"/>
                </a:solidFill>
              </a:rPr>
              <a:t>conferences announcing the possibility of successful attacks on ATC using quite inexpensive soft-designed</a:t>
            </a:r>
            <a:r>
              <a:rPr lang="ru-RU" sz="2400" dirty="0">
                <a:solidFill>
                  <a:schemeClr val="bg1"/>
                </a:solidFill>
              </a:rPr>
              <a:t> </a:t>
            </a:r>
            <a:r>
              <a:rPr lang="en-US" sz="2400" dirty="0">
                <a:solidFill>
                  <a:schemeClr val="bg1"/>
                </a:solidFill>
              </a:rPr>
              <a:t>radio systems</a:t>
            </a:r>
            <a:r>
              <a:rPr lang="ru-RU" sz="2400" dirty="0">
                <a:solidFill>
                  <a:schemeClr val="bg1"/>
                </a:solidFill>
              </a:rPr>
              <a:t>. </a:t>
            </a:r>
          </a:p>
          <a:p>
            <a:pPr eaLnBrk="1" hangingPunct="1"/>
            <a:r>
              <a:rPr lang="ru-RU" sz="2400" dirty="0">
                <a:solidFill>
                  <a:schemeClr val="bg1"/>
                </a:solidFill>
              </a:rPr>
              <a:t> </a:t>
            </a:r>
            <a:r>
              <a:rPr lang="en-US" sz="2400" dirty="0">
                <a:solidFill>
                  <a:schemeClr val="bg1"/>
                </a:solidFill>
              </a:rPr>
              <a:t>Since that time ADS-B cyber protection issues took leading positions in FAA and ICAO agendas.</a:t>
            </a:r>
            <a:endParaRPr lang="ru-RU" sz="2400" dirty="0">
              <a:solidFill>
                <a:schemeClr val="bg1"/>
              </a:solidFill>
            </a:endParaRPr>
          </a:p>
        </p:txBody>
      </p:sp>
      <p:sp>
        <p:nvSpPr>
          <p:cNvPr id="4" name="Дата 3"/>
          <p:cNvSpPr>
            <a:spLocks noGrp="1"/>
          </p:cNvSpPr>
          <p:nvPr>
            <p:ph type="dt" sz="quarter" idx="10"/>
          </p:nvPr>
        </p:nvSpPr>
        <p:spPr/>
        <p:txBody>
          <a:bodyPr/>
          <a:lstStyle/>
          <a:p>
            <a:pPr>
              <a:defRPr/>
            </a:pPr>
            <a:r>
              <a:rPr lang="ru-RU"/>
              <a:t>4.04.2017</a:t>
            </a:r>
          </a:p>
        </p:txBody>
      </p:sp>
      <p:sp>
        <p:nvSpPr>
          <p:cNvPr id="6" name="Номер слайда 5"/>
          <p:cNvSpPr>
            <a:spLocks noGrp="1"/>
          </p:cNvSpPr>
          <p:nvPr>
            <p:ph type="sldNum" sz="quarter" idx="12"/>
          </p:nvPr>
        </p:nvSpPr>
        <p:spPr/>
        <p:txBody>
          <a:bodyPr/>
          <a:lstStyle/>
          <a:p>
            <a:pPr>
              <a:defRPr/>
            </a:pPr>
            <a:fld id="{8BF3E6C1-E4D3-423F-98F7-E2A9515E6A06}" type="slidenum">
              <a:rPr lang="ru-RU"/>
              <a:pPr>
                <a:defRPr/>
              </a:pPr>
              <a:t>9</a:t>
            </a:fld>
            <a:endParaRPr lang="ru-RU"/>
          </a:p>
        </p:txBody>
      </p:sp>
      <p:sp>
        <p:nvSpPr>
          <p:cNvPr id="2" name="Нижний колонтитул 1"/>
          <p:cNvSpPr>
            <a:spLocks noGrp="1"/>
          </p:cNvSpPr>
          <p:nvPr>
            <p:ph type="ftr" sz="quarter" idx="11"/>
          </p:nvPr>
        </p:nvSpPr>
        <p:spPr/>
        <p:txBody>
          <a:bodyPr/>
          <a:lstStyle/>
          <a:p>
            <a:pPr>
              <a:defRPr/>
            </a:pPr>
            <a:r>
              <a:rPr lang="en-US"/>
              <a:t>ICAO Cyber Summit 2017 Dubai</a:t>
            </a:r>
            <a:endParaRPr lang="ru-RU"/>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5688</TotalTime>
  <Words>4009</Words>
  <Application>Microsoft Office PowerPoint</Application>
  <PresentationFormat>Экран (4:3)</PresentationFormat>
  <Paragraphs>900</Paragraphs>
  <Slides>52</Slides>
  <Notes>8</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52</vt:i4>
      </vt:variant>
    </vt:vector>
  </HeadingPairs>
  <TitlesOfParts>
    <vt:vector size="59" baseType="lpstr">
      <vt:lpstr>Arial</vt:lpstr>
      <vt:lpstr>Calibri</vt:lpstr>
      <vt:lpstr>Calibri Light</vt:lpstr>
      <vt:lpstr>Tahoma</vt:lpstr>
      <vt:lpstr>Times New Roman</vt:lpstr>
      <vt:lpstr>WP IconicSymbolsA</vt:lpstr>
      <vt:lpstr>Тема Office</vt:lpstr>
      <vt:lpstr>   State Research Institute of Aviation Systems (GosNIIAS), Moscow </vt:lpstr>
      <vt:lpstr>Subject Matter </vt:lpstr>
      <vt:lpstr>Cyber Security problems – how they appeared?</vt:lpstr>
      <vt:lpstr>Often we wait and do nothing. Cyber Impacts: “Black Swan” – a theory studying difficult to forecast rare events which nevertheless may have critical sometimes  disastrous effects</vt:lpstr>
      <vt:lpstr>Study of Cyber Attacks with reference to ADS-B  in NextGen (USA) and SESAR (Europe). ADS-B here is only the example but the brightest one.</vt:lpstr>
      <vt:lpstr>Taxonomy of ADS-B attacks</vt:lpstr>
      <vt:lpstr>Difficulty level of attacks</vt:lpstr>
      <vt:lpstr>Examples of ADS-B attacks</vt:lpstr>
      <vt:lpstr>Evolution of views to ADS-B</vt:lpstr>
      <vt:lpstr>Variety of Cyber Attacks</vt:lpstr>
      <vt:lpstr>Efforts and results must be balanced</vt:lpstr>
      <vt:lpstr>Not only technics but also psychology factors</vt:lpstr>
      <vt:lpstr>Презентация PowerPoint</vt:lpstr>
      <vt:lpstr>Презентация PowerPoint</vt:lpstr>
      <vt:lpstr>Conclusions on ADS-B 1090 ES  from the point of view of cybersecurity</vt:lpstr>
      <vt:lpstr>October 2016, ICAO Surveillance Panel, Amendments to Doc 9924 Aeronautical Surveillance Manual, Chapter 3</vt:lpstr>
      <vt:lpstr>ADS-B is an efficient and  wanted application</vt:lpstr>
      <vt:lpstr>ADS-B (surveillance tasks)</vt:lpstr>
      <vt:lpstr>Not only surveillance but also other  aeronautical service functions </vt:lpstr>
      <vt:lpstr>Self-organizing Airborne Network (SOAN), providing full cybersecurity and additional ATS  functions</vt:lpstr>
      <vt:lpstr> “MH370 flight consideration if mandatory non-stop ADS-B and  self-organized airborne network were used”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Under cybersecurity point of view ADS-B was considered as an example. The main and the final conclusion</vt:lpstr>
      <vt:lpstr>Thanks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ГосНИИ АВИАЦИОННЫХ СИСТЕМ (ГосНИИАС)</dc:title>
  <dc:creator>Falkov</dc:creator>
  <cp:lastModifiedBy>Evgen</cp:lastModifiedBy>
  <cp:revision>289</cp:revision>
  <dcterms:created xsi:type="dcterms:W3CDTF">2016-12-08T13:20:39Z</dcterms:created>
  <dcterms:modified xsi:type="dcterms:W3CDTF">2020-01-24T09:12:20Z</dcterms:modified>
</cp:coreProperties>
</file>