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540" r:id="rId2"/>
    <p:sldId id="467" r:id="rId3"/>
    <p:sldId id="541" r:id="rId4"/>
    <p:sldId id="312" r:id="rId5"/>
    <p:sldId id="339" r:id="rId6"/>
    <p:sldId id="506" r:id="rId7"/>
    <p:sldId id="383" r:id="rId8"/>
    <p:sldId id="509" r:id="rId9"/>
    <p:sldId id="510" r:id="rId10"/>
    <p:sldId id="511" r:id="rId11"/>
    <p:sldId id="567" r:id="rId12"/>
    <p:sldId id="569" r:id="rId13"/>
    <p:sldId id="542" r:id="rId14"/>
    <p:sldId id="543" r:id="rId15"/>
    <p:sldId id="558" r:id="rId16"/>
    <p:sldId id="555" r:id="rId17"/>
    <p:sldId id="570" r:id="rId18"/>
    <p:sldId id="571" r:id="rId19"/>
    <p:sldId id="573" r:id="rId20"/>
    <p:sldId id="572" r:id="rId21"/>
    <p:sldId id="574" r:id="rId22"/>
    <p:sldId id="575" r:id="rId23"/>
    <p:sldId id="576" r:id="rId24"/>
    <p:sldId id="577" r:id="rId25"/>
    <p:sldId id="578" r:id="rId26"/>
    <p:sldId id="579" r:id="rId27"/>
    <p:sldId id="580" r:id="rId28"/>
    <p:sldId id="581" r:id="rId29"/>
    <p:sldId id="582" r:id="rId30"/>
    <p:sldId id="537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86377" autoAdjust="0"/>
  </p:normalViewPr>
  <p:slideViewPr>
    <p:cSldViewPr>
      <p:cViewPr varScale="1">
        <p:scale>
          <a:sx n="163" d="100"/>
          <a:sy n="163" d="100"/>
        </p:scale>
        <p:origin x="1782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1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0F333D4-0D3C-4E12-81FF-951575D90933}" type="datetimeFigureOut">
              <a:rPr lang="en-US"/>
              <a:pPr>
                <a:defRPr/>
              </a:pPr>
              <a:t>10/2/2019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en-US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10EF369-9195-4438-AE10-A33B30C9D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41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EF369-9195-4438-AE10-A33B30C9D33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8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8494D-3D86-460B-96D2-283990BAF3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7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3707E-2F9F-4839-B730-051F0AC81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A8BE-79EE-4338-A3D6-D5FFC4928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484B8-FAE1-4D39-9829-9EC468D6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DE916-38D7-42A3-8F13-6B10F2966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42ED2-5C0B-40C0-8E54-0D45D55F9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0E1DE-EEED-447B-887E-645696F82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ACFB-9B7F-4657-9128-CF55B9997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57FA0-2AE4-4949-8D28-B54C799BF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6A15E-9EFA-4EC7-BC8E-349F165D3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5D6DA-4687-4084-9872-6F22D1880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3BDE8-2244-4CE8-8EE9-C53598899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ECDB21-62EC-4ADA-B0A9-DB8B599F7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274638"/>
            <a:ext cx="6707187" cy="7778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dirty="0">
                <a:latin typeface="Tahoma" pitchFamily="34" charset="0"/>
              </a:rPr>
              <a:t/>
            </a:r>
            <a:br>
              <a:rPr lang="ru-RU" sz="2400" dirty="0">
                <a:latin typeface="Tahoma" pitchFamily="34" charset="0"/>
              </a:rPr>
            </a:br>
            <a:r>
              <a:rPr lang="ru-RU" sz="2400" dirty="0">
                <a:latin typeface="Tahoma" pitchFamily="34" charset="0"/>
              </a:rPr>
              <a:t/>
            </a:r>
            <a:br>
              <a:rPr lang="ru-RU" sz="2400" dirty="0">
                <a:latin typeface="Tahoma" pitchFamily="34" charset="0"/>
              </a:rPr>
            </a:br>
            <a:r>
              <a:rPr lang="ru-RU" sz="2400" dirty="0">
                <a:latin typeface="Tahoma" pitchFamily="34" charset="0"/>
              </a:rPr>
              <a:t/>
            </a:r>
            <a:br>
              <a:rPr lang="ru-RU" sz="2400" dirty="0">
                <a:latin typeface="Tahoma" pitchFamily="34" charset="0"/>
              </a:rPr>
            </a:br>
            <a:r>
              <a:rPr lang="ru-RU" sz="2400" dirty="0" err="1">
                <a:latin typeface="Tahoma" pitchFamily="34" charset="0"/>
              </a:rPr>
              <a:t>ГосНИИ</a:t>
            </a:r>
            <a:r>
              <a:rPr lang="ru-RU" sz="2400" dirty="0">
                <a:latin typeface="Tahoma" pitchFamily="34" charset="0"/>
              </a:rPr>
              <a:t> авиационных систем (</a:t>
            </a:r>
            <a:r>
              <a:rPr lang="ru-RU" sz="2400" dirty="0" err="1">
                <a:latin typeface="Tahoma" pitchFamily="34" charset="0"/>
              </a:rPr>
              <a:t>ГосНИИАС</a:t>
            </a:r>
            <a:r>
              <a:rPr lang="ru-RU" sz="2400" dirty="0">
                <a:latin typeface="Tahoma" pitchFamily="34" charset="0"/>
              </a:rPr>
              <a:t>)</a:t>
            </a:r>
            <a:r>
              <a:rPr lang="en-GB" sz="4800" i="1" dirty="0"/>
              <a:t/>
            </a:r>
            <a:br>
              <a:rPr lang="en-GB" sz="4800" i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ru-RU" sz="2800" dirty="0">
                <a:latin typeface="Times New Roman" pitchFamily="18" charset="0"/>
              </a:rPr>
              <a:t>                                                               </a:t>
            </a:r>
            <a:r>
              <a:rPr lang="ru-RU" sz="2800" i="1" dirty="0">
                <a:latin typeface="Times New Roman" pitchFamily="18" charset="0"/>
              </a:rPr>
              <a:t>Э.Я.Фальков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FFFF00"/>
                </a:solidFill>
              </a:rPr>
              <a:t>Интеграция беспилотных 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FFFF00"/>
                </a:solidFill>
              </a:rPr>
              <a:t>авиационных систем 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FFFF00"/>
                </a:solidFill>
              </a:rPr>
              <a:t>в общее воздушное пространство: 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FFFF00"/>
                </a:solidFill>
              </a:rPr>
              <a:t>ключевые технические проблемы </a:t>
            </a:r>
          </a:p>
          <a:p>
            <a:pPr marL="0" indent="0" algn="ctr">
              <a:buNone/>
            </a:pPr>
            <a:r>
              <a:rPr lang="ru-RU" sz="4000" dirty="0">
                <a:solidFill>
                  <a:srgbClr val="FFFF00"/>
                </a:solidFill>
              </a:rPr>
              <a:t>и пути решения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1188" y="404813"/>
          <a:ext cx="1192212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Документ" r:id="rId4" imgW="600456" imgH="393192" progId="Word.Document.8">
                  <p:embed/>
                </p:oleObj>
              </mc:Choice>
              <mc:Fallback>
                <p:oleObj name="Документ" r:id="rId4" imgW="600456" imgH="393192" progId="Word.Document.8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04813"/>
                        <a:ext cx="1192212" cy="779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13500000" algn="ctr" rotWithShape="0">
                          <a:schemeClr val="folHlink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18.04.2019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БАС ЦСР ГА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101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700">
                <a:solidFill>
                  <a:srgbClr val="FFFF00"/>
                </a:solidFill>
              </a:rPr>
              <a:t>12-я аэронавигационная конференция</a:t>
            </a:r>
            <a:br>
              <a:rPr lang="ru-RU" altLang="ru-RU" sz="2700">
                <a:solidFill>
                  <a:srgbClr val="FFFF00"/>
                </a:solidFill>
              </a:rPr>
            </a:br>
            <a:r>
              <a:rPr lang="ru-RU" altLang="ru-RU" sz="1650">
                <a:solidFill>
                  <a:srgbClr val="FFFF00"/>
                </a:solidFill>
              </a:rPr>
              <a:t>Монреаль, 19-30 ноября 2012 г.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 eaLnBrk="1" hangingPunct="1">
              <a:buFontTx/>
              <a:buNone/>
              <a:defRPr/>
            </a:pPr>
            <a:r>
              <a:rPr lang="ru-RU" dirty="0"/>
              <a:t>Доклад комитета конференции по пункту 1 повестки дня</a:t>
            </a:r>
          </a:p>
          <a:p>
            <a:pPr marL="0" indent="0" algn="just">
              <a:buNone/>
              <a:tabLst>
                <a:tab pos="5786438" algn="l"/>
              </a:tabLst>
              <a:defRPr/>
            </a:pPr>
            <a:endParaRPr lang="ru-RU" b="1" dirty="0"/>
          </a:p>
          <a:p>
            <a:pPr marL="0" indent="0" algn="just">
              <a:buNone/>
              <a:tabLst>
                <a:tab pos="5786438" algn="l"/>
              </a:tabLst>
              <a:defRPr/>
            </a:pPr>
            <a:r>
              <a:rPr lang="ru-RU" b="1" dirty="0"/>
              <a:t>«Рекомендация 1/10. Автоматическое зависимое наблюдение – самоорганизующиеся беспроводные сети передачи данных.</a:t>
            </a:r>
          </a:p>
          <a:p>
            <a:pPr marL="0" indent="0" algn="just">
              <a:buNone/>
              <a:defRPr/>
            </a:pPr>
            <a:r>
              <a:rPr lang="ru-RU" dirty="0"/>
              <a:t>ИКАО рассмотреть вопрос использования самоорганизующихся беспроводных сетей передачи данных на основе технологии VDL режима 4, принимая во внимание:</a:t>
            </a:r>
          </a:p>
          <a:p>
            <a:pPr marL="607219" indent="-271463" algn="just">
              <a:buNone/>
              <a:tabLst>
                <a:tab pos="5786438" algn="l"/>
                <a:tab pos="5986463" algn="l"/>
              </a:tabLst>
              <a:defRPr/>
            </a:pPr>
            <a:r>
              <a:rPr lang="en-US" dirty="0"/>
              <a:t>a) </a:t>
            </a:r>
            <a:r>
              <a:rPr lang="ru-RU" dirty="0"/>
              <a:t> возможные технические преимущества;</a:t>
            </a:r>
          </a:p>
          <a:p>
            <a:pPr marL="607219" indent="-271463" algn="just">
              <a:buNone/>
              <a:tabLst>
                <a:tab pos="5786438" algn="l"/>
                <a:tab pos="5986463" algn="l"/>
              </a:tabLst>
              <a:defRPr/>
            </a:pPr>
            <a:r>
              <a:rPr lang="ru-RU" dirty="0" err="1"/>
              <a:t>b</a:t>
            </a:r>
            <a:r>
              <a:rPr lang="ru-RU" dirty="0"/>
              <a:t>) возможность удовлетворения какой-либо насущной эксплуатационной потребности;</a:t>
            </a:r>
          </a:p>
          <a:p>
            <a:pPr marL="607219" indent="-271463" algn="just">
              <a:buNone/>
              <a:tabLst>
                <a:tab pos="5786438" algn="l"/>
                <a:tab pos="5986463" algn="l"/>
              </a:tabLst>
              <a:defRPr/>
            </a:pPr>
            <a:r>
              <a:rPr lang="ru-RU" dirty="0" err="1"/>
              <a:t>c</a:t>
            </a:r>
            <a:r>
              <a:rPr lang="ru-RU" dirty="0"/>
              <a:t>) влияние на мировой парк воздушных судов с точки зрения аспектов разработки и переоснащения».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1D3B9-12A7-473B-B5F9-DBE9EAD61FA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0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AC97A54D-0E0A-42F1-96ED-809ECB4B0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89A66F-7047-41A9-BDA5-45590F99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790F31-3330-47EA-BE10-9C72222A5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6" descr="Справка">
            <a:extLst>
              <a:ext uri="{FF2B5EF4-FFF2-40B4-BE49-F238E27FC236}">
                <a16:creationId xmlns:a16="http://schemas.microsoft.com/office/drawing/2014/main" id="{6ABFA1DB-0281-452F-AEB7-59EC18B811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182933"/>
            <a:ext cx="8064896" cy="519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30CFBC4-1AC4-42E6-BCAB-D6317C52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38-я Ассамблея ИКАО</a:t>
            </a:r>
          </a:p>
        </p:txBody>
      </p:sp>
    </p:spTree>
    <p:extLst>
      <p:ext uri="{BB962C8B-B14F-4D97-AF65-F5344CB8AC3E}">
        <p14:creationId xmlns:p14="http://schemas.microsoft.com/office/powerpoint/2010/main" val="695249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255CB-8EAF-40BA-96DD-AF8443668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FFFF00"/>
                </a:solidFill>
              </a:rPr>
              <a:t>В чём проблемы?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960684-4F39-4EAD-AC40-3DBEB2869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896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НАБЛЮДЕНИЕ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Стандартное наблюдение беспилотного воздушного судна (БВС) системой УВД (борт-земля):</a:t>
            </a:r>
          </a:p>
          <a:p>
            <a:pPr marL="0" indent="0">
              <a:buNone/>
            </a:pPr>
            <a:r>
              <a:rPr lang="ru-RU" dirty="0"/>
              <a:t>-  вторичная радиолокация (ВРЛ);</a:t>
            </a:r>
          </a:p>
          <a:p>
            <a:pPr>
              <a:buFontTx/>
              <a:buChar char="-"/>
            </a:pPr>
            <a:r>
              <a:rPr lang="ru-RU" dirty="0" err="1"/>
              <a:t>мультилатерация</a:t>
            </a:r>
            <a:r>
              <a:rPr lang="ru-RU" dirty="0"/>
              <a:t> (МПСН);</a:t>
            </a:r>
          </a:p>
          <a:p>
            <a:pPr>
              <a:buFontTx/>
              <a:buChar char="-"/>
            </a:pPr>
            <a:r>
              <a:rPr lang="ru-RU" dirty="0"/>
              <a:t>автоматическое зависимое наблюдение радиовещательного (АЗН-В) или контрактного (АЗН-К) типов. </a:t>
            </a:r>
          </a:p>
          <a:p>
            <a:pPr marL="0" indent="0">
              <a:buNone/>
            </a:pPr>
            <a:r>
              <a:rPr lang="ru-RU" dirty="0"/>
              <a:t>Наблюдение «борт - борт» с обеспечением ситуационной осведомлённости пилотов: только наблюдение типа АЗН-В.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0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АЗН-В – какое?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435280" cy="4536504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/>
              <a:t>Помимо УВД, БВС должно также наблюдаться станцией внешнего пилота (СВП). </a:t>
            </a:r>
          </a:p>
          <a:p>
            <a:pPr marL="0" indent="0">
              <a:buNone/>
            </a:pPr>
            <a:r>
              <a:rPr lang="ru-RU" sz="2200" dirty="0"/>
              <a:t>С позиции СВП  методы ВОРЛ и МПСН не применимы по экономике. </a:t>
            </a:r>
          </a:p>
          <a:p>
            <a:pPr marL="0" indent="0">
              <a:buNone/>
            </a:pPr>
            <a:r>
              <a:rPr lang="ru-RU" sz="2200" dirty="0"/>
              <a:t>Остаётся только какое-либо АЗН-В.</a:t>
            </a:r>
          </a:p>
          <a:p>
            <a:pPr marL="0" indent="0">
              <a:buNone/>
            </a:pPr>
            <a:r>
              <a:rPr lang="ru-RU" sz="2200" dirty="0"/>
              <a:t>          Линии передачи данных (ЛПД) </a:t>
            </a:r>
            <a:r>
              <a:rPr lang="en-US" sz="2200" dirty="0"/>
              <a:t>– </a:t>
            </a:r>
            <a:r>
              <a:rPr lang="ru-RU" sz="2200" dirty="0"/>
              <a:t>кандидаты для АЗН-В:</a:t>
            </a:r>
          </a:p>
          <a:p>
            <a:pPr marL="0" indent="0">
              <a:buNone/>
            </a:pPr>
            <a:r>
              <a:rPr lang="ru-RU" sz="2200" dirty="0"/>
              <a:t>                 - 1090 </a:t>
            </a:r>
            <a:r>
              <a:rPr lang="en-US" sz="2200" dirty="0"/>
              <a:t>ES;</a:t>
            </a:r>
          </a:p>
          <a:p>
            <a:pPr marL="0" indent="0">
              <a:buNone/>
            </a:pPr>
            <a:r>
              <a:rPr lang="en-US" sz="2200" dirty="0"/>
              <a:t>                 - </a:t>
            </a:r>
            <a:r>
              <a:rPr lang="ru-RU" sz="2200" dirty="0"/>
              <a:t>УКВ ЛПД режима 4 (</a:t>
            </a:r>
            <a:r>
              <a:rPr lang="en-US" sz="2200" dirty="0"/>
              <a:t>VDL-4</a:t>
            </a:r>
            <a:r>
              <a:rPr lang="ru-RU" sz="2200" dirty="0"/>
              <a:t>)</a:t>
            </a:r>
            <a:r>
              <a:rPr lang="en-US" sz="2200" dirty="0"/>
              <a:t>.</a:t>
            </a:r>
            <a:r>
              <a:rPr lang="ru-RU" sz="2200" dirty="0"/>
              <a:t> </a:t>
            </a:r>
          </a:p>
          <a:p>
            <a:pPr marL="0" indent="0">
              <a:buNone/>
            </a:pPr>
            <a:r>
              <a:rPr lang="ru-RU" sz="2200" dirty="0"/>
              <a:t>         В соответствии с практикой, </a:t>
            </a:r>
            <a:r>
              <a:rPr lang="ru-RU" sz="2200" u="sng" dirty="0"/>
              <a:t>АЗН-В на базе 1090 </a:t>
            </a:r>
            <a:r>
              <a:rPr lang="en-US" sz="2200" u="sng" dirty="0"/>
              <a:t>ES</a:t>
            </a:r>
            <a:r>
              <a:rPr lang="ru-RU" sz="2200" u="sng" dirty="0"/>
              <a:t> </a:t>
            </a:r>
            <a:r>
              <a:rPr lang="ru-RU" sz="2200" dirty="0"/>
              <a:t>по причинам </a:t>
            </a:r>
            <a:r>
              <a:rPr lang="ru-RU" sz="2200" dirty="0" err="1"/>
              <a:t>кибербезопасности</a:t>
            </a:r>
            <a:r>
              <a:rPr lang="ru-RU" sz="2200" dirty="0"/>
              <a:t> без поддержки ВРЛ и</a:t>
            </a:r>
            <a:r>
              <a:rPr lang="en-US" sz="2200" dirty="0"/>
              <a:t>/</a:t>
            </a:r>
            <a:r>
              <a:rPr lang="ru-RU" sz="2200" dirty="0"/>
              <a:t>или МПСН для наблюдения борт-земля использовано быть не может. </a:t>
            </a:r>
          </a:p>
          <a:p>
            <a:pPr marL="0" indent="0">
              <a:buNone/>
            </a:pPr>
            <a:r>
              <a:rPr lang="ru-RU" sz="2200" dirty="0"/>
              <a:t>Валидация данных АЗН-В</a:t>
            </a:r>
            <a:r>
              <a:rPr lang="en-US" sz="2200" dirty="0"/>
              <a:t>/</a:t>
            </a:r>
            <a:r>
              <a:rPr lang="ru-RU" sz="2200" dirty="0"/>
              <a:t>1090</a:t>
            </a:r>
            <a:r>
              <a:rPr lang="en-US" sz="2200" dirty="0"/>
              <a:t> </a:t>
            </a:r>
            <a:r>
              <a:rPr lang="ru-RU" sz="2200" dirty="0"/>
              <a:t>для применений борт-борт с использованием </a:t>
            </a:r>
            <a:r>
              <a:rPr lang="en-US" sz="2200" dirty="0"/>
              <a:t>TCAS </a:t>
            </a:r>
            <a:r>
              <a:rPr lang="ru-RU" sz="2200" dirty="0"/>
              <a:t>возможна на ограниченных расстояниях </a:t>
            </a:r>
          </a:p>
          <a:p>
            <a:pPr marL="0" indent="0">
              <a:buNone/>
            </a:pPr>
            <a:r>
              <a:rPr lang="ru-RU" sz="2200" dirty="0"/>
              <a:t>(~ 40 км) и для ограниченной номенклатуры взаимодействующих воздушных судов, не для взаимодействия БАС-вертолёт, БАС-АОН, БАС-БАС.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32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AC690-C9B4-4BE4-944C-E6C7B8B9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sz="4800" dirty="0">
                <a:solidFill>
                  <a:srgbClr val="FFFF00"/>
                </a:solidFill>
              </a:rPr>
              <a:t>«Россия – родина слонов»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3B0C9-2FFF-4219-A6C5-88F7E102B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75626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/>
              <a:t>1. «</a:t>
            </a:r>
            <a:r>
              <a:rPr lang="ru-RU" sz="1800" dirty="0"/>
              <a:t>Концепция интеграции беспилотных воздушных судов и воздушных судов авиации общего назначения в единое воздушное пространство Российской Федерации». Принцип объединения в одну корзину БВС и ВС АОН вызывает сомнения . Подобного объединения нет ни в одной стране мира. Предположительно, такое объединение обусловлено в большинстве случаев небольшими размерами БВС и ВС АОН?</a:t>
            </a:r>
          </a:p>
          <a:p>
            <a:pPr marL="0" indent="0">
              <a:buNone/>
            </a:pPr>
            <a:r>
              <a:rPr lang="ru-RU" sz="1800" dirty="0"/>
              <a:t>Между тем небольшие размеры воздушных судов абсолютно не являются определяющим признаком; по составу оборудования, принципам организации полётов в общем воздушном пространстве и многим другим показателям полёты ВС АОН и БВС резко отличаются. Впереди много неприятностей. </a:t>
            </a:r>
          </a:p>
          <a:p>
            <a:pPr marL="0" indent="0">
              <a:buNone/>
            </a:pPr>
            <a:r>
              <a:rPr lang="ru-RU" sz="1800" dirty="0"/>
              <a:t>2. Аналогичное объединение с космическими беспилотниками. Ни в одной стране мира.</a:t>
            </a:r>
          </a:p>
          <a:p>
            <a:pPr marL="0" indent="0">
              <a:buNone/>
            </a:pPr>
            <a:r>
              <a:rPr lang="ru-RU" sz="1800" dirty="0"/>
              <a:t>3. В последние несколько лет в Российской Федерации Минтрансом России стали активно продвигаться технологии МПСН на базе использования ЛПД 1090 </a:t>
            </a:r>
            <a:r>
              <a:rPr lang="en-US" sz="1800" dirty="0"/>
              <a:t>ES</a:t>
            </a:r>
            <a:r>
              <a:rPr lang="ru-RU" sz="1800" dirty="0"/>
              <a:t>, настолько активно, что по количеству предполагаемых к установке наземных станций МПСН Россия собирается более чем в </a:t>
            </a:r>
            <a:r>
              <a:rPr lang="ru-RU" sz="1800" b="1" dirty="0"/>
              <a:t>15</a:t>
            </a:r>
            <a:r>
              <a:rPr lang="ru-RU" sz="1800" dirty="0"/>
              <a:t> раз превысить количество наземных станций </a:t>
            </a:r>
            <a:r>
              <a:rPr lang="ru-RU" sz="1800" b="1" dirty="0"/>
              <a:t>МПСН во всём мире, вместе взятых</a:t>
            </a:r>
            <a:r>
              <a:rPr lang="ru-RU" sz="1800" dirty="0"/>
              <a:t>, несмотря на колоссальную стоимость создания и эксплуатации указанной технологии  и отсутствие целого ряда аэронавигационных функций.</a:t>
            </a:r>
          </a:p>
          <a:p>
            <a:pPr marL="0" indent="0">
              <a:buNone/>
            </a:pPr>
            <a:endParaRPr lang="ru-RU" sz="1400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22A20F-9391-440C-9DE2-163D40AD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0109-B1F0-4335-B71B-2431CCED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ЦСР ГА 2019 - БАС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70CA-9CA5-4EBA-82CE-F2A1AE04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11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E8C40-E5C5-417D-8D19-B6C6EBA10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Разница между двумя АЗН-В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42B94E-E198-438C-8E80-9C6B6642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/>
              <a:t>Сравнение технологий АЗН-В/1090 и АЗН-В/4. </a:t>
            </a:r>
          </a:p>
          <a:p>
            <a:pPr marL="0" indent="0">
              <a:buNone/>
            </a:pPr>
            <a:r>
              <a:rPr lang="ru-RU" sz="1800" dirty="0"/>
              <a:t>В исследованиях западных специалистов многократно и детально показано наличие проблемы отсутствия </a:t>
            </a:r>
            <a:r>
              <a:rPr lang="ru-RU" sz="1800" dirty="0" err="1"/>
              <a:t>киберзащищённости</a:t>
            </a:r>
            <a:r>
              <a:rPr lang="ru-RU" sz="1800" dirty="0"/>
              <a:t> АЗН-В/1090 и указано на отсутствие результатов при многократных попытках  различных научных и промышленных коллективов обеспечить такую </a:t>
            </a:r>
            <a:r>
              <a:rPr lang="ru-RU" sz="1800" dirty="0" err="1"/>
              <a:t>киберзащищённость</a:t>
            </a:r>
            <a:r>
              <a:rPr lang="ru-RU" sz="1800" dirty="0"/>
              <a:t>. Вынужденная проверка правильности данных АЗН-В/1090 осуществляется </a:t>
            </a:r>
            <a:r>
              <a:rPr lang="ru-RU" sz="1800" b="1" dirty="0"/>
              <a:t>за пределами</a:t>
            </a:r>
            <a:r>
              <a:rPr lang="ru-RU" sz="1800" dirty="0"/>
              <a:t> технологии АЗН-В/1090 с привлечением дорогостоящих ВРЛ или МПСН. Проверка правильности данных АЗН-В/4 осуществляется </a:t>
            </a:r>
            <a:r>
              <a:rPr lang="ru-RU" sz="1800" b="1" dirty="0"/>
              <a:t>внутри</a:t>
            </a:r>
            <a:r>
              <a:rPr lang="ru-RU" sz="1800" dirty="0"/>
              <a:t> АЗН-В/4, без использования внешних источников навигационных данных, за счёт свойств ЛПД VDL-4. Правильность функционирования АЗН-В/4 в каждый момент времени осуществляется посредством сравнения расстояния между двумя произвольными приёмопередатчиками АЗН-В/4, вычисленного  двумя методами: через разность координат в АЗН-В сообщениях, определённых с помощью данных спутниковой навигации, и через разность времён получения и посылки АЗН-В сообщений.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61A946-7470-4463-B59D-9BE5769B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B6CF-C976-434E-BD95-4D364A7E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ЦСР ГА 2019 - БАС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91836F-6D69-44C8-B40C-8F2828E0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6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341C8-AD2D-4B7D-9533-F1204CA2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Разница между двумя АЗН-В (2)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20714D-1784-4798-8EBA-4A75F97E1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Функционирование </a:t>
            </a:r>
            <a:r>
              <a:rPr lang="ru-RU" sz="2000" b="1" dirty="0"/>
              <a:t>наземного</a:t>
            </a:r>
            <a:r>
              <a:rPr lang="ru-RU" sz="2000" dirty="0"/>
              <a:t> приёмопередатчика АЗН-В/4 в системе УВД всегда носит доверенный характер: координаты приемопередатчика известны заранее и не зависят от атак спутникового сигнала, сам приёмопередатчик действует в составе самоорганизующейся сети </a:t>
            </a:r>
            <a:r>
              <a:rPr lang="ru-RU" sz="2000" dirty="0" err="1"/>
              <a:t>киберзащищённым</a:t>
            </a:r>
            <a:r>
              <a:rPr lang="ru-RU" sz="2000" dirty="0"/>
              <a:t> образом .В случае подтверждения правильности функционирования АЗН-В/4 при взаимодействии борт-земля координаты воздушного судна, определённые с помощью спутниковой навигации, считаются достоверными.  АЗН-В/1090 и АЗН-В/4 радикально отличаются по технико-экономической эффективности вследствие отсутствия необходимости для АЗН-В/4 привлечения внешних систем предоставления навигационных данных.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D72ECC-56E8-4F20-AD2F-8DB5028A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18.04.2019</a:t>
            </a:r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A56E1B-B6B6-442F-96C1-05C3C42B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BF87FC-55C6-466E-A706-02E57F65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4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1508D-0389-4989-B567-02FFA97DB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Разница между двумя АЗН-В (3)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26332D-73F7-4DD5-93F4-020F569F6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/>
              <a:t>На решение вопроса интеграции БАС в общее воздушное пространство существенное влияние оказывают аспекты обеспечения кибербезопасности. При использовании АЗН-В/1090 верификация данных в системе УВД достигается путём использования данных ВРЛ или МПСН, что фактически дезавуирует АЗН-В/1090 как самостоятельную функцию, в обязательном порядке пристёгивая его к </a:t>
            </a:r>
            <a:r>
              <a:rPr lang="ru-RU" sz="2000" b="1" dirty="0"/>
              <a:t>ВРЛ или МПСН</a:t>
            </a:r>
            <a:r>
              <a:rPr lang="ru-RU" sz="2000" dirty="0"/>
              <a:t>. Но если система УВД может себе это позволить, то что делать внешнему пилоту, когда к нему поступают искаженные данные? Следуя подходу, принятому для УВД, такую проверку можно сделать лишь с помощью ВРЛ или МПСН, имеющихся в персональном распоряжении </a:t>
            </a:r>
            <a:r>
              <a:rPr lang="ru-RU" sz="2000" b="1" dirty="0"/>
              <a:t>у каждого внешнего пилота</a:t>
            </a:r>
            <a:r>
              <a:rPr lang="ru-RU" sz="2000" dirty="0"/>
              <a:t>, со всеми вытекающими последствиями.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D5599E-3CBB-4116-95E2-0253D991C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BC222B-523C-4C05-BDE6-5BAB3FAC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4FFB02-B6A8-4E18-B85D-B77922E3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22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B5B77-502E-495A-BF68-3EF8E2A6F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Вопросы к ЦРТС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ru-RU" dirty="0">
                <a:solidFill>
                  <a:srgbClr val="FFFF00"/>
                </a:solidFill>
              </a:rPr>
              <a:t>Минтрансу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A84C3B-2CC7-44C0-A385-EB35F2976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ru-RU" sz="2000" dirty="0"/>
              <a:t>Каким образом пилот БВС, наземная станция которого может находиться в произвольном месте, никоим образом не связанном с системой УВД, будет подтверждать положение своего БВС и других ВС, использующих АЗН-В/МПСН/1090?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/>
              <a:t>После определения местоположения БВС в системе УВД посредством </a:t>
            </a:r>
            <a:r>
              <a:rPr lang="ru-RU" sz="2000" dirty="0" err="1"/>
              <a:t>мультилатерации</a:t>
            </a:r>
            <a:r>
              <a:rPr lang="ru-RU" sz="2000" dirty="0"/>
              <a:t> каким образом пилот БВС будет информирован о положении своего БВС?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/>
              <a:t>Для авиакомпаний, включая эксплуатантов беспилотников, интерес представляют бортовые применения типа ситуационной осведомлённости, функций </a:t>
            </a:r>
            <a:r>
              <a:rPr lang="en-US" sz="2000" dirty="0"/>
              <a:t>TIS</a:t>
            </a:r>
            <a:r>
              <a:rPr lang="ru-RU" sz="2000" dirty="0"/>
              <a:t>-</a:t>
            </a:r>
            <a:r>
              <a:rPr lang="en-US" sz="2000" dirty="0"/>
              <a:t>B</a:t>
            </a:r>
            <a:r>
              <a:rPr lang="ru-RU" sz="2000" dirty="0"/>
              <a:t>, </a:t>
            </a:r>
            <a:r>
              <a:rPr lang="en-US" sz="2000" dirty="0"/>
              <a:t>FIS</a:t>
            </a:r>
            <a:r>
              <a:rPr lang="ru-RU" sz="2000" dirty="0"/>
              <a:t>-</a:t>
            </a:r>
            <a:r>
              <a:rPr lang="en-US" sz="2000" dirty="0"/>
              <a:t>B</a:t>
            </a:r>
            <a:r>
              <a:rPr lang="ru-RU" sz="2000" dirty="0"/>
              <a:t>/</a:t>
            </a:r>
            <a:r>
              <a:rPr lang="en-US" sz="2000" dirty="0"/>
              <a:t>SWIM</a:t>
            </a:r>
            <a:r>
              <a:rPr lang="ru-RU" sz="2000" dirty="0"/>
              <a:t>, </a:t>
            </a:r>
            <a:r>
              <a:rPr lang="en-US" sz="2000" dirty="0"/>
              <a:t>DGNSS</a:t>
            </a:r>
            <a:r>
              <a:rPr lang="ru-RU" sz="2000" dirty="0"/>
              <a:t>, </a:t>
            </a:r>
            <a:r>
              <a:rPr lang="en-US" sz="2000" dirty="0"/>
              <a:t>CPDLC</a:t>
            </a:r>
            <a:r>
              <a:rPr lang="ru-RU" sz="2000" dirty="0"/>
              <a:t>, </a:t>
            </a:r>
            <a:r>
              <a:rPr lang="en-US" sz="2000" dirty="0"/>
              <a:t>AOC</a:t>
            </a:r>
            <a:r>
              <a:rPr lang="ru-RU" sz="2000" dirty="0"/>
              <a:t> и др. Каким образом будет достигаться </a:t>
            </a:r>
            <a:r>
              <a:rPr lang="ru-RU" sz="2000" dirty="0" err="1"/>
              <a:t>кибербезопасное</a:t>
            </a:r>
            <a:r>
              <a:rPr lang="ru-RU" sz="2000" dirty="0"/>
              <a:t> выполнение указанных функций?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8DDB13-E019-45DE-8E97-79CE2BCD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52F57-F981-403E-846F-F0C8A441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24BB62-4D47-43D6-A130-FD2C7CFD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62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857250"/>
          </a:xfrm>
        </p:spPr>
        <p:txBody>
          <a:bodyPr/>
          <a:lstStyle/>
          <a:p>
            <a:pPr eaLnBrk="1" hangingPunct="1"/>
            <a:r>
              <a:rPr lang="ru-RU" altLang="ru-RU" sz="4000" dirty="0">
                <a:solidFill>
                  <a:srgbClr val="FFFF00"/>
                </a:solidFill>
              </a:rPr>
              <a:t>Существующая ситуация в мире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359570" y="1701403"/>
            <a:ext cx="8371285" cy="3394472"/>
          </a:xfrm>
        </p:spPr>
        <p:txBody>
          <a:bodyPr/>
          <a:lstStyle/>
          <a:p>
            <a:pPr algn="just" eaLnBrk="1" hangingPunct="1"/>
            <a:r>
              <a:rPr lang="ru-RU" altLang="ru-RU" sz="2800" dirty="0"/>
              <a:t>В настоящее время широко используемые и отвечающие всем стандартам ИКАО технические средства организации полётов </a:t>
            </a:r>
            <a:r>
              <a:rPr lang="ru-RU" altLang="ru-RU" sz="2800" b="1" u="sng" dirty="0"/>
              <a:t>пилотируемой</a:t>
            </a:r>
            <a:r>
              <a:rPr lang="ru-RU" altLang="ru-RU" sz="2800" dirty="0"/>
              <a:t> авиации оказываются недостаточными для интеграции </a:t>
            </a:r>
            <a:r>
              <a:rPr lang="ru-RU" altLang="ru-RU" sz="2800" b="1" u="sng" dirty="0"/>
              <a:t>БАС</a:t>
            </a:r>
            <a:r>
              <a:rPr lang="ru-RU" altLang="ru-RU" sz="2800" dirty="0"/>
              <a:t> в общее воздушное пространство. </a:t>
            </a:r>
          </a:p>
          <a:p>
            <a:pPr algn="just" eaLnBrk="1" hangingPunct="1"/>
            <a:r>
              <a:rPr lang="ru-RU" altLang="ru-RU" sz="2800" dirty="0"/>
              <a:t>Отсутствие нормативно-правовой базы и норм лётной годности БАС объясняется в первую очередь отсутствием приемлемых технических решений.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416A0-00B6-47B8-A295-0CE5D29D9CF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28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72117-32C4-4BF7-9607-267D114E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Вопросы к ЦРТС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ru-RU" dirty="0">
                <a:solidFill>
                  <a:srgbClr val="FFFF00"/>
                </a:solidFill>
              </a:rPr>
              <a:t>Минтрансу (2)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6C35E2-FC5D-41BE-97E1-8CA0EFF7A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ЦРТС объявили, что они наработали изменение программного обеспечения ответчиков режима </a:t>
            </a:r>
            <a:r>
              <a:rPr lang="en-US" sz="2000" dirty="0"/>
              <a:t>S</a:t>
            </a:r>
            <a:r>
              <a:rPr lang="ru-RU" sz="2000" dirty="0"/>
              <a:t>/1090 </a:t>
            </a:r>
            <a:r>
              <a:rPr lang="en-US" sz="2000" dirty="0"/>
              <a:t>ES</a:t>
            </a:r>
            <a:r>
              <a:rPr lang="ru-RU" sz="2000" dirty="0"/>
              <a:t> отечественного производства, ориентированное на обеспечение защиты воздушных судов, выполняющих особо важные и специальные рейсы (полеты). </a:t>
            </a:r>
          </a:p>
          <a:p>
            <a:pPr marL="0" indent="0">
              <a:buNone/>
            </a:pPr>
            <a:r>
              <a:rPr lang="ru-RU" sz="2000" dirty="0"/>
              <a:t>В связи с этим ещё несколько практических вопросов:</a:t>
            </a:r>
          </a:p>
          <a:p>
            <a:r>
              <a:rPr lang="en-US" sz="2000" dirty="0"/>
              <a:t>a</a:t>
            </a:r>
            <a:r>
              <a:rPr lang="ru-RU" sz="2000" dirty="0"/>
              <a:t>) на воздушных судах специального назначения установлена аппаратура зарубежных производителей; каким образом предполагается согласовывать с ними изменение программного обеспечения, возможно ли это осуществлять без изменения стандартов </a:t>
            </a:r>
            <a:r>
              <a:rPr lang="en-US" sz="2000" dirty="0"/>
              <a:t>RTCA</a:t>
            </a:r>
            <a:r>
              <a:rPr lang="ru-RU" sz="2000" dirty="0"/>
              <a:t> и ИКАО; </a:t>
            </a:r>
          </a:p>
          <a:p>
            <a:r>
              <a:rPr lang="en-US" sz="2000" dirty="0"/>
              <a:t>b</a:t>
            </a:r>
            <a:r>
              <a:rPr lang="ru-RU" sz="2000" dirty="0"/>
              <a:t>) аналогичный вопрос для воздушных судов зарубежного производства, находящихся в лизинге российских авиакомпаний;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7BC89-9F31-4255-9E9C-6A8C7B929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18.0</a:t>
            </a:r>
            <a:r>
              <a:rPr lang="en-US" dirty="0"/>
              <a:t>4.2019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73E28-2C11-4E67-80B2-8328938E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2186F3-45A5-4C29-A386-C3FEB8AA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04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EE22A-30AB-43D0-B6DF-7F0B03B8A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Вопросы к ЦРТС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ru-RU" dirty="0">
                <a:solidFill>
                  <a:srgbClr val="FFFF00"/>
                </a:solidFill>
              </a:rPr>
              <a:t>Минтрансу (3)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73F25B-58EA-4FB2-9FCD-9BD26A730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</a:t>
            </a:r>
            <a:r>
              <a:rPr lang="ru-RU" sz="2000" dirty="0"/>
              <a:t>) что делать в системе УВД с сообщениями АЗН-В/1090 от воздушных судов зарубежных авиакомпаний, выполняющих полёты в российском воздушном пространстве; как их убедить делать соответствующие «</a:t>
            </a:r>
            <a:r>
              <a:rPr lang="ru-RU" sz="2000" dirty="0" err="1"/>
              <a:t>имитовставки</a:t>
            </a:r>
            <a:r>
              <a:rPr lang="ru-RU" sz="2000" dirty="0"/>
              <a:t>» при отсутствии соответствующей нормативной базы ИКАО. как заставить зарубежные авиакомпании делать упомянутые «</a:t>
            </a:r>
            <a:r>
              <a:rPr lang="ru-RU" sz="2000" dirty="0" err="1"/>
              <a:t>имитовставки</a:t>
            </a:r>
            <a:r>
              <a:rPr lang="ru-RU" sz="2000" dirty="0"/>
              <a:t>» для полётов в российском воздушном пространстве; </a:t>
            </a:r>
          </a:p>
          <a:p>
            <a:r>
              <a:rPr lang="en-US" sz="2000" dirty="0"/>
              <a:t>d</a:t>
            </a:r>
            <a:r>
              <a:rPr lang="ru-RU" sz="2000" dirty="0"/>
              <a:t>) каким образом воздушные суда с не изменённым программным обеспечением, которых в мире десятки тысяч, будут воспринимать сигналы с «</a:t>
            </a:r>
            <a:r>
              <a:rPr lang="ru-RU" sz="2000" dirty="0" err="1"/>
              <a:t>имитовставками</a:t>
            </a:r>
            <a:r>
              <a:rPr lang="ru-RU" sz="2000" dirty="0"/>
              <a:t>» при использовании функции АЗН-В </a:t>
            </a:r>
            <a:r>
              <a:rPr lang="en-US" sz="2000" dirty="0"/>
              <a:t>In</a:t>
            </a:r>
            <a:r>
              <a:rPr lang="ru-RU" sz="2000" dirty="0"/>
              <a:t>;</a:t>
            </a:r>
          </a:p>
          <a:p>
            <a:r>
              <a:rPr lang="en-US" sz="2000" dirty="0"/>
              <a:t>e</a:t>
            </a:r>
            <a:r>
              <a:rPr lang="ru-RU" sz="2000" dirty="0"/>
              <a:t>) какое аппаратно-программное обеспечение используется в канале криптографирования информации сигналов АЗН-В/МПСН/1090 в бортовом и наземном вариантах для уровня защиты “</a:t>
            </a:r>
            <a:r>
              <a:rPr lang="en-US" sz="2000" dirty="0"/>
              <a:t>Approved</a:t>
            </a:r>
            <a:r>
              <a:rPr lang="ru-RU" sz="2000" dirty="0"/>
              <a:t>”, используются ли в составе аппаратуры импортные комплектующие; ожидаемые сроки получения соответствующего сертификата от доверенной организации.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4C77B1-BF71-48E2-A2F9-B0F3F44F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768D6-58F1-4B99-AE96-670C4EFE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7E0751-1127-49FC-BECA-BB1557D6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73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F4CB6-E1CF-4BDC-91C7-1D6A0B8C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Криптографирование 1090</a:t>
            </a:r>
            <a:r>
              <a:rPr lang="en-US" dirty="0">
                <a:solidFill>
                  <a:srgbClr val="FFFF00"/>
                </a:solidFill>
              </a:rPr>
              <a:t>ES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7652F-163E-4385-81F8-5993C4065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/>
              <a:t>Техническая возможность криптозащиты и построение на этой гипотетической возможности системы аэронавигационного обеспечения Российской Федерации колоссальной стоимости выглядят в инвестиционном проекте ЦРТС недостаточно обоснованными. Десятки лет лучшие умы Запада безуспешно пытаются </a:t>
            </a:r>
            <a:r>
              <a:rPr lang="ru-RU" sz="1600" dirty="0" err="1"/>
              <a:t>криптографировать</a:t>
            </a:r>
            <a:r>
              <a:rPr lang="ru-RU" sz="1600" dirty="0"/>
              <a:t> АЗН-В/1090. ЦРТС со товарищи это мгновенно сделали, превосходно, искренне поздравляем. Всё же, на всякий случай, поскольку после сопоставления с Западом, есть сомнения, желательно проверить реализуемость криптографирования через доверенную организацию. Вопрос требует дополнительной проработки доверенной организацией.</a:t>
            </a:r>
          </a:p>
          <a:p>
            <a:r>
              <a:rPr lang="ru-RU" sz="1600" dirty="0"/>
              <a:t> Отметим, что заседание № 64 </a:t>
            </a:r>
            <a:r>
              <a:rPr lang="en-US" sz="1600" dirty="0"/>
              <a:t>RTCA</a:t>
            </a:r>
            <a:r>
              <a:rPr lang="ru-RU" sz="1600" dirty="0"/>
              <a:t> в октябре 2015 г. типовым образом подтвердило отсутствие решения и очередную мобилизацию по криптографированию АЗН-В/1090. Сомнения в возможности криптографирования АЗН-В/1090 и в любом случае информацию о не готовности включения вопросов обеспечения кибербезопасности в стандарт </a:t>
            </a:r>
            <a:r>
              <a:rPr lang="en-US" sz="1600" dirty="0"/>
              <a:t>RTCA DO</a:t>
            </a:r>
            <a:r>
              <a:rPr lang="ru-RU" sz="1600" dirty="0"/>
              <a:t>-260</a:t>
            </a:r>
            <a:r>
              <a:rPr lang="en-US" sz="1600" dirty="0"/>
              <a:t>C</a:t>
            </a:r>
            <a:r>
              <a:rPr lang="ru-RU" sz="1600" dirty="0"/>
              <a:t> к дате ввода АЗН-В к обязательному применению в США с 2020 г. отражены в документе </a:t>
            </a:r>
            <a:r>
              <a:rPr lang="en-US" sz="1600" dirty="0"/>
              <a:t>FAA R. Lynch. FAA Exploring Possible Privacy Protections for ADS-B, 2015 August 4</a:t>
            </a:r>
            <a:r>
              <a:rPr lang="ru-RU" sz="1600" dirty="0"/>
              <a:t>, что является дополнительным поводом необходимости подтверждения возможности криптографирования АЗН-В/1090 доверенной организацией.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918014-8D95-4DBE-ADDB-6D66D0A7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BD635F-8402-45F3-AB90-22CC0588D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840E8-B4D2-4313-98C4-0105C31C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93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FB28A-BDC1-4AD7-9D34-97346495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Выводы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7588E7-02DC-4EA1-B179-A325BC860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000" dirty="0"/>
              <a:t>После ряда зарубежных исследований была зафиксирована подверженность АЗН-В/1090 </a:t>
            </a:r>
            <a:r>
              <a:rPr lang="ru-RU" sz="2000" dirty="0" err="1"/>
              <a:t>киберугрозам</a:t>
            </a:r>
            <a:r>
              <a:rPr lang="ru-RU" sz="2000" dirty="0"/>
              <a:t>, в первую очередь в части наблюдения. ЦРТС предложили решить данный вопрос радикально – дополнить спутниковую навигацию навигацией по мелкой сетке </a:t>
            </a:r>
            <a:r>
              <a:rPr lang="ru-RU" sz="2000" dirty="0" err="1"/>
              <a:t>геопривязанных</a:t>
            </a:r>
            <a:r>
              <a:rPr lang="ru-RU" sz="2000" dirty="0"/>
              <a:t> радиоприёмников, т. е. по существу отменить спутниковую навигацию, поскольку, если окончательное решение всегда принимается по сетке наземных приёмников, зачем тогда вообще нужна спутниковая навигация? Вся Россия покрывается сетью наземных станций АЗН-В/1090 со средним шагом 50 км, требуя при этом обслуживание, обеспечение электропитанием, высококачественную связь и т.п. Что делать с обширными океаническими зонами, безлюдными просторами Сибири и Дальнего Востока, над которыми тем не менее летают воздушные суда?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745C7-AA92-4B07-8141-F69BD27B6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18.04.2019</a:t>
            </a:r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13F271-0F3B-42B0-B6B6-F11EEF13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51BA9-0BAF-40A6-AF91-BD9CF46D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677DE-2DE6-445C-90C5-B336211C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Выводы (2)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BD9D15-0D06-4C9E-96D3-DE5215F27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/>
              <a:t>2. Примечательно, что решив с помощью </a:t>
            </a:r>
            <a:r>
              <a:rPr lang="ru-RU" sz="2000" dirty="0" err="1"/>
              <a:t>мультилатерации</a:t>
            </a:r>
            <a:r>
              <a:rPr lang="ru-RU" sz="2000" dirty="0"/>
              <a:t> задачу определения местоположения воздушного судна в системе УВД, авиационное сообщество тем не менее будет далеко от решения задачи в полном объёме. По </a:t>
            </a:r>
            <a:r>
              <a:rPr lang="ru-RU" sz="2000" dirty="0" err="1"/>
              <a:t>Doc</a:t>
            </a:r>
            <a:r>
              <a:rPr lang="ru-RU" sz="2000" dirty="0"/>
              <a:t> 9924 конечным адресатом всех усилий борьбы со </a:t>
            </a:r>
            <a:r>
              <a:rPr lang="ru-RU" sz="2000" dirty="0" err="1"/>
              <a:t>спуфингом</a:t>
            </a:r>
            <a:r>
              <a:rPr lang="ru-RU" sz="2000" dirty="0"/>
              <a:t> является воздушное судно, куда должно быть послано сообщение о достоверности данных АЗН-В. Чем? Все существующие в настоящее время способы передачи таких сообщений – голос, ACARS, VDL-2, 1090 ES не являются </a:t>
            </a:r>
            <a:r>
              <a:rPr lang="ru-RU" sz="2000" dirty="0" err="1"/>
              <a:t>киберзащищёнными</a:t>
            </a:r>
            <a:r>
              <a:rPr lang="ru-RU" sz="2000" dirty="0"/>
              <a:t>. В результате, несмотря на титанические усилия с </a:t>
            </a:r>
            <a:r>
              <a:rPr lang="ru-RU" sz="2000" dirty="0" err="1"/>
              <a:t>мультилатерацией</a:t>
            </a:r>
            <a:r>
              <a:rPr lang="ru-RU" sz="2000" dirty="0"/>
              <a:t> на земле, пилот всё равно может подвергнуться </a:t>
            </a:r>
            <a:r>
              <a:rPr lang="ru-RU" sz="2000" dirty="0" err="1"/>
              <a:t>спуфингу</a:t>
            </a:r>
            <a:r>
              <a:rPr lang="ru-RU" sz="2000" dirty="0"/>
              <a:t>. Таким образом, МПСН/1090, несмотря на привлечение внешних по отношению к АЗН-В/1090 дорогостоящих методов и средств навигации, не обеспечивает защиту воздушного судна с АЗН-В/1090 от кибератак. 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757475-CA32-4DFF-B14C-B057A0924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FE2746-0138-4B72-9AA5-19386B7E1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D65C2F-5BC3-4935-BECB-F437011C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3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8DA54-00E9-49AC-A059-585B4042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Выводы (3)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AB1FB2-A01B-4E1C-B119-DDE78540E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3. Известны многолетние безуспешные попытки западной промышленности реализации криптозащиты в рамках АЗН-В/1090. По утверждению ЦРТС, они решили указанную проблему. Ввиду ключевой роли указанной криптозащиты и её решающего влияния на вопросы обеспечения кибербезопасности в целом, необходимости согласования разработанного подхода с ИКАО и последующего принятия решения о путях развития аэронавигационной системы Российской Федерации, анализ реализуемости криптозащиты в рамках АЗН-В/1090 необходимо поручить доверенной организации. 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DFD932-CD5E-4EBD-894E-F127A358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B2378C-F047-4AEC-8655-AEF571E7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965AFA-90DE-40C6-9BF9-84B28099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22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06931-8075-47F1-A6D6-91DE955D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Выводы (4)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00FA5-0FF7-43A3-ACB3-4F63A7967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4. Показана реализуемость </a:t>
            </a:r>
            <a:r>
              <a:rPr lang="ru-RU" dirty="0" err="1"/>
              <a:t>криптозащищенного</a:t>
            </a:r>
            <a:r>
              <a:rPr lang="ru-RU" dirty="0"/>
              <a:t> обмена информацией между воздушным судном и системой УВД на базе технологии STDMA (VDL-4). Результаты математического моделирования подтвердили принципиальную реализуемость указанного подхода. Соответствующие рабочие документы, в том числе с использованием технологии самоорганизующихся воздушных сетей, получили поддержку комитета RPASP ИКАО и включены в план разработки стандартов в Томе 6 Приложения 10. Разработанную аппаратуру на 100 %-ной российской элементной базе предполагается испытать в лётных условиях осенью 2019 г. 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FCD962-F450-423B-83FD-2BD820E2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CD21BC-CEB8-4582-9D3D-0EBC0A5C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96E93-2927-421F-A8D4-628FB6087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38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7F953-1845-407E-90A1-4661A1C43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Выводы (5)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BFBB89-F340-4624-B7A2-235A8E808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/>
              <a:t>5. В принципе, схема наземной </a:t>
            </a:r>
            <a:r>
              <a:rPr lang="ru-RU" sz="2000" dirty="0" err="1"/>
              <a:t>мультилатерации</a:t>
            </a:r>
            <a:r>
              <a:rPr lang="ru-RU" sz="2000" dirty="0"/>
              <a:t> может быть организована с помощью совокупности разнесённых </a:t>
            </a:r>
            <a:r>
              <a:rPr lang="ru-RU" sz="2000" dirty="0" err="1"/>
              <a:t>геопривязанных</a:t>
            </a:r>
            <a:r>
              <a:rPr lang="ru-RU" sz="2000" dirty="0"/>
              <a:t> приёмопередатчиков АЗН-В/4 с аналогичным вычислением контрольного результата – положения воздушного судна в некотором вычислителе на земле. Однако для АЗН-В/4 существует гораздо более перспективная возможность проверки достоверности данных АЗН-В непосредственно в конечном адресате – бортовом транспондере. Проверка осуществляется сравнением в каждый момент времени расстояния между двумя транспондерами АЗН-В/4, вычисленного по двум независимым методам: через координаты в АЗН-В сообщениях и через метки времени, соответствующие получению и посылке сообщений АЗН-В в соответствии с протоколом VDL-4. Тем самым проверка достоверности данных АЗН-В/4 осуществляется непосредственно в рамках АЗН-В/4, не прибегая к дорогостоящим внешним источникам навигационной информации.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E595B-DCB3-4705-8CD9-067CAAE4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36EF7A-9CE2-4B4A-800F-1F804FBD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B75DA-4FC7-43EA-9CAC-A5F5492D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02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56C23-FB8A-4711-989E-4F62BFBC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Выводы (6)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DBA5C-899A-4FB5-98E5-0A9CA1F1B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6. Одновременно с определением положением воздушного судна в системе УВД VDL-4 позволяет решить многие другие задачи, многократно продемонстрированные в лётных условиях, в т. ч. на Северном и Южном полюсах: ситуационную осведомлённость, функции TIS-B, FIS-B, A-SMGCS, S&amp;R, DGNSS и др. VDL-4 – единственная ЛПД, которая может работать не только радиовещательном режиме, но также и в режиме «точка - точка» для функций CPDLC и AOC. По совокупности технико-экономических характеристик АЗН-В/4 существенно опережает АЗН-В/1090. 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223CF-80A5-4182-8A30-1A42DB02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622DD-7AF1-4F18-AB1C-4736096E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D1D45F-1485-4887-8016-40B3A38A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36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25805-89BB-4265-B04A-3C968F0A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Выводы (7)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C255E7-F27B-4310-8C29-2095DD9FC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7. Технология АЗН-В</a:t>
            </a:r>
            <a:r>
              <a:rPr lang="en-US" dirty="0"/>
              <a:t>/1090</a:t>
            </a:r>
            <a:r>
              <a:rPr lang="ru-RU" dirty="0"/>
              <a:t>, опирающаяся на МПСН</a:t>
            </a:r>
            <a:r>
              <a:rPr lang="en-US" dirty="0"/>
              <a:t>/</a:t>
            </a:r>
            <a:r>
              <a:rPr lang="ru-RU" dirty="0"/>
              <a:t>1090, по существу отменяет спутниковую навигацию, заменяя</a:t>
            </a:r>
            <a:r>
              <a:rPr lang="en-US" dirty="0"/>
              <a:t> </a:t>
            </a:r>
            <a:r>
              <a:rPr lang="ru-RU" dirty="0"/>
              <a:t>её дальномерными вычислениями по густой наземной сети «столбиков». С учётом размеров территории Российской Федерации и преобладающей инфраструктуры, с учётом необходимости валидации местоположения БВС их пилотами, с учётом отсутствия </a:t>
            </a:r>
            <a:r>
              <a:rPr lang="ru-RU" dirty="0" err="1"/>
              <a:t>киберзащищённых</a:t>
            </a:r>
            <a:r>
              <a:rPr lang="ru-RU" dirty="0"/>
              <a:t> средств доставки информации пилотам БВС указанная технология ставит непреодолимый барьер на пути интеграции БАС в общее воздушное пространство.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5F0E8D-A309-401A-9C02-EA6FDE8D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CF5D88-DC97-4659-BA68-3C036A7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444DD-4D28-4298-8841-904B9FD0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8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3667"/>
            <a:ext cx="8229600" cy="1143000"/>
          </a:xfrm>
        </p:spPr>
        <p:txBody>
          <a:bodyPr/>
          <a:lstStyle/>
          <a:p>
            <a:r>
              <a:rPr lang="ru-RU" altLang="ru-RU" dirty="0">
                <a:solidFill>
                  <a:srgbClr val="FFFF00"/>
                </a:solidFill>
              </a:rPr>
              <a:t>Состояние вопроса интеграции БАС в гражданское воздушное пространство в мире и в Российской Федерации</a:t>
            </a:r>
            <a:br>
              <a:rPr lang="ru-RU" altLang="ru-RU" dirty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3161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Мир: стандарты ИКАО не ранее 2020 – 2023 г., в то же время нет единого понимания в решении узловых технических вопросов: наблюдение, управление, </a:t>
            </a:r>
            <a:r>
              <a:rPr lang="en-US" dirty="0"/>
              <a:t>BRLOS, DAA, security</a:t>
            </a:r>
            <a:r>
              <a:rPr lang="ru-RU" dirty="0"/>
              <a:t>, …; беспилотников много – стандартов нет;</a:t>
            </a:r>
          </a:p>
          <a:p>
            <a:r>
              <a:rPr lang="ru-RU" dirty="0"/>
              <a:t>Россия: по сравнению с миром – </a:t>
            </a:r>
            <a:r>
              <a:rPr lang="ru-RU" dirty="0" err="1"/>
              <a:t>беспилотников</a:t>
            </a:r>
            <a:r>
              <a:rPr lang="ru-RU" dirty="0"/>
              <a:t> очень мало, но технические пути решения организации полётов БАС  в общем воздушном пространстве по </a:t>
            </a:r>
            <a:r>
              <a:rPr lang="ru-RU" u="sng" dirty="0"/>
              <a:t>существующим</a:t>
            </a:r>
            <a:r>
              <a:rPr lang="ru-RU" dirty="0"/>
              <a:t> стандартам ИКАО, </a:t>
            </a:r>
            <a:r>
              <a:rPr lang="en-US" dirty="0"/>
              <a:t>EUROCAE, ETSI – </a:t>
            </a:r>
            <a:r>
              <a:rPr lang="ru-RU" dirty="0"/>
              <a:t>неоднократно продемонстрированы </a:t>
            </a:r>
          </a:p>
          <a:p>
            <a:r>
              <a:rPr lang="ru-RU" dirty="0"/>
              <a:t>Как объяснить? – Используются различные технические решения и различные стандарты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DE916-38D7-42A3-8F13-6B10F2966E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99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ctrTitle"/>
          </p:nvPr>
        </p:nvSpPr>
        <p:spPr>
          <a:xfrm>
            <a:off x="685800" y="2455071"/>
            <a:ext cx="7772400" cy="1102519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Спасибо 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/>
              <a:t>f</a:t>
            </a:r>
            <a:r>
              <a:rPr lang="en-US" smtClean="0"/>
              <a:t>alkov@gosniias.ru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83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7768"/>
            <a:ext cx="864096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Установка АЗН-В на вертолете Ми-8</a:t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заняла 1 час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DSC_4057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484784"/>
            <a:ext cx="7655657" cy="508472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1979613" y="638175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 pitchFamily="34" charset="0"/>
              </a:rPr>
              <a:t>Запись полета в районе аэродрома Сиверский 24.05.2011г.</a:t>
            </a:r>
          </a:p>
        </p:txBody>
      </p:sp>
      <p:pic>
        <p:nvPicPr>
          <p:cNvPr id="11267" name="Picture 2" descr="D:\Source_Siverski\play_137_170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D:\Source_Siverski\image170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D:\posadka_mi8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0"/>
            <a:ext cx="3744913" cy="2543175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92275" y="1052513"/>
            <a:ext cx="2951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  <a:latin typeface="Calibri" pitchFamily="34" charset="0"/>
              </a:rPr>
              <a:t>Посадка вертолета Ми-8-1</a:t>
            </a:r>
          </a:p>
          <a:p>
            <a:r>
              <a:rPr lang="ru-RU" sz="1600" dirty="0">
                <a:solidFill>
                  <a:srgbClr val="FFFF00"/>
                </a:solidFill>
                <a:latin typeface="Calibri" pitchFamily="34" charset="0"/>
              </a:rPr>
              <a:t>Время:   15:29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501254" y="188640"/>
            <a:ext cx="8229600" cy="857250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FF00"/>
                </a:solidFill>
              </a:rPr>
              <a:t>Основные </a:t>
            </a:r>
            <a:r>
              <a:rPr lang="ru-RU" altLang="ru-RU" sz="2800" b="1" u="sng" dirty="0">
                <a:solidFill>
                  <a:srgbClr val="FFFF00"/>
                </a:solidFill>
              </a:rPr>
              <a:t>технические проблемы </a:t>
            </a:r>
            <a:r>
              <a:rPr lang="ru-RU" altLang="ru-RU" sz="2800" dirty="0">
                <a:solidFill>
                  <a:srgbClr val="FFFF00"/>
                </a:solidFill>
              </a:rPr>
              <a:t>при внедрении БАС в гражданское воздушное пространство</a:t>
            </a:r>
          </a:p>
        </p:txBody>
      </p:sp>
      <p:sp>
        <p:nvSpPr>
          <p:cNvPr id="63491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409136" cy="3394472"/>
          </a:xfrm>
        </p:spPr>
        <p:txBody>
          <a:bodyPr/>
          <a:lstStyle/>
          <a:p>
            <a:pPr eaLnBrk="1" hangingPunct="1"/>
            <a:r>
              <a:rPr lang="ru-RU" altLang="ru-RU" dirty="0"/>
              <a:t>Навигация: основные полёты БВС в России в классе </a:t>
            </a:r>
            <a:r>
              <a:rPr lang="en-US" altLang="ru-RU" dirty="0"/>
              <a:t>G, </a:t>
            </a:r>
            <a:r>
              <a:rPr lang="ru-RU" altLang="ru-RU" dirty="0"/>
              <a:t>где помощь диспетчера УВД не нормируется и навигационные наземные технические средства минимальны; единственный практический выход – спутниковая навигация; </a:t>
            </a:r>
          </a:p>
          <a:p>
            <a:pPr eaLnBrk="1" hangingPunct="1"/>
            <a:r>
              <a:rPr lang="ru-RU" altLang="ru-RU" dirty="0"/>
              <a:t>Опасность потерять связь с воздушным судном; связь должна быть устойчивой к разного рода непреднамеренным сбоям и к кибератакам;</a:t>
            </a:r>
          </a:p>
          <a:p>
            <a:r>
              <a:rPr lang="ru-RU" altLang="ru-RU" dirty="0"/>
              <a:t>Связь (беспилотное ВС-пилот) и (БВС-центр УВД) в условиях отсутствия прямой радиовидимости;</a:t>
            </a:r>
          </a:p>
          <a:p>
            <a:pPr eaLnBrk="1" hangingPunct="1"/>
            <a:r>
              <a:rPr lang="ru-RU" altLang="ru-RU" dirty="0"/>
              <a:t>Предупреждение столкновений в воздухе - </a:t>
            </a:r>
            <a:r>
              <a:rPr lang="en-US" altLang="ru-RU" dirty="0"/>
              <a:t>Detect And Avoid (</a:t>
            </a:r>
            <a:r>
              <a:rPr lang="ru-RU" altLang="ru-RU" dirty="0"/>
              <a:t>аналог </a:t>
            </a:r>
            <a:r>
              <a:rPr lang="en-US" altLang="ru-RU" dirty="0"/>
              <a:t>TCAS)</a:t>
            </a:r>
            <a:r>
              <a:rPr lang="ru-RU" altLang="ru-RU" dirty="0"/>
              <a:t> между БВС и всеми остальными ВС; </a:t>
            </a:r>
          </a:p>
          <a:p>
            <a:pPr eaLnBrk="1" hangingPunct="1"/>
            <a:r>
              <a:rPr lang="ru-RU" altLang="ru-RU" dirty="0"/>
              <a:t>Общая кибербезопасность при радиообмене данными и голосовыми сообщениями (борт-земля) и (борт-борт).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4C29D-CDBA-44EF-A8A5-F2F2E57467E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73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865E-8372-48CC-BA0C-8C8C2455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Состояние со стандартами по кибербезопасности на 2018 г.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5D7E92-C294-4201-9AF5-010E9244B26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15791"/>
            <a:ext cx="3468925" cy="2426418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509C36-E476-40D8-981B-921C27A4CDB6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459480" cy="2016125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0BDB91-FF68-4CB1-8A13-A6532983257B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475" y="4077072"/>
            <a:ext cx="3469005" cy="2158365"/>
          </a:xfrm>
          <a:prstGeom prst="rect">
            <a:avLst/>
          </a:prstGeom>
          <a:noFill/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2B4C30-35F1-4A78-BFC1-8F2C8F42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52F884-7CE8-4CF5-B28F-22872A3BB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F7CDEA-2340-4944-9965-457A9B0A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66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472679" y="116632"/>
            <a:ext cx="8229600" cy="857251"/>
          </a:xfrm>
        </p:spPr>
        <p:txBody>
          <a:bodyPr/>
          <a:lstStyle/>
          <a:p>
            <a:pPr eaLnBrk="1" hangingPunct="1"/>
            <a:r>
              <a:rPr lang="ru-RU" altLang="ru-RU" sz="2700" dirty="0">
                <a:solidFill>
                  <a:srgbClr val="FFFF00"/>
                </a:solidFill>
              </a:rPr>
              <a:t>БАС: множественность путей доставки информации</a:t>
            </a:r>
            <a:endParaRPr lang="en-US" altLang="ru-RU" sz="2700" dirty="0">
              <a:solidFill>
                <a:srgbClr val="FFFF00"/>
              </a:solidFill>
            </a:endParaRPr>
          </a:p>
        </p:txBody>
      </p:sp>
      <p:sp>
        <p:nvSpPr>
          <p:cNvPr id="6656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394472"/>
          </a:xfrm>
        </p:spPr>
        <p:txBody>
          <a:bodyPr/>
          <a:lstStyle/>
          <a:p>
            <a:pPr eaLnBrk="1" hangingPunct="1"/>
            <a:r>
              <a:rPr lang="ru-RU" altLang="ru-RU" sz="2000" dirty="0"/>
              <a:t>Одним из важных моментов обеспечения интеграции ДПАС в гражданское воздушное пространство является требование к надёжности связи между СВП и ДПВС. Когда какое-либо ДПВС способно быть соединёнными со своей СВП не только напрямую, но также и через некоторые другие пути с заданными характеристиками по надёжности связи, </a:t>
            </a:r>
            <a:r>
              <a:rPr lang="ru-RU" altLang="ru-RU" sz="2000" u="sng" dirty="0"/>
              <a:t>робастность функционирования</a:t>
            </a:r>
            <a:r>
              <a:rPr lang="ru-RU" altLang="ru-RU" sz="2000" dirty="0"/>
              <a:t> БАС в гражданском воздушном пространстве существенно повышается. </a:t>
            </a:r>
          </a:p>
          <a:p>
            <a:pPr eaLnBrk="1" hangingPunct="1"/>
            <a:r>
              <a:rPr lang="ru-RU" altLang="ru-RU" sz="2000" dirty="0"/>
              <a:t>Когда какое-либо ДПВС способно получать данные не только от своей СВП и передавать данные не только о собственном ДПВС, фактически предоставляется функция ретранслятора в режиме переприёма через ДПВС. В этом случае СВП может посылать командный сигнал для модификации поведения своего ДПВС не только напрямую, но и с помощью одного или более ДПВС, действующих как находящаяся в воздухе ретрансляционная станция/станции. </a:t>
            </a:r>
          </a:p>
          <a:p>
            <a:pPr eaLnBrk="1" hangingPunct="1"/>
            <a:r>
              <a:rPr lang="ru-RU" altLang="ru-RU" sz="2000" dirty="0"/>
              <a:t>Вместо ДПВС могут применяться и другие ВС, если они оснащены надлежащими приёмопередатчиками ЛПД С2.</a:t>
            </a:r>
            <a:endParaRPr lang="en-US" alt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98343-25DF-4A97-A809-0051B162B2E7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80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586491" cy="857250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FFFF00"/>
                </a:solidFill>
              </a:rPr>
              <a:t>Самоорганизующаяся сеть в воздухе</a:t>
            </a:r>
            <a:endParaRPr lang="en-US" alt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570" y="692696"/>
            <a:ext cx="8478441" cy="4158854"/>
          </a:xfrm>
        </p:spPr>
        <p:txBody>
          <a:bodyPr rtlCol="0">
            <a:no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ru-RU" sz="2200" dirty="0"/>
              <a:t>При получении информации от окружающих ВС, использовании этой информации для собственной ситуационной осведомлённости и </a:t>
            </a:r>
            <a:r>
              <a:rPr lang="ru-RU" sz="2200" dirty="0" err="1"/>
              <a:t>самоэшелонирования</a:t>
            </a:r>
            <a:r>
              <a:rPr lang="ru-RU" sz="2200" dirty="0"/>
              <a:t> (фактически являющегося фундаментом для построения последующих систем </a:t>
            </a:r>
            <a:r>
              <a:rPr lang="en-US" sz="2200" dirty="0"/>
              <a:t>Detect and Avoid</a:t>
            </a:r>
            <a:r>
              <a:rPr lang="ru-RU" sz="2200" dirty="0"/>
              <a:t>), передаче данных о собственном положении и передаче (при необходимости) полученных данных на все оборудованные ВС, СВП и УВД, ДПВС будет действовать как узел воздушной сети.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dirty="0"/>
              <a:t>Одно из важных свойств такой сети – робастность (повышенная устойчивость к помехами и к различного рода сбоям). ДПВС может получать управляющие сигналы/посылать статусную информацию не только напрямую от/к своей СВП, но и через находящиеся поблизости ДПВС или другие оборудованные ВС (действующих как ретрансляционные станции), при необходимости, несколькими дополнительными путями.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dirty="0"/>
              <a:t>Воздушная сеть должна удовлетворять ряду требований, это же соответственно относится и ЛПД С2. </a:t>
            </a:r>
            <a:endParaRPr lang="en-US" sz="2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C5F79-A884-436C-A2C7-55B91B319D3E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18.04.2019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БАС ЦСР ГА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183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9235</TotalTime>
  <Words>2656</Words>
  <Application>Microsoft Office PowerPoint</Application>
  <PresentationFormat>Экран (4:3)</PresentationFormat>
  <Paragraphs>186</Paragraphs>
  <Slides>30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Tahoma</vt:lpstr>
      <vt:lpstr>Times New Roman</vt:lpstr>
      <vt:lpstr>Тема Office</vt:lpstr>
      <vt:lpstr>Документ</vt:lpstr>
      <vt:lpstr>   ГосНИИ авиационных систем (ГосНИИАС) </vt:lpstr>
      <vt:lpstr>Существующая ситуация в мире</vt:lpstr>
      <vt:lpstr>Состояние вопроса интеграции БАС в гражданское воздушное пространство в мире и в Российской Федерации </vt:lpstr>
      <vt:lpstr>Установка АЗН-В на вертолете Ми-8 заняла 1 час</vt:lpstr>
      <vt:lpstr>Презентация PowerPoint</vt:lpstr>
      <vt:lpstr>Основные технические проблемы при внедрении БАС в гражданское воздушное пространство</vt:lpstr>
      <vt:lpstr>Состояние со стандартами по кибербезопасности на 2018 г.</vt:lpstr>
      <vt:lpstr>БАС: множественность путей доставки информации</vt:lpstr>
      <vt:lpstr>Самоорганизующаяся сеть в воздухе</vt:lpstr>
      <vt:lpstr>12-я аэронавигационная конференция Монреаль, 19-30 ноября 2012 г. </vt:lpstr>
      <vt:lpstr>38-я Ассамблея ИКАО</vt:lpstr>
      <vt:lpstr>В чём проблемы?</vt:lpstr>
      <vt:lpstr>НАБЛЮДЕНИЕ</vt:lpstr>
      <vt:lpstr>АЗН-В – какое?</vt:lpstr>
      <vt:lpstr>«Россия – родина слонов»</vt:lpstr>
      <vt:lpstr>Разница между двумя АЗН-В (1)</vt:lpstr>
      <vt:lpstr>Разница между двумя АЗН-В (2)</vt:lpstr>
      <vt:lpstr>Разница между двумя АЗН-В (3)</vt:lpstr>
      <vt:lpstr>Вопросы к ЦРТС/Минтрансу (1)</vt:lpstr>
      <vt:lpstr>Вопросы к ЦРТС/Минтрансу (2)</vt:lpstr>
      <vt:lpstr>Вопросы к ЦРТС/Минтрансу (3)</vt:lpstr>
      <vt:lpstr>Криптографирование 1090ES</vt:lpstr>
      <vt:lpstr>Выводы (1)</vt:lpstr>
      <vt:lpstr>Выводы (2)</vt:lpstr>
      <vt:lpstr>Выводы (3)</vt:lpstr>
      <vt:lpstr>Выводы (4)</vt:lpstr>
      <vt:lpstr>Выводы (5)</vt:lpstr>
      <vt:lpstr>Выводы (6)</vt:lpstr>
      <vt:lpstr>Выводы (7)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Edward Falkov</dc:creator>
  <cp:lastModifiedBy>Evgen</cp:lastModifiedBy>
  <cp:revision>340</cp:revision>
  <dcterms:created xsi:type="dcterms:W3CDTF">2013-10-15T08:39:50Z</dcterms:created>
  <dcterms:modified xsi:type="dcterms:W3CDTF">2019-10-02T12:58:22Z</dcterms:modified>
</cp:coreProperties>
</file>