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57" r:id="rId2"/>
    <p:sldId id="307" r:id="rId3"/>
    <p:sldId id="308" r:id="rId4"/>
    <p:sldId id="309" r:id="rId5"/>
    <p:sldId id="301" r:id="rId6"/>
    <p:sldId id="302" r:id="rId7"/>
    <p:sldId id="303" r:id="rId8"/>
    <p:sldId id="299" r:id="rId9"/>
    <p:sldId id="298" r:id="rId10"/>
    <p:sldId id="300" r:id="rId11"/>
    <p:sldId id="296" r:id="rId12"/>
    <p:sldId id="297" r:id="rId13"/>
    <p:sldId id="265" r:id="rId14"/>
    <p:sldId id="266" r:id="rId15"/>
    <p:sldId id="267" r:id="rId16"/>
    <p:sldId id="286" r:id="rId17"/>
    <p:sldId id="268" r:id="rId18"/>
    <p:sldId id="269" r:id="rId19"/>
    <p:sldId id="270" r:id="rId20"/>
    <p:sldId id="271" r:id="rId21"/>
    <p:sldId id="272" r:id="rId22"/>
    <p:sldId id="289" r:id="rId23"/>
    <p:sldId id="273" r:id="rId24"/>
    <p:sldId id="274" r:id="rId25"/>
    <p:sldId id="293" r:id="rId26"/>
    <p:sldId id="295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92" r:id="rId35"/>
    <p:sldId id="258" r:id="rId36"/>
    <p:sldId id="259" r:id="rId37"/>
    <p:sldId id="260" r:id="rId38"/>
    <p:sldId id="261" r:id="rId39"/>
    <p:sldId id="262" r:id="rId40"/>
    <p:sldId id="305" r:id="rId41"/>
    <p:sldId id="304" r:id="rId42"/>
    <p:sldId id="306" r:id="rId43"/>
    <p:sldId id="28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88" autoAdjust="0"/>
  </p:normalViewPr>
  <p:slideViewPr>
    <p:cSldViewPr snapToGrid="0">
      <p:cViewPr varScale="1">
        <p:scale>
          <a:sx n="123" d="100"/>
          <a:sy n="123" d="100"/>
        </p:scale>
        <p:origin x="1320" y="102"/>
      </p:cViewPr>
      <p:guideLst/>
    </p:cSldViewPr>
  </p:slideViewPr>
  <p:outlineViewPr>
    <p:cViewPr>
      <p:scale>
        <a:sx n="33" d="100"/>
        <a:sy n="33" d="100"/>
      </p:scale>
      <p:origin x="0" y="-69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0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76CB3-3E78-43EA-B20F-5B8CACCF1DA5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20DF7-1942-47AF-A146-8DBE15859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2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EF369-9195-4438-AE10-A33B30C9D33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6E44C-B840-495F-89E9-66B4088C36C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6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0DF7-1942-47AF-A146-8DBE158595F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4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0DF7-1942-47AF-A146-8DBE158595F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3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81DE-8438-4A86-9E37-723F98D16B7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4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20DF7-1942-47AF-A146-8DBE158595F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2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6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6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7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8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0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9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4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6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14.12.2016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1A0A-6A2A-465C-96B4-A335B2609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es.academic.ru/273/&#1043;&#1088;&#1077;&#1095;&#1077;&#1089;&#1082;&#1080;&#1081;%20&#1103;&#1079;&#1099;&#1082;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sniias.ru/pages/19/07_Manned_2_Helicopters_flights_in_Nadym.pdf" TargetMode="External"/><Relationship Id="rId3" Type="http://schemas.openxmlformats.org/officeDocument/2006/relationships/hyperlink" Target="http://www.gosniias.ru/pages/19/02_GA_and_RPAS_flights.pdf" TargetMode="External"/><Relationship Id="rId7" Type="http://schemas.openxmlformats.org/officeDocument/2006/relationships/hyperlink" Target="http://www.gosniias.ru/pages/19/06_Manned_1_Flights_in_Yamal.pdf" TargetMode="External"/><Relationship Id="rId2" Type="http://schemas.openxmlformats.org/officeDocument/2006/relationships/hyperlink" Target="http://www.gosniias.ru/pages/19/01_UAS_Flights_in_Siversk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sniias.ru/pages/19/05_Flights_for_Gasprom.pdf" TargetMode="External"/><Relationship Id="rId11" Type="http://schemas.openxmlformats.org/officeDocument/2006/relationships/hyperlink" Target="http://www.gosniias.ru/pages/19/10_Manned_5_Ilushin-76_and_airborne_troops.pdf" TargetMode="External"/><Relationship Id="rId5" Type="http://schemas.openxmlformats.org/officeDocument/2006/relationships/hyperlink" Target="http://www.gosniias.ru/pages/19/04_RPAS_under_the_aegis_of_Rosaviatsia.pdf" TargetMode="External"/><Relationship Id="rId10" Type="http://schemas.openxmlformats.org/officeDocument/2006/relationships/hyperlink" Target="http://www.gosniias.ru/pages/19/09_Manned_4_Flights_for_Moscow_pilot_project.pdf" TargetMode="External"/><Relationship Id="rId4" Type="http://schemas.openxmlformats.org/officeDocument/2006/relationships/hyperlink" Target="http://www.gosniias.ru/pages/19/03_RPAS_for_S&amp;R.pdf" TargetMode="External"/><Relationship Id="rId9" Type="http://schemas.openxmlformats.org/officeDocument/2006/relationships/hyperlink" Target="http://www.gosniias.ru/pages/19/08_Manned_3_Flights_for_Federal_Custom_Service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1%82%D0%B5%D1%80%D0%BD%D0%B5%D1%82" TargetMode="External"/><Relationship Id="rId7" Type="http://schemas.openxmlformats.org/officeDocument/2006/relationships/hyperlink" Target="https://ru.wikipedia.org/wiki/%D0%AD%D1%84%D1%84%D0%B5%D0%BA%D1%82_%D1%81%D0%B2%D0%B5%D1%80%D1%85%D1%83%D0%B2%D0%B5%D1%80%D0%B5%D0%BD%D0%BD%D0%BE%D1%81%D1%82%D0%B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0%B5%D1%80%D1%80%D0%BE%D1%80%D0%B8%D1%81%D1%82%D0%B8%D1%87%D0%B5%D1%81%D0%BA%D0%B8%D0%B5_%D0%B0%D0%BA%D1%82%D1%8B_11_%D1%81%D0%B5%D0%BD%D1%82%D1%8F%D0%B1%D1%80%D1%8F_2001_%D0%B3%D0%BE%D0%B4%D0%B0" TargetMode="External"/><Relationship Id="rId5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4" Type="http://schemas.openxmlformats.org/officeDocument/2006/relationships/hyperlink" Target="https://ru.wikipedia.org/wiki/%D0%9F%D0%B5%D1%80%D0%B2%D0%B0%D1%8F_%D0%BC%D0%B8%D1%80%D0%BE%D0%B2%D0%B0%D1%8F_%D0%B2%D0%BE%D0%B9%D0%BD%D0%B0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11" y="588103"/>
            <a:ext cx="5030390" cy="583406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1800" dirty="0">
                <a:latin typeface="Tahoma" pitchFamily="34" charset="0"/>
              </a:rPr>
            </a:br>
            <a:br>
              <a:rPr lang="ru-RU" sz="1800" dirty="0">
                <a:latin typeface="Tahoma" pitchFamily="34" charset="0"/>
              </a:rPr>
            </a:br>
            <a:br>
              <a:rPr lang="ru-RU" sz="1800" dirty="0">
                <a:latin typeface="Tahoma" pitchFamily="34" charset="0"/>
              </a:rPr>
            </a:br>
            <a:r>
              <a:rPr lang="ru-RU" sz="1800" dirty="0" err="1">
                <a:solidFill>
                  <a:schemeClr val="bg1"/>
                </a:solidFill>
                <a:latin typeface="Tahoma" pitchFamily="34" charset="0"/>
              </a:rPr>
              <a:t>ГосНИИ</a:t>
            </a:r>
            <a:r>
              <a:rPr lang="ru-RU" sz="1800" dirty="0">
                <a:solidFill>
                  <a:schemeClr val="bg1"/>
                </a:solidFill>
                <a:latin typeface="Tahoma" pitchFamily="34" charset="0"/>
              </a:rPr>
              <a:t> АВИАЦИОННЫХ СИСТЕМ (</a:t>
            </a:r>
            <a:r>
              <a:rPr lang="ru-RU" sz="1800" dirty="0" err="1">
                <a:solidFill>
                  <a:schemeClr val="bg1"/>
                </a:solidFill>
                <a:latin typeface="Tahoma" pitchFamily="34" charset="0"/>
              </a:rPr>
              <a:t>ГосНИИАС</a:t>
            </a:r>
            <a:r>
              <a:rPr lang="ru-RU" sz="1800" dirty="0">
                <a:solidFill>
                  <a:schemeClr val="bg1"/>
                </a:solidFill>
                <a:latin typeface="Tahoma" pitchFamily="34" charset="0"/>
              </a:rPr>
              <a:t>)</a:t>
            </a:r>
            <a:br>
              <a:rPr lang="en-GB" sz="3600" i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28465"/>
            <a:ext cx="7886700" cy="4235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>
                <a:solidFill>
                  <a:schemeClr val="bg1"/>
                </a:solidFill>
              </a:rPr>
              <a:t>                                                </a:t>
            </a:r>
            <a:r>
              <a:rPr lang="ru-RU" sz="3200" i="1" dirty="0" err="1">
                <a:solidFill>
                  <a:schemeClr val="bg1"/>
                </a:solidFill>
                <a:latin typeface="Times New Roman" pitchFamily="18" charset="0"/>
              </a:rPr>
              <a:t>Э.Я.Фальков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algn="ctr">
              <a:buNone/>
            </a:pPr>
            <a:endParaRPr lang="ru-RU" sz="3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4000" dirty="0">
                <a:solidFill>
                  <a:srgbClr val="FFFF00"/>
                </a:solidFill>
              </a:rPr>
              <a:t>Таксономия авиационных </a:t>
            </a:r>
            <a:r>
              <a:rPr lang="ru-RU" sz="4000" dirty="0" err="1">
                <a:solidFill>
                  <a:srgbClr val="FFFF00"/>
                </a:solidFill>
              </a:rPr>
              <a:t>киберугроз</a:t>
            </a:r>
            <a:r>
              <a:rPr lang="ru-RU" sz="4000" dirty="0">
                <a:solidFill>
                  <a:srgbClr val="FFFF00"/>
                </a:solidFill>
              </a:rPr>
              <a:t> и соответствующих методов защиты: состояние вопроса и возможные пути решения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DE916-38D7-42A3-8F13-6B10F2966E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33" y="468200"/>
            <a:ext cx="1466510" cy="88806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B2B2B2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54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44373"/>
            <a:ext cx="7886700" cy="1325563"/>
          </a:xfrm>
        </p:spPr>
        <p:txBody>
          <a:bodyPr>
            <a:noAutofit/>
          </a:bodyPr>
          <a:lstStyle/>
          <a:p>
            <a:pPr algn="ctr"/>
            <a:br>
              <a:rPr lang="en-US" sz="2400" dirty="0">
                <a:solidFill>
                  <a:srgbClr val="FFFF00"/>
                </a:solidFill>
              </a:rPr>
            </a:br>
            <a:br>
              <a:rPr lang="en-US" sz="2400" dirty="0">
                <a:solidFill>
                  <a:srgbClr val="FFFF00"/>
                </a:solidFill>
              </a:rPr>
            </a:br>
            <a:br>
              <a:rPr lang="en-US" sz="24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Несмотря на неоднократные пояснения со стороны </a:t>
            </a:r>
            <a:r>
              <a:rPr lang="ru-RU" sz="2000" dirty="0" err="1">
                <a:solidFill>
                  <a:schemeClr val="bg1"/>
                </a:solidFill>
              </a:rPr>
              <a:t>Минпромторга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о пагубности принимаемого решения</a:t>
            </a:r>
            <a:br>
              <a:rPr lang="ru-RU" sz="2000" dirty="0">
                <a:solidFill>
                  <a:schemeClr val="bg1"/>
                </a:solidFill>
              </a:rPr>
            </a:b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Из протокола совещания по выполнению подпункта «а» пункта 1 Перечня поручений Президента Российской Федерации по вопросу повышения уровня безопасности полетов от 29.04.2016 № Пр-800 под председательством Министра транспорта Российской Федерации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 err="1">
                <a:solidFill>
                  <a:srgbClr val="FFFF00"/>
                </a:solidFill>
              </a:rPr>
              <a:t>М.Ю.Соколова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048" y="3440509"/>
            <a:ext cx="838504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«… полагать целесообразным определить стандарт 1090 ES, рекомендованный Международной организацией ИКАО для глобального применения, единым стандартом системы автоматического зависимого наблюдения»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Никакого единого стандарта ИКАО для АЗН-В на самом деле нет. Коренным образом противоречит разделам </a:t>
            </a: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III-V </a:t>
            </a: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Доктрины.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1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 данным </a:t>
            </a:r>
            <a:r>
              <a:rPr lang="en-US" dirty="0">
                <a:solidFill>
                  <a:schemeClr val="bg1"/>
                </a:solidFill>
              </a:rPr>
              <a:t>EURECOM, 2012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 системе АЗН-В </a:t>
            </a:r>
            <a:r>
              <a:rPr lang="en-US" b="1" dirty="0">
                <a:solidFill>
                  <a:srgbClr val="FFFF00"/>
                </a:solidFill>
              </a:rPr>
              <a:t>(</a:t>
            </a:r>
            <a:r>
              <a:rPr lang="ru-RU" b="1" dirty="0">
                <a:solidFill>
                  <a:srgbClr val="FFFF00"/>
                </a:solidFill>
              </a:rPr>
              <a:t>на базе 1090 </a:t>
            </a:r>
            <a:r>
              <a:rPr lang="en-US" b="1" dirty="0">
                <a:solidFill>
                  <a:srgbClr val="FFFF00"/>
                </a:solidFill>
              </a:rPr>
              <a:t>ES) </a:t>
            </a:r>
            <a:r>
              <a:rPr lang="ru-RU" b="1" dirty="0">
                <a:solidFill>
                  <a:srgbClr val="FFFF00"/>
                </a:solidFill>
              </a:rPr>
              <a:t>отсутствует минимально необходимый механизм безопасности, гарантирующий требуемую защищенность воздушного движения</a:t>
            </a:r>
            <a:endParaRPr lang="en-US" b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FFFF00"/>
                </a:solidFill>
              </a:rPr>
              <a:t>     </a:t>
            </a:r>
            <a:r>
              <a:rPr lang="en-US" sz="2400" b="1" dirty="0">
                <a:solidFill>
                  <a:srgbClr val="FFFF00"/>
                </a:solidFill>
              </a:rPr>
              <a:t>(</a:t>
            </a:r>
            <a:r>
              <a:rPr lang="ru-RU" sz="2400" b="1" dirty="0">
                <a:solidFill>
                  <a:srgbClr val="FFFF00"/>
                </a:solidFill>
              </a:rPr>
              <a:t>Речь идет об особенностях ЛПД 1090 </a:t>
            </a:r>
            <a:r>
              <a:rPr lang="en-US" sz="2400" b="1" dirty="0">
                <a:solidFill>
                  <a:srgbClr val="FFFF00"/>
                </a:solidFill>
              </a:rPr>
              <a:t>ES</a:t>
            </a:r>
            <a:r>
              <a:rPr lang="ru-RU" sz="2400" b="1" dirty="0">
                <a:solidFill>
                  <a:srgbClr val="FFFF00"/>
                </a:solidFill>
              </a:rPr>
              <a:t>). </a:t>
            </a:r>
          </a:p>
          <a:p>
            <a:r>
              <a:rPr lang="ru-RU" dirty="0">
                <a:solidFill>
                  <a:schemeClr val="bg1"/>
                </a:solidFill>
              </a:rPr>
              <a:t>«Удивительно, что, несмотря на годы и объемы стандартизации, разработку путем испытаний и продолжающееся развертывание, протокол АЗН-В, который применяется в коммерческом воздушном движении, не указывает механизмов, гарантирующих, что протокольные сообщения являются подлинными, не воспроизводятся и не подвержены иным посягательствам на их безопасность».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3C1-4B32-42F0-A5F6-D6C0AF4EF35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</p:spTree>
    <p:extLst>
      <p:ext uri="{BB962C8B-B14F-4D97-AF65-F5344CB8AC3E}">
        <p14:creationId xmlns:p14="http://schemas.microsoft.com/office/powerpoint/2010/main" val="164360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Выводы </a:t>
            </a:r>
            <a:r>
              <a:rPr lang="en-US" dirty="0">
                <a:solidFill>
                  <a:srgbClr val="FFFF00"/>
                </a:solidFill>
              </a:rPr>
              <a:t>EURECOM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Показано, что недорогой радиолюбительской аппаратуры в сочетании со скромными усилиями в области открытого программного обеспечения вполне достаточно, чтобы вывести из строя  многомиллионную технологию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Отсутствуют мероприятия по обеспечению безопасности АЗН-В на базе 1090 </a:t>
            </a:r>
            <a:r>
              <a:rPr lang="en-US" dirty="0">
                <a:solidFill>
                  <a:schemeClr val="bg1"/>
                </a:solidFill>
              </a:rPr>
              <a:t>ES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3C1-4B32-42F0-A5F6-D6C0AF4EF35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838" y="5470451"/>
            <a:ext cx="84984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Коренным образом противоречит разделам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III-V 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Доктрины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81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9" y="365126"/>
            <a:ext cx="87226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ГосНИИАС</a:t>
            </a:r>
            <a:r>
              <a:rPr lang="ru-RU" dirty="0">
                <a:solidFill>
                  <a:srgbClr val="FFFF00"/>
                </a:solidFill>
              </a:rPr>
              <a:t>: собственный эксперимент.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Наблюдение полётов май 2016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       </a:t>
            </a:r>
            <a:r>
              <a:rPr lang="ru-RU" dirty="0">
                <a:solidFill>
                  <a:schemeClr val="bg1"/>
                </a:solidFill>
              </a:rPr>
              <a:t>Без </a:t>
            </a:r>
            <a:r>
              <a:rPr lang="ru-RU" dirty="0" err="1">
                <a:solidFill>
                  <a:schemeClr val="bg1"/>
                </a:solidFill>
              </a:rPr>
              <a:t>спуфинга</a:t>
            </a:r>
            <a:r>
              <a:rPr lang="ru-RU" dirty="0">
                <a:solidFill>
                  <a:schemeClr val="bg1"/>
                </a:solidFill>
              </a:rPr>
              <a:t>                         </a:t>
            </a:r>
            <a:r>
              <a:rPr lang="ru-RU" dirty="0" err="1">
                <a:solidFill>
                  <a:schemeClr val="bg1"/>
                </a:solidFill>
              </a:rPr>
              <a:t>Спуфинг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FDF6-BE84-470C-ACE4-C7145ECB57B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42946"/>
            <a:ext cx="2916324" cy="199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42946"/>
            <a:ext cx="3078342" cy="1998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31551" y="5292636"/>
            <a:ext cx="7690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Возможна реализация гораздо более изощрённых версий </a:t>
            </a:r>
            <a:r>
              <a:rPr lang="ru-RU" sz="2000" dirty="0" err="1">
                <a:solidFill>
                  <a:schemeClr val="bg1"/>
                </a:solidFill>
              </a:rPr>
              <a:t>спуфинга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8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541313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Выводы по эксперименту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129" y="1532965"/>
            <a:ext cx="8229600" cy="4697506"/>
          </a:xfrm>
        </p:spPr>
        <p:txBody>
          <a:bodyPr>
            <a:normAutofit lnSpcReduction="10000"/>
          </a:bodyPr>
          <a:lstStyle/>
          <a:p>
            <a:pPr marL="0" indent="336947" algn="just">
              <a:buNone/>
            </a:pPr>
            <a:r>
              <a:rPr lang="ru-RU" dirty="0">
                <a:solidFill>
                  <a:schemeClr val="bg1"/>
                </a:solidFill>
              </a:rPr>
              <a:t>Данные выполненных экспериментов подтверждают, что АЗН-В 1090 </a:t>
            </a:r>
            <a:r>
              <a:rPr lang="en-US" dirty="0">
                <a:solidFill>
                  <a:schemeClr val="bg1"/>
                </a:solidFill>
              </a:rPr>
              <a:t>ES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u="sng" dirty="0">
                <a:solidFill>
                  <a:schemeClr val="bg1"/>
                </a:solidFill>
              </a:rPr>
              <a:t>абсолютно беззащитно с точки зрения </a:t>
            </a:r>
            <a:r>
              <a:rPr lang="ru-RU" u="sng" dirty="0" err="1">
                <a:solidFill>
                  <a:schemeClr val="bg1"/>
                </a:solidFill>
              </a:rPr>
              <a:t>кибербезопасности</a:t>
            </a:r>
            <a:r>
              <a:rPr lang="ru-RU" dirty="0">
                <a:solidFill>
                  <a:schemeClr val="bg1"/>
                </a:solidFill>
              </a:rPr>
              <a:t>. При помощи несложного легкодоступного оборудования все несанкционированные пользователи, в т. ч. террористы, могут посылать ложные сообщения АЗН-В о вымышленном положении ВС («фантомов») в воздушном пространстве и привести систему УВД к коллапсу. </a:t>
            </a:r>
          </a:p>
          <a:p>
            <a:pPr marL="0" indent="336947" algn="just">
              <a:buNone/>
            </a:pPr>
            <a:r>
              <a:rPr lang="ru-RU" dirty="0">
                <a:solidFill>
                  <a:schemeClr val="bg1"/>
                </a:solidFill>
              </a:rPr>
              <a:t>При этом в рамках   АЗН-В 1090 </a:t>
            </a:r>
            <a:r>
              <a:rPr lang="en-US" dirty="0">
                <a:solidFill>
                  <a:schemeClr val="bg1"/>
                </a:solidFill>
              </a:rPr>
              <a:t>ES</a:t>
            </a:r>
            <a:r>
              <a:rPr lang="ru-RU" dirty="0">
                <a:solidFill>
                  <a:schemeClr val="bg1"/>
                </a:solidFill>
              </a:rPr>
              <a:t> не существует аппаратно-программных средств, способных отличать ложные сигналы от истинных.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52037" y="6113417"/>
            <a:ext cx="398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Полностью не соответствует Доктрине</a:t>
            </a:r>
          </a:p>
        </p:txBody>
      </p:sp>
    </p:spTree>
    <p:extLst>
      <p:ext uri="{BB962C8B-B14F-4D97-AF65-F5344CB8AC3E}">
        <p14:creationId xmlns:p14="http://schemas.microsoft.com/office/powerpoint/2010/main" val="326812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776" y="433502"/>
            <a:ext cx="8041342" cy="85725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Общие выводы по АЗН-В 1090 </a:t>
            </a:r>
            <a:r>
              <a:rPr lang="en-US" sz="3200" dirty="0">
                <a:solidFill>
                  <a:srgbClr val="FFFF00"/>
                </a:solidFill>
              </a:rPr>
              <a:t>ES</a:t>
            </a:r>
            <a:r>
              <a:rPr lang="ru-RU" sz="3200" dirty="0">
                <a:solidFill>
                  <a:srgbClr val="FFFF00"/>
                </a:solidFill>
              </a:rPr>
              <a:t> с позиции обеспечения </a:t>
            </a:r>
            <a:r>
              <a:rPr lang="ru-RU" sz="3200" dirty="0" err="1">
                <a:solidFill>
                  <a:srgbClr val="FFFF00"/>
                </a:solidFill>
              </a:rPr>
              <a:t>кибербезопасности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5" y="1443318"/>
            <a:ext cx="8265459" cy="5278158"/>
          </a:xfrm>
        </p:spPr>
        <p:txBody>
          <a:bodyPr>
            <a:normAutofit lnSpcReduction="10000"/>
          </a:bodyPr>
          <a:lstStyle/>
          <a:p>
            <a:pPr marL="342900" indent="-342900" algn="just"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Наблюдение борт-земля. </a:t>
            </a:r>
          </a:p>
          <a:p>
            <a:pPr marL="342900" indent="-34290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       В соответствии с документами ИКАО по наблюдению </a:t>
            </a:r>
            <a:r>
              <a:rPr lang="en-US" sz="2000" dirty="0">
                <a:solidFill>
                  <a:schemeClr val="bg1"/>
                </a:solidFill>
              </a:rPr>
              <a:t>Doc 9924, Doc 9994, ASWG TSG WP 02-27, SP-ASWG3-WP24 </a:t>
            </a:r>
            <a:r>
              <a:rPr lang="ru-RU" sz="2000" dirty="0">
                <a:solidFill>
                  <a:schemeClr val="bg1"/>
                </a:solidFill>
              </a:rPr>
              <a:t>для возможности использования информации АЗН-В на базе 1090 ES должна осуществляться обязательная постоянная верификация данных о положении ВС с применением методов вторичной радиолокации (ВРЛ) или </a:t>
            </a:r>
            <a:r>
              <a:rPr lang="ru-RU" sz="2000" dirty="0" err="1">
                <a:solidFill>
                  <a:schemeClr val="bg1"/>
                </a:solidFill>
              </a:rPr>
              <a:t>мультилатерации</a:t>
            </a:r>
            <a:r>
              <a:rPr lang="ru-RU" sz="2000" dirty="0">
                <a:solidFill>
                  <a:schemeClr val="bg1"/>
                </a:solidFill>
              </a:rPr>
              <a:t>. Тем самым использование АЗН-В на базе 1090 </a:t>
            </a:r>
            <a:r>
              <a:rPr lang="en-US" sz="2000" dirty="0">
                <a:solidFill>
                  <a:schemeClr val="bg1"/>
                </a:solidFill>
              </a:rPr>
              <a:t>ES</a:t>
            </a:r>
            <a:r>
              <a:rPr lang="ru-RU" sz="2000" dirty="0">
                <a:solidFill>
                  <a:schemeClr val="bg1"/>
                </a:solidFill>
              </a:rPr>
              <a:t> с экономической точки зрения делается неэффективным, а с технической – бессмысленным, поскольку ВРЛ или </a:t>
            </a:r>
            <a:r>
              <a:rPr lang="ru-RU" sz="2000" dirty="0" err="1">
                <a:solidFill>
                  <a:schemeClr val="bg1"/>
                </a:solidFill>
              </a:rPr>
              <a:t>мультилатерация</a:t>
            </a:r>
            <a:r>
              <a:rPr lang="ru-RU" sz="2000" dirty="0">
                <a:solidFill>
                  <a:schemeClr val="bg1"/>
                </a:solidFill>
              </a:rPr>
              <a:t> самодостаточны и определят местоположение воздушного судна в системе УВД самостоятельно, без всякого АЗН-В (но значительно сложнее и дороже по сравнению с АЗН-В, которое не требует подтверждения данными ВРЛ или МПСН). </a:t>
            </a:r>
          </a:p>
          <a:p>
            <a:pPr marL="342900" indent="-34290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2.     Наблюдение борт-борт. </a:t>
            </a:r>
          </a:p>
          <a:p>
            <a:pPr marL="342900" indent="-34290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        Верификация возможна только по данным </a:t>
            </a:r>
            <a:r>
              <a:rPr lang="en-US" sz="2000" dirty="0">
                <a:solidFill>
                  <a:schemeClr val="bg1"/>
                </a:solidFill>
              </a:rPr>
              <a:t>TCAS – </a:t>
            </a:r>
            <a:r>
              <a:rPr lang="ru-RU" sz="2000" dirty="0">
                <a:solidFill>
                  <a:schemeClr val="bg1"/>
                </a:solidFill>
              </a:rPr>
              <a:t>на малых дальностях и с радикальными ограничениями по номенклатуре бортов. Но и в этом случае после верификации данными </a:t>
            </a:r>
            <a:r>
              <a:rPr lang="en-US" sz="2000" dirty="0">
                <a:solidFill>
                  <a:schemeClr val="bg1"/>
                </a:solidFill>
              </a:rPr>
              <a:t>TCAS </a:t>
            </a:r>
            <a:r>
              <a:rPr lang="ru-RU" sz="2000" dirty="0">
                <a:solidFill>
                  <a:schemeClr val="bg1"/>
                </a:solidFill>
              </a:rPr>
              <a:t>АЗН-В на базе 1090 </a:t>
            </a:r>
            <a:r>
              <a:rPr lang="en-US" sz="2000" dirty="0">
                <a:solidFill>
                  <a:schemeClr val="bg1"/>
                </a:solidFill>
              </a:rPr>
              <a:t>ES </a:t>
            </a:r>
            <a:r>
              <a:rPr lang="ru-RU" sz="2000" dirty="0">
                <a:solidFill>
                  <a:schemeClr val="bg1"/>
                </a:solidFill>
              </a:rPr>
              <a:t>становится ненужным.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Полностью не соответствует Доктрине)</a:t>
            </a:r>
          </a:p>
          <a:p>
            <a:pPr marL="342900" indent="-342900" algn="just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 algn="just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83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Октябрь 2016 г., Комитет ИКАО по наблюдению, поправки в </a:t>
            </a:r>
            <a:r>
              <a:rPr lang="en-US" sz="2800" dirty="0">
                <a:solidFill>
                  <a:schemeClr val="bg1"/>
                </a:solidFill>
              </a:rPr>
              <a:t>Doc 9924 </a:t>
            </a:r>
            <a:r>
              <a:rPr lang="ru-RU" sz="2800" dirty="0">
                <a:solidFill>
                  <a:schemeClr val="bg1"/>
                </a:solidFill>
              </a:rPr>
              <a:t>«Руководство по авиационному наблюдению»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«Некоторые системы наблюдения, такие, как </a:t>
            </a:r>
            <a:r>
              <a:rPr lang="en-US" dirty="0">
                <a:solidFill>
                  <a:schemeClr val="bg1"/>
                </a:solidFill>
              </a:rPr>
              <a:t>SSR</a:t>
            </a:r>
            <a:r>
              <a:rPr lang="ru-RU" dirty="0">
                <a:solidFill>
                  <a:schemeClr val="bg1"/>
                </a:solidFill>
              </a:rPr>
              <a:t> (вторичный радар) и АЗН-В, уязвимы в части </a:t>
            </a:r>
            <a:r>
              <a:rPr lang="ru-RU" dirty="0" err="1">
                <a:solidFill>
                  <a:schemeClr val="bg1"/>
                </a:solidFill>
              </a:rPr>
              <a:t>спуфинга</a:t>
            </a:r>
            <a:r>
              <a:rPr lang="ru-RU" dirty="0">
                <a:solidFill>
                  <a:schemeClr val="bg1"/>
                </a:solidFill>
              </a:rPr>
              <a:t> (посылки ложных сообщений). Автоматизированные системы </a:t>
            </a:r>
            <a:r>
              <a:rPr lang="ru-RU" dirty="0" err="1">
                <a:solidFill>
                  <a:schemeClr val="bg1"/>
                </a:solidFill>
              </a:rPr>
              <a:t>ОрВД</a:t>
            </a:r>
            <a:r>
              <a:rPr lang="ru-RU" dirty="0">
                <a:solidFill>
                  <a:schemeClr val="bg1"/>
                </a:solidFill>
              </a:rPr>
              <a:t> могут уменьшить эту уязвимость посредством </a:t>
            </a:r>
            <a:r>
              <a:rPr lang="ru-RU" dirty="0" err="1">
                <a:solidFill>
                  <a:schemeClr val="bg1"/>
                </a:solidFill>
              </a:rPr>
              <a:t>коррелирования</a:t>
            </a:r>
            <a:r>
              <a:rPr lang="ru-RU" dirty="0">
                <a:solidFill>
                  <a:schemeClr val="bg1"/>
                </a:solidFill>
              </a:rPr>
              <a:t> с другими данными, такими как полётные данные, профили полёта в системе обработки полётных данных, и наложением данных наблюдения, полученных другими системами наблюдения, такими, как радар и </a:t>
            </a:r>
            <a:r>
              <a:rPr lang="ru-RU" dirty="0" err="1">
                <a:solidFill>
                  <a:schemeClr val="bg1"/>
                </a:solidFill>
              </a:rPr>
              <a:t>мультилаттерация</a:t>
            </a:r>
            <a:r>
              <a:rPr lang="ru-RU" dirty="0">
                <a:solidFill>
                  <a:schemeClr val="bg1"/>
                </a:solidFill>
              </a:rPr>
              <a:t>, если имеется такая возможность.</a:t>
            </a:r>
          </a:p>
          <a:p>
            <a:r>
              <a:rPr lang="ru-RU" dirty="0">
                <a:solidFill>
                  <a:schemeClr val="bg1"/>
                </a:solidFill>
              </a:rPr>
              <a:t>Для оценки ситуации УВД далее может уменьшать уязвимость посредством </a:t>
            </a:r>
            <a:r>
              <a:rPr lang="ru-RU" dirty="0" err="1">
                <a:solidFill>
                  <a:schemeClr val="bg1"/>
                </a:solidFill>
              </a:rPr>
              <a:t>коррелирования</a:t>
            </a:r>
            <a:r>
              <a:rPr lang="ru-RU" dirty="0">
                <a:solidFill>
                  <a:schemeClr val="bg1"/>
                </a:solidFill>
              </a:rPr>
              <a:t>  данных наблюдения с голосовыми сообщениями, внутренней координации и т.д.  </a:t>
            </a:r>
          </a:p>
          <a:p>
            <a:r>
              <a:rPr lang="ru-RU" sz="3300" b="1" dirty="0">
                <a:solidFill>
                  <a:srgbClr val="FFFF00"/>
                </a:solidFill>
              </a:rPr>
              <a:t>Одним из методов противостояния существенному </a:t>
            </a:r>
            <a:r>
              <a:rPr lang="ru-RU" sz="3300" b="1" dirty="0" err="1">
                <a:solidFill>
                  <a:srgbClr val="FFFF00"/>
                </a:solidFill>
              </a:rPr>
              <a:t>спуфингу</a:t>
            </a:r>
            <a:r>
              <a:rPr lang="ru-RU" sz="3300" b="1" dirty="0">
                <a:solidFill>
                  <a:srgbClr val="FFFF00"/>
                </a:solidFill>
              </a:rPr>
              <a:t> является прекращение  работы наземной станции АЗН-В, подвергшейся </a:t>
            </a:r>
            <a:r>
              <a:rPr lang="ru-RU" sz="3300" b="1" dirty="0" err="1">
                <a:solidFill>
                  <a:srgbClr val="FFFF00"/>
                </a:solidFill>
              </a:rPr>
              <a:t>спуфингу</a:t>
            </a:r>
            <a:r>
              <a:rPr lang="ru-RU" sz="3300" b="1" dirty="0">
                <a:solidFill>
                  <a:srgbClr val="FFFF00"/>
                </a:solidFill>
              </a:rPr>
              <a:t>, и рассмотрение данного прекращения как отказ наземной системы».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Комментарий.</a:t>
            </a:r>
          </a:p>
          <a:p>
            <a:r>
              <a:rPr lang="ru-RU" dirty="0">
                <a:solidFill>
                  <a:schemeClr val="bg1"/>
                </a:solidFill>
              </a:rPr>
              <a:t>Тем самым при борьбе со </a:t>
            </a:r>
            <a:r>
              <a:rPr lang="ru-RU" dirty="0" err="1">
                <a:solidFill>
                  <a:schemeClr val="bg1"/>
                </a:solidFill>
              </a:rPr>
              <a:t>спуфингом</a:t>
            </a:r>
            <a:r>
              <a:rPr lang="ru-RU" dirty="0">
                <a:solidFill>
                  <a:schemeClr val="bg1"/>
                </a:solidFill>
              </a:rPr>
              <a:t> признается необходимость поддержки данных АЗН-В 1090 </a:t>
            </a:r>
            <a:r>
              <a:rPr lang="en-US" dirty="0">
                <a:solidFill>
                  <a:schemeClr val="bg1"/>
                </a:solidFill>
              </a:rPr>
              <a:t>ES</a:t>
            </a:r>
            <a:r>
              <a:rPr lang="ru-RU" dirty="0">
                <a:solidFill>
                  <a:schemeClr val="bg1"/>
                </a:solidFill>
              </a:rPr>
              <a:t> данными других систем наблюдения, таких как вторичный радар и/или МПСН, </a:t>
            </a:r>
            <a:r>
              <a:rPr lang="ru-RU" sz="3300" b="1" dirty="0">
                <a:solidFill>
                  <a:srgbClr val="FFFF00"/>
                </a:solidFill>
              </a:rPr>
              <a:t>альтернатива – отказ обслуживания системой УВД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  <a:p>
            <a:r>
              <a:rPr lang="ru-RU" sz="3300" b="1" dirty="0">
                <a:solidFill>
                  <a:srgbClr val="FFFF00"/>
                </a:solidFill>
              </a:rPr>
              <a:t>Самым радикальным средством противостояния </a:t>
            </a:r>
            <a:r>
              <a:rPr lang="ru-RU" sz="3300" b="1" dirty="0" err="1">
                <a:solidFill>
                  <a:srgbClr val="FFFF00"/>
                </a:solidFill>
              </a:rPr>
              <a:t>спуфингу</a:t>
            </a:r>
            <a:r>
              <a:rPr lang="ru-RU" sz="3300" b="1" dirty="0">
                <a:solidFill>
                  <a:srgbClr val="FFFF00"/>
                </a:solidFill>
              </a:rPr>
              <a:t> при отсутствии мер поддержки является отказ от обслуживания системой УВД</a:t>
            </a:r>
            <a:r>
              <a:rPr lang="ru-RU" dirty="0">
                <a:solidFill>
                  <a:schemeClr val="bg1"/>
                </a:solidFill>
              </a:rPr>
              <a:t> (гильотина – самое радикальное средство от перхоти).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11899"/>
            <a:ext cx="2057400" cy="365125"/>
          </a:xfrm>
        </p:spPr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16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44697" y="5942567"/>
            <a:ext cx="351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Абсолютно не отвечает Доктрине</a:t>
            </a:r>
          </a:p>
        </p:txBody>
      </p:sp>
    </p:spTree>
    <p:extLst>
      <p:ext uri="{BB962C8B-B14F-4D97-AF65-F5344CB8AC3E}">
        <p14:creationId xmlns:p14="http://schemas.microsoft.com/office/powerpoint/2010/main" val="97940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5646" y="2455070"/>
            <a:ext cx="6426714" cy="110251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АЗН-В и государственная авиация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85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dirty="0">
                <a:solidFill>
                  <a:srgbClr val="FFFF00"/>
                </a:solidFill>
              </a:rPr>
              <a:t> </a:t>
            </a:r>
            <a:r>
              <a:rPr lang="ru-RU" sz="2700" dirty="0">
                <a:solidFill>
                  <a:srgbClr val="FFFF00"/>
                </a:solidFill>
              </a:rPr>
              <a:t>Концепция АЗН-В космического базирования</a:t>
            </a:r>
            <a:br>
              <a:rPr lang="en-US" sz="2700" dirty="0"/>
            </a:b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Спутники </a:t>
            </a:r>
            <a:r>
              <a:rPr lang="ru-RU" sz="1350" dirty="0" err="1">
                <a:solidFill>
                  <a:schemeClr val="bg1"/>
                </a:solidFill>
              </a:rPr>
              <a:t>Iridium</a:t>
            </a:r>
            <a:r>
              <a:rPr lang="ru-RU" sz="1350" dirty="0">
                <a:solidFill>
                  <a:schemeClr val="bg1"/>
                </a:solidFill>
              </a:rPr>
              <a:t> второго поколения,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оборудованные приемником АЗН-В  1090 ES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5812" y="2057399"/>
            <a:ext cx="7959538" cy="4298951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sz="2300" dirty="0">
                <a:solidFill>
                  <a:schemeClr val="bg1"/>
                </a:solidFill>
              </a:rPr>
              <a:t>Существующие системы АЗН-В не осуществляют наблюдение над океаном и удаленными территориями </a:t>
            </a:r>
          </a:p>
          <a:p>
            <a:r>
              <a:rPr lang="ru-RU" sz="2300" dirty="0">
                <a:solidFill>
                  <a:schemeClr val="bg1"/>
                </a:solidFill>
              </a:rPr>
              <a:t>Глобальная система космического базирования с малыми задержками может быть реализована только с использованием низкоорбитальной связанной космической группировки</a:t>
            </a:r>
          </a:p>
          <a:p>
            <a:r>
              <a:rPr lang="ru-RU" sz="2300" dirty="0">
                <a:solidFill>
                  <a:schemeClr val="bg1"/>
                </a:solidFill>
              </a:rPr>
              <a:t>Осуществляет покрытие от полюса до полюса с доставкой данных АЗН-В </a:t>
            </a:r>
            <a:r>
              <a:rPr lang="ru-RU" sz="2300" dirty="0" err="1">
                <a:solidFill>
                  <a:schemeClr val="bg1"/>
                </a:solidFill>
              </a:rPr>
              <a:t>Out</a:t>
            </a:r>
            <a:r>
              <a:rPr lang="ru-RU" sz="2300" dirty="0">
                <a:solidFill>
                  <a:schemeClr val="bg1"/>
                </a:solidFill>
              </a:rPr>
              <a:t> в режиме времени, близком к реальному </a:t>
            </a:r>
          </a:p>
          <a:p>
            <a:r>
              <a:rPr lang="ru-RU" sz="2300" dirty="0">
                <a:solidFill>
                  <a:schemeClr val="bg1"/>
                </a:solidFill>
              </a:rPr>
              <a:t>Воздушным судам, использующим 1090 ES, никакого дополнительного оборудования не требуется</a:t>
            </a:r>
          </a:p>
          <a:p>
            <a:endParaRPr lang="ru-RU" sz="23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FDF6-BE84-470C-ACE4-C7145ECB57BE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755" y="3212976"/>
            <a:ext cx="4455319" cy="124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755" y="1970838"/>
            <a:ext cx="4455319" cy="124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731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Глобальное покрытие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500" dirty="0"/>
              <a:t>      </a:t>
            </a:r>
            <a:r>
              <a:rPr lang="ru-RU" sz="2000" dirty="0">
                <a:solidFill>
                  <a:schemeClr val="bg1"/>
                </a:solidFill>
              </a:rPr>
              <a:t>Полезная нагрузка в виде космического приемника АЗН-В с 1090 </a:t>
            </a:r>
            <a:r>
              <a:rPr lang="en-US" sz="2000" dirty="0">
                <a:solidFill>
                  <a:schemeClr val="bg1"/>
                </a:solidFill>
              </a:rPr>
              <a:t>ES </a:t>
            </a:r>
            <a:r>
              <a:rPr lang="ru-RU" sz="2000" dirty="0">
                <a:solidFill>
                  <a:schemeClr val="bg1"/>
                </a:solidFill>
              </a:rPr>
              <a:t>будет размещена на 66 пересекающихся низкоорбитальных спутниках </a:t>
            </a:r>
            <a:r>
              <a:rPr lang="ru-RU" sz="2000" dirty="0" err="1">
                <a:solidFill>
                  <a:schemeClr val="bg1"/>
                </a:solidFill>
              </a:rPr>
              <a:t>Iridium</a:t>
            </a:r>
            <a:r>
              <a:rPr lang="ru-RU" sz="2000" dirty="0">
                <a:solidFill>
                  <a:schemeClr val="bg1"/>
                </a:solidFill>
              </a:rPr>
              <a:t> второго поколения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FDF6-BE84-470C-ACE4-C7145ECB57BE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749" y="2942946"/>
            <a:ext cx="4455319" cy="250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</p:spTree>
    <p:extLst>
      <p:ext uri="{BB962C8B-B14F-4D97-AF65-F5344CB8AC3E}">
        <p14:creationId xmlns:p14="http://schemas.microsoft.com/office/powerpoint/2010/main" val="201578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Таксоно́мия</a:t>
            </a:r>
            <a:r>
              <a:rPr lang="ru-RU" dirty="0"/>
              <a:t> </a:t>
            </a:r>
          </a:p>
          <a:p>
            <a:r>
              <a:rPr lang="ru-RU" dirty="0"/>
              <a:t>(от </a:t>
            </a:r>
            <a:r>
              <a:rPr lang="ru-RU" u="sng" dirty="0">
                <a:hlinkClick r:id="rId2"/>
              </a:rPr>
              <a:t>греч.</a:t>
            </a:r>
            <a:r>
              <a:rPr lang="ru-RU" dirty="0"/>
              <a:t> </a:t>
            </a:r>
            <a:r>
              <a:rPr lang="el-GR" dirty="0"/>
              <a:t>τάξις</a:t>
            </a:r>
            <a:r>
              <a:rPr lang="ru-RU" dirty="0"/>
              <a:t> — построение, порядок, расположение и </a:t>
            </a:r>
            <a:r>
              <a:rPr lang="el-GR" dirty="0"/>
              <a:t>νόμος</a:t>
            </a:r>
            <a:r>
              <a:rPr lang="ru-RU"/>
              <a:t> — закон) — совокупность принципов и правил классификации объектов, а также сама эта классификация.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4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415591"/>
            <a:ext cx="6172200" cy="85725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  201</a:t>
            </a:r>
            <a:r>
              <a:rPr lang="en-US" dirty="0">
                <a:solidFill>
                  <a:srgbClr val="FFFF00"/>
                </a:solidFill>
              </a:rPr>
              <a:t>8</a:t>
            </a:r>
            <a:r>
              <a:rPr lang="ru-RU" dirty="0">
                <a:solidFill>
                  <a:srgbClr val="FFFF00"/>
                </a:solidFill>
              </a:rPr>
              <a:t> года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882" y="1473854"/>
            <a:ext cx="7977468" cy="506505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075" dirty="0"/>
              <a:t>              </a:t>
            </a:r>
            <a:r>
              <a:rPr lang="ru-RU" sz="3075" dirty="0">
                <a:solidFill>
                  <a:schemeClr val="bg1"/>
                </a:solidFill>
              </a:rPr>
              <a:t>После установки приёмопередатчиков  АЗН-В с использованием 1090 </a:t>
            </a:r>
            <a:r>
              <a:rPr lang="en-US" sz="3075" dirty="0">
                <a:solidFill>
                  <a:schemeClr val="bg1"/>
                </a:solidFill>
              </a:rPr>
              <a:t>ES</a:t>
            </a:r>
            <a:r>
              <a:rPr lang="ru-RU" sz="3075" dirty="0">
                <a:solidFill>
                  <a:schemeClr val="bg1"/>
                </a:solidFill>
              </a:rPr>
              <a:t> на российских ВС государственной авиации службам наблюдения США и их союзникам будет известно о рейсах указанных ВС абсолютно все – от первого вылета после выпуска воздушных судов с заводов</a:t>
            </a:r>
            <a:r>
              <a:rPr lang="en-US" sz="3075" dirty="0">
                <a:solidFill>
                  <a:schemeClr val="bg1"/>
                </a:solidFill>
              </a:rPr>
              <a:t>/</a:t>
            </a:r>
            <a:r>
              <a:rPr lang="ru-RU" sz="3075" dirty="0">
                <a:solidFill>
                  <a:schemeClr val="bg1"/>
                </a:solidFill>
              </a:rPr>
              <a:t>поступления импортных ВС в Россию до отправки этих судов на утилизацию, все вылеты, учебно-тренировочные и другие операции.</a:t>
            </a:r>
          </a:p>
          <a:p>
            <a:pPr algn="just">
              <a:buNone/>
            </a:pPr>
            <a:r>
              <a:rPr lang="ru-RU" sz="3075" dirty="0">
                <a:solidFill>
                  <a:schemeClr val="bg1"/>
                </a:solidFill>
              </a:rPr>
              <a:t>                Но существует еще более серьезная угроза</a:t>
            </a:r>
            <a:r>
              <a:rPr lang="en-US" sz="3075" dirty="0">
                <a:solidFill>
                  <a:schemeClr val="bg1"/>
                </a:solidFill>
              </a:rPr>
              <a:t> – </a:t>
            </a:r>
            <a:r>
              <a:rPr lang="ru-RU" sz="3075" dirty="0">
                <a:solidFill>
                  <a:schemeClr val="bg1"/>
                </a:solidFill>
              </a:rPr>
              <a:t>запуск «фантомов» и организация коллапса в системе УВД.</a:t>
            </a:r>
          </a:p>
          <a:p>
            <a:pPr algn="just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FDF6-BE84-470C-ACE4-C7145ECB57BE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</p:spTree>
    <p:extLst>
      <p:ext uri="{BB962C8B-B14F-4D97-AF65-F5344CB8AC3E}">
        <p14:creationId xmlns:p14="http://schemas.microsoft.com/office/powerpoint/2010/main" val="379275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397873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Основные выводы по ВС государственной авиации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376" y="1586753"/>
            <a:ext cx="8102974" cy="476959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В силу абсолютной открытости и незащищенности сигнала АЗН-В на фиксированной частоте 1090 МГц  представляется неправомерным типовое использование АЗН-В на ЛПД 1090 </a:t>
            </a:r>
            <a:r>
              <a:rPr lang="en-US" dirty="0">
                <a:solidFill>
                  <a:schemeClr val="bg1"/>
                </a:solidFill>
              </a:rPr>
              <a:t>ES</a:t>
            </a:r>
            <a:r>
              <a:rPr lang="ru-RU" dirty="0">
                <a:solidFill>
                  <a:schemeClr val="bg1"/>
                </a:solidFill>
              </a:rPr>
              <a:t> на ВС государственной авиации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ВС государственной авиации за рубежом начиная с 2020 г. могут использовать ЛПД 1090 </a:t>
            </a:r>
            <a:r>
              <a:rPr lang="en-US" dirty="0">
                <a:solidFill>
                  <a:schemeClr val="bg1"/>
                </a:solidFill>
              </a:rPr>
              <a:t>ES</a:t>
            </a:r>
            <a:r>
              <a:rPr lang="ru-RU" dirty="0">
                <a:solidFill>
                  <a:schemeClr val="bg1"/>
                </a:solidFill>
              </a:rPr>
              <a:t>, а также </a:t>
            </a:r>
            <a:r>
              <a:rPr lang="en-US" dirty="0">
                <a:solidFill>
                  <a:schemeClr val="bg1"/>
                </a:solidFill>
              </a:rPr>
              <a:t>VDL-2 </a:t>
            </a:r>
            <a:r>
              <a:rPr lang="ru-RU" dirty="0">
                <a:solidFill>
                  <a:schemeClr val="bg1"/>
                </a:solidFill>
              </a:rPr>
              <a:t>и, если потребуется, </a:t>
            </a:r>
            <a:r>
              <a:rPr lang="en-US" dirty="0">
                <a:solidFill>
                  <a:schemeClr val="bg1"/>
                </a:solidFill>
              </a:rPr>
              <a:t>VDB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Все внутренние полеты ВС государственной авиации должны осуществляться без использования ЛПД 1090 </a:t>
            </a:r>
            <a:r>
              <a:rPr lang="en-US" b="1" dirty="0">
                <a:solidFill>
                  <a:srgbClr val="FFFF00"/>
                </a:solidFill>
              </a:rPr>
              <a:t>ES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Весь комплекс связных задач ВС государственной авиации внутри Российской Федерации решается с помощью ЛПД </a:t>
            </a:r>
            <a:r>
              <a:rPr lang="en-US" dirty="0">
                <a:solidFill>
                  <a:schemeClr val="bg1"/>
                </a:solidFill>
              </a:rPr>
              <a:t>VDL-4</a:t>
            </a:r>
            <a:r>
              <a:rPr lang="ru-RU" dirty="0">
                <a:solidFill>
                  <a:schemeClr val="bg1"/>
                </a:solidFill>
              </a:rPr>
              <a:t>, что подтверждается многолетним опытом авиации ФСБ и ФСО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400" dirty="0"/>
              <a:t>            </a:t>
            </a:r>
            <a:r>
              <a:rPr lang="ru-RU" sz="2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 1090 </a:t>
            </a:r>
            <a:r>
              <a:rPr lang="en-US" sz="2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ES </a:t>
            </a:r>
            <a:r>
              <a:rPr lang="ru-RU" sz="2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абсолютно не отвечает Доктрине в части Вооруженных Сил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FDF6-BE84-470C-ACE4-C7145ECB57BE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</p:spTree>
    <p:extLst>
      <p:ext uri="{BB962C8B-B14F-4D97-AF65-F5344CB8AC3E}">
        <p14:creationId xmlns:p14="http://schemas.microsoft.com/office/powerpoint/2010/main" val="811248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Беспилотная авиация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и её интеграция в общее воздушное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193270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85157" y="686667"/>
            <a:ext cx="7239000" cy="642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>
                <a:solidFill>
                  <a:srgbClr val="FFFF00"/>
                </a:solidFill>
              </a:rPr>
              <a:t>Существующая ситуация в мире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30306" y="1577787"/>
            <a:ext cx="8211670" cy="47785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dirty="0">
                <a:solidFill>
                  <a:schemeClr val="bg1"/>
                </a:solidFill>
              </a:rPr>
              <a:t>В настоящее время широко используемые и отвечающие всем стандартам ИКАО технические средства организации полётов </a:t>
            </a:r>
            <a:r>
              <a:rPr lang="ru-RU" altLang="ru-RU" b="1" u="sng" dirty="0">
                <a:solidFill>
                  <a:schemeClr val="bg1"/>
                </a:solidFill>
              </a:rPr>
              <a:t>пилотируемой</a:t>
            </a:r>
            <a:r>
              <a:rPr lang="ru-RU" altLang="ru-RU" dirty="0">
                <a:solidFill>
                  <a:schemeClr val="bg1"/>
                </a:solidFill>
              </a:rPr>
              <a:t> авиации оказываются недостаточными для интеграции </a:t>
            </a:r>
            <a:r>
              <a:rPr lang="ru-RU" altLang="ru-RU" b="1" u="sng" dirty="0">
                <a:solidFill>
                  <a:schemeClr val="bg1"/>
                </a:solidFill>
              </a:rPr>
              <a:t>БАС</a:t>
            </a:r>
            <a:r>
              <a:rPr lang="ru-RU" altLang="ru-RU" dirty="0">
                <a:solidFill>
                  <a:schemeClr val="bg1"/>
                </a:solidFill>
              </a:rPr>
              <a:t> в гражданское воздушное пространство. </a:t>
            </a:r>
          </a:p>
          <a:p>
            <a:pPr algn="just" eaLnBrk="1" hangingPunct="1"/>
            <a:r>
              <a:rPr lang="ru-RU" altLang="ru-RU" dirty="0">
                <a:solidFill>
                  <a:schemeClr val="bg1"/>
                </a:solidFill>
              </a:rPr>
              <a:t>Отсутствие нормативно-правовой базы и норм лётной годности БАС объясняется в первую очередь отсутствием необходимых технических решений.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14.12.2016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Рабочая группа Совета Федераций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416A0-00B6-47B8-A295-0CE5D29D9C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39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871144"/>
            <a:ext cx="8079920" cy="85725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>
                <a:solidFill>
                  <a:srgbClr val="FFFF00"/>
                </a:solidFill>
              </a:rPr>
              <a:t>Состояние вопроса интеграции БАС в гражданское воздушное пространство   в мире и в Российской Федерации</a:t>
            </a:r>
            <a:br>
              <a:rPr lang="ru-RU" altLang="ru-RU" sz="3600" dirty="0">
                <a:solidFill>
                  <a:srgbClr val="FFFF0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118" y="1825625"/>
            <a:ext cx="8633011" cy="47365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Мир: стандарты ИКАО не ранее 2030 г., в то же время нет единого понимания в решении узловых технических вопросов: наблюдение, управление, </a:t>
            </a:r>
            <a:r>
              <a:rPr lang="en-US" dirty="0">
                <a:solidFill>
                  <a:schemeClr val="bg1"/>
                </a:solidFill>
              </a:rPr>
              <a:t>BRLOS, DAA, security</a:t>
            </a:r>
            <a:r>
              <a:rPr lang="ru-RU" dirty="0">
                <a:solidFill>
                  <a:schemeClr val="bg1"/>
                </a:solidFill>
              </a:rPr>
              <a:t>, … </a:t>
            </a:r>
            <a:r>
              <a:rPr lang="ru-RU" dirty="0" err="1">
                <a:solidFill>
                  <a:schemeClr val="bg1"/>
                </a:solidFill>
              </a:rPr>
              <a:t>беспилотников</a:t>
            </a:r>
            <a:r>
              <a:rPr lang="ru-RU" dirty="0">
                <a:solidFill>
                  <a:schemeClr val="bg1"/>
                </a:solidFill>
              </a:rPr>
              <a:t> много – решения нет;</a:t>
            </a:r>
          </a:p>
          <a:p>
            <a:r>
              <a:rPr lang="ru-RU" dirty="0">
                <a:solidFill>
                  <a:schemeClr val="bg1"/>
                </a:solidFill>
              </a:rPr>
              <a:t>Россия: по сравнению с миром – </a:t>
            </a:r>
            <a:r>
              <a:rPr lang="ru-RU" dirty="0" err="1">
                <a:solidFill>
                  <a:schemeClr val="bg1"/>
                </a:solidFill>
              </a:rPr>
              <a:t>беспилотников</a:t>
            </a:r>
            <a:r>
              <a:rPr lang="ru-RU" dirty="0">
                <a:solidFill>
                  <a:schemeClr val="bg1"/>
                </a:solidFill>
              </a:rPr>
              <a:t> очень мало, но технические пути решения организации полётов БАС  в общем воздушном пространстве по существующим стандартам ИКАО, </a:t>
            </a:r>
            <a:r>
              <a:rPr lang="en-US" dirty="0">
                <a:solidFill>
                  <a:schemeClr val="bg1"/>
                </a:solidFill>
              </a:rPr>
              <a:t>EUROCAE, ETSI – </a:t>
            </a:r>
            <a:r>
              <a:rPr lang="ru-RU" dirty="0">
                <a:solidFill>
                  <a:schemeClr val="bg1"/>
                </a:solidFill>
              </a:rPr>
              <a:t>неоднократно продемонстрированы.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14.12.2016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Рабочая группа Совета Федераций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DE916-38D7-42A3-8F13-6B10F2966EC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7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Ссылки в Интернете,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документ на сайте ИКАО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REMOTELY PILOTED AIRCRAFT SYSTEMS PANEL (RPASP)  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THIRD MEETING (RPASP #3)   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Montreal, Canada – 14 to 18 December 2015    </a:t>
            </a:r>
          </a:p>
          <a:p>
            <a:pPr algn="ctr">
              <a:buNone/>
            </a:pPr>
            <a:r>
              <a:rPr lang="en-US" sz="3200" dirty="0">
                <a:solidFill>
                  <a:schemeClr val="bg1"/>
                </a:solidFill>
              </a:rPr>
              <a:t>Joint demo flights of manned and unmanned aircraft in Russian Federation in non-segregated controlled airspace under RLOS and under existing ICAO, EUROCAE and ETSI standards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14.12.2016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Рабочая группа Совета Федераций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DE916-38D7-42A3-8F13-6B10F2966EC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5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Описание российских полётов БАС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586752"/>
            <a:ext cx="7886700" cy="4885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lvl="0"/>
            <a:endParaRPr lang="en-US" sz="1600" dirty="0">
              <a:hlinkClick r:id="rId2"/>
            </a:endParaRPr>
          </a:p>
          <a:p>
            <a:pPr lvl="0"/>
            <a:r>
              <a:rPr lang="en-US" sz="1600" dirty="0">
                <a:solidFill>
                  <a:srgbClr val="FFFF00"/>
                </a:solidFill>
                <a:hlinkClick r:id="rId2"/>
              </a:rPr>
              <a:t>Reference</a:t>
            </a:r>
          </a:p>
          <a:p>
            <a:pPr lvl="0"/>
            <a:r>
              <a:rPr lang="en-US" sz="1600" dirty="0">
                <a:solidFill>
                  <a:srgbClr val="FFFF00"/>
                </a:solidFill>
                <a:hlinkClick r:id="rId2"/>
              </a:rPr>
              <a:t>1. UAS Flights in </a:t>
            </a:r>
            <a:r>
              <a:rPr lang="en-US" sz="1600" dirty="0" err="1">
                <a:solidFill>
                  <a:srgbClr val="FFFF00"/>
                </a:solidFill>
                <a:hlinkClick r:id="rId2"/>
              </a:rPr>
              <a:t>Siversky</a:t>
            </a:r>
            <a:r>
              <a:rPr lang="en-US" sz="1600" dirty="0">
                <a:solidFill>
                  <a:srgbClr val="FFFF00"/>
                </a:solidFill>
                <a:hlinkClick r:id="rId2"/>
              </a:rPr>
              <a:t>,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>
                <a:solidFill>
                  <a:srgbClr val="FFFF00"/>
                </a:solidFill>
                <a:hlinkClick r:id="rId2"/>
              </a:rPr>
              <a:t>http://www.gosniias.ru/pages/19/01_UAS_Flights_in_Siversky.pdf</a:t>
            </a:r>
            <a:endParaRPr lang="en-US" sz="1600" dirty="0">
              <a:solidFill>
                <a:srgbClr val="FFFF00"/>
              </a:solidFill>
            </a:endParaRPr>
          </a:p>
          <a:p>
            <a:pPr lvl="0"/>
            <a:r>
              <a:rPr lang="en-US" sz="1600" dirty="0">
                <a:solidFill>
                  <a:srgbClr val="FFFF00"/>
                </a:solidFill>
                <a:hlinkClick r:id="rId3"/>
              </a:rPr>
              <a:t>2. GA and RPAS flights</a:t>
            </a:r>
            <a:r>
              <a:rPr lang="en-US" sz="1600" dirty="0">
                <a:solidFill>
                  <a:srgbClr val="FFFF00"/>
                </a:solidFill>
              </a:rPr>
              <a:t>, </a:t>
            </a:r>
            <a:r>
              <a:rPr lang="en-US" sz="1600" dirty="0">
                <a:solidFill>
                  <a:srgbClr val="FFFF00"/>
                </a:solidFill>
                <a:hlinkClick r:id="rId3"/>
              </a:rPr>
              <a:t>http://www.gosniias.ru/pages/19/02_GA_and_RPAS_flights.pdf</a:t>
            </a:r>
            <a:endParaRPr lang="en-US" sz="1600" dirty="0">
              <a:solidFill>
                <a:srgbClr val="FFFF00"/>
              </a:solidFill>
            </a:endParaRPr>
          </a:p>
          <a:p>
            <a:pPr lvl="0"/>
            <a:r>
              <a:rPr lang="en-US" sz="1600" dirty="0">
                <a:solidFill>
                  <a:srgbClr val="FFFF00"/>
                </a:solidFill>
                <a:hlinkClick r:id="rId4"/>
              </a:rPr>
              <a:t>3. RPAS for S&amp;R</a:t>
            </a:r>
            <a:r>
              <a:rPr lang="en-US" sz="1600" dirty="0">
                <a:solidFill>
                  <a:srgbClr val="FFFF00"/>
                </a:solidFill>
              </a:rPr>
              <a:t>, </a:t>
            </a:r>
            <a:r>
              <a:rPr lang="en-US" sz="1600" dirty="0">
                <a:solidFill>
                  <a:srgbClr val="FFFF00"/>
                </a:solidFill>
                <a:hlinkClick r:id="rId4"/>
              </a:rPr>
              <a:t>http://www.gosniias.ru/pages/19/03_RPAS_for_S&amp;R.pdf</a:t>
            </a:r>
            <a:endParaRPr lang="en-US" sz="1600" dirty="0">
              <a:solidFill>
                <a:srgbClr val="FFFF00"/>
              </a:solidFill>
            </a:endParaRPr>
          </a:p>
          <a:p>
            <a:pPr lvl="0"/>
            <a:r>
              <a:rPr lang="en-US" sz="1600" dirty="0">
                <a:solidFill>
                  <a:srgbClr val="FFFF00"/>
                </a:solidFill>
                <a:hlinkClick r:id="rId5"/>
              </a:rPr>
              <a:t>4. RPAS under the aegis of </a:t>
            </a:r>
            <a:r>
              <a:rPr lang="en-US" sz="1600" dirty="0" err="1">
                <a:solidFill>
                  <a:srgbClr val="FFFF00"/>
                </a:solidFill>
                <a:hlinkClick r:id="rId5"/>
              </a:rPr>
              <a:t>Rosaviatsia</a:t>
            </a:r>
            <a:r>
              <a:rPr lang="en-US" sz="1600" dirty="0">
                <a:solidFill>
                  <a:srgbClr val="FFFF00"/>
                </a:solidFill>
              </a:rPr>
              <a:t>, </a:t>
            </a:r>
            <a:r>
              <a:rPr lang="en-US" sz="1600" dirty="0">
                <a:solidFill>
                  <a:srgbClr val="FFFF00"/>
                </a:solidFill>
                <a:hlinkClick r:id="rId5"/>
              </a:rPr>
              <a:t>http://www.gosniias.ru/pages/19/04_RPAS_under_the_aegis_of_Rosaviatsia.pdf</a:t>
            </a:r>
            <a:endParaRPr lang="en-US" sz="1600" dirty="0">
              <a:solidFill>
                <a:srgbClr val="FFFF00"/>
              </a:solidFill>
            </a:endParaRPr>
          </a:p>
          <a:p>
            <a:pPr lvl="0"/>
            <a:r>
              <a:rPr lang="en-US" sz="1600" dirty="0">
                <a:solidFill>
                  <a:srgbClr val="FFFF00"/>
                </a:solidFill>
                <a:hlinkClick r:id="rId6"/>
              </a:rPr>
              <a:t>5. RPAS Flights for </a:t>
            </a:r>
            <a:r>
              <a:rPr lang="en-US" sz="1600" dirty="0" err="1">
                <a:solidFill>
                  <a:srgbClr val="FFFF00"/>
                </a:solidFill>
                <a:hlinkClick r:id="rId6"/>
              </a:rPr>
              <a:t>Gasprom</a:t>
            </a:r>
            <a:r>
              <a:rPr lang="en-US" sz="1600" dirty="0">
                <a:solidFill>
                  <a:srgbClr val="FFFF00"/>
                </a:solidFill>
              </a:rPr>
              <a:t>, </a:t>
            </a:r>
            <a:r>
              <a:rPr lang="en-US" sz="1600" dirty="0">
                <a:solidFill>
                  <a:srgbClr val="FFFF00"/>
                </a:solidFill>
                <a:hlinkClick r:id="rId6"/>
              </a:rPr>
              <a:t>http://www.gosniias.ru/pages/19/05_Flights_for_Gasprom.pdf</a:t>
            </a:r>
            <a:endParaRPr lang="en-US" sz="1600" dirty="0">
              <a:solidFill>
                <a:srgbClr val="FFFF00"/>
              </a:solidFill>
            </a:endParaRPr>
          </a:p>
          <a:p>
            <a:pPr lvl="0"/>
            <a:r>
              <a:rPr lang="en-US" sz="1600" dirty="0">
                <a:solidFill>
                  <a:srgbClr val="FFFF00"/>
                </a:solidFill>
                <a:hlinkClick r:id="rId7"/>
              </a:rPr>
              <a:t>6. Manned 1 Flights in </a:t>
            </a:r>
            <a:r>
              <a:rPr lang="en-US" sz="1600" dirty="0" err="1">
                <a:solidFill>
                  <a:srgbClr val="FFFF00"/>
                </a:solidFill>
                <a:hlinkClick r:id="rId7"/>
              </a:rPr>
              <a:t>Yamal</a:t>
            </a:r>
            <a:r>
              <a:rPr lang="en-US" sz="1600" dirty="0">
                <a:solidFill>
                  <a:srgbClr val="FFFF00"/>
                </a:solidFill>
              </a:rPr>
              <a:t>, </a:t>
            </a:r>
            <a:r>
              <a:rPr lang="en-US" sz="1600" dirty="0">
                <a:solidFill>
                  <a:srgbClr val="FFFF00"/>
                </a:solidFill>
                <a:hlinkClick r:id="rId7"/>
              </a:rPr>
              <a:t>http://www.gosniias.ru/pages/19/06_Manned_1_Flights_in_Yamal.pdf</a:t>
            </a:r>
            <a:endParaRPr lang="en-US" sz="1600" dirty="0">
              <a:solidFill>
                <a:srgbClr val="FFFF00"/>
              </a:solidFill>
            </a:endParaRPr>
          </a:p>
          <a:p>
            <a:pPr lvl="0"/>
            <a:r>
              <a:rPr lang="en-US" sz="1600" dirty="0">
                <a:solidFill>
                  <a:srgbClr val="FFFF00"/>
                </a:solidFill>
                <a:hlinkClick r:id="rId8"/>
              </a:rPr>
              <a:t>7. Manned 2 Helicopter Flights in </a:t>
            </a:r>
            <a:r>
              <a:rPr lang="en-US" sz="1600" dirty="0" err="1">
                <a:solidFill>
                  <a:srgbClr val="FFFF00"/>
                </a:solidFill>
                <a:hlinkClick r:id="rId8"/>
              </a:rPr>
              <a:t>Nadym</a:t>
            </a:r>
            <a:r>
              <a:rPr lang="en-US" sz="1600" dirty="0">
                <a:solidFill>
                  <a:srgbClr val="FFFF00"/>
                </a:solidFill>
              </a:rPr>
              <a:t>, </a:t>
            </a:r>
            <a:r>
              <a:rPr lang="en-US" sz="1600" dirty="0">
                <a:solidFill>
                  <a:srgbClr val="FFFF00"/>
                </a:solidFill>
                <a:hlinkClick r:id="rId8"/>
              </a:rPr>
              <a:t>http://www.gosniias.ru/pages/19/07_Manned_2_Helicopters_flights_in_Nadym.pdf</a:t>
            </a:r>
            <a:endParaRPr lang="en-US" sz="1600" dirty="0">
              <a:solidFill>
                <a:srgbClr val="FFFF00"/>
              </a:solidFill>
            </a:endParaRPr>
          </a:p>
          <a:p>
            <a:pPr lvl="0"/>
            <a:r>
              <a:rPr lang="en-US" sz="1600" dirty="0">
                <a:solidFill>
                  <a:srgbClr val="FFFF00"/>
                </a:solidFill>
                <a:hlinkClick r:id="rId9"/>
              </a:rPr>
              <a:t>8. Manned 3 Flights for Federal Custom Service,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>
                <a:solidFill>
                  <a:srgbClr val="FFFF00"/>
                </a:solidFill>
                <a:hlinkClick r:id="rId9"/>
              </a:rPr>
              <a:t>http://www.gosniias.ru/pages/19/08_Manned_3_Flights_for_Federal_Custom_Service.pdf</a:t>
            </a:r>
            <a:endParaRPr lang="en-US" sz="1600" dirty="0">
              <a:solidFill>
                <a:srgbClr val="FFFF00"/>
              </a:solidFill>
            </a:endParaRPr>
          </a:p>
          <a:p>
            <a:pPr lvl="0"/>
            <a:r>
              <a:rPr lang="en-US" sz="1600" dirty="0">
                <a:solidFill>
                  <a:srgbClr val="FFFF00"/>
                </a:solidFill>
                <a:hlinkClick r:id="rId10"/>
              </a:rPr>
              <a:t>9. Manned 4 Flights for Moscow pilot project</a:t>
            </a:r>
            <a:r>
              <a:rPr lang="en-US" sz="1600" dirty="0">
                <a:solidFill>
                  <a:srgbClr val="FFFF00"/>
                </a:solidFill>
              </a:rPr>
              <a:t>, </a:t>
            </a:r>
            <a:r>
              <a:rPr lang="en-US" sz="1600" dirty="0">
                <a:solidFill>
                  <a:srgbClr val="FFFF00"/>
                </a:solidFill>
                <a:hlinkClick r:id="rId10"/>
              </a:rPr>
              <a:t>http://www.gosniias.ru/pages/19/09_Manned_4_Flights_for_Moscow_pilot_project.pdf</a:t>
            </a:r>
            <a:endParaRPr lang="en-US" sz="1600" dirty="0">
              <a:solidFill>
                <a:srgbClr val="FFFF00"/>
              </a:solidFill>
            </a:endParaRPr>
          </a:p>
          <a:p>
            <a:pPr lvl="0"/>
            <a:r>
              <a:rPr lang="en-US" sz="1600" dirty="0">
                <a:solidFill>
                  <a:srgbClr val="FFFF00"/>
                </a:solidFill>
                <a:hlinkClick r:id="rId11"/>
              </a:rPr>
              <a:t>10. Manned 5 </a:t>
            </a:r>
            <a:r>
              <a:rPr lang="en-US" sz="1600" dirty="0" err="1">
                <a:solidFill>
                  <a:srgbClr val="FFFF00"/>
                </a:solidFill>
                <a:hlinkClick r:id="rId11"/>
              </a:rPr>
              <a:t>Ilyushin</a:t>
            </a:r>
            <a:r>
              <a:rPr lang="en-US" sz="1600" dirty="0">
                <a:solidFill>
                  <a:srgbClr val="FFFF00"/>
                </a:solidFill>
                <a:hlinkClick r:id="rId11"/>
              </a:rPr>
              <a:t> -76 and airborne troops,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>
                <a:solidFill>
                  <a:srgbClr val="FFFF00"/>
                </a:solidFill>
                <a:hlinkClick r:id="rId11"/>
              </a:rPr>
              <a:t>http://www.gosniias.ru/pages/19/10_Manned_5_Ilushin-76_and_airborne_troops.pdf</a:t>
            </a:r>
            <a:endParaRPr lang="en-US" sz="1600" dirty="0">
              <a:solidFill>
                <a:srgbClr val="FFFF00"/>
              </a:solidFill>
            </a:endParaRP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ICAO Manual on RPAS, Doc. 10019.</a:t>
            </a:r>
          </a:p>
          <a:p>
            <a:pPr algn="ctr"/>
            <a:endParaRPr lang="en-US" sz="1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58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84094" y="677741"/>
            <a:ext cx="8130988" cy="6429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dirty="0">
                <a:solidFill>
                  <a:srgbClr val="FFFF00"/>
                </a:solidFill>
              </a:rPr>
              <a:t>Основные технические проблемы при внедрении БАС в гражданское воздушное пространство</a:t>
            </a:r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>
          <a:xfrm>
            <a:off x="412375" y="2061881"/>
            <a:ext cx="8310283" cy="479611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>
                <a:solidFill>
                  <a:schemeClr val="bg1"/>
                </a:solidFill>
              </a:rPr>
              <a:t>Опасность потерять связь с воздушным судном; связь должна быть устойчивой к разного рода сбоям</a:t>
            </a:r>
          </a:p>
          <a:p>
            <a:r>
              <a:rPr lang="ru-RU" altLang="ru-RU" sz="3600" dirty="0">
                <a:solidFill>
                  <a:schemeClr val="bg1"/>
                </a:solidFill>
              </a:rPr>
              <a:t>Связь в условиях отсутствия прямой радиовидимости</a:t>
            </a:r>
          </a:p>
          <a:p>
            <a:pPr eaLnBrk="1" hangingPunct="1"/>
            <a:r>
              <a:rPr lang="ru-RU" altLang="ru-RU" sz="3600" dirty="0">
                <a:solidFill>
                  <a:schemeClr val="bg1"/>
                </a:solidFill>
              </a:rPr>
              <a:t>Предупреждение столкновений в воздухе - </a:t>
            </a:r>
            <a:r>
              <a:rPr lang="en-US" altLang="ru-RU" sz="3600" dirty="0">
                <a:solidFill>
                  <a:schemeClr val="bg1"/>
                </a:solidFill>
              </a:rPr>
              <a:t>Detect And Avoid (</a:t>
            </a:r>
            <a:r>
              <a:rPr lang="ru-RU" altLang="ru-RU" sz="3600" dirty="0">
                <a:solidFill>
                  <a:schemeClr val="bg1"/>
                </a:solidFill>
              </a:rPr>
              <a:t>некий аналог </a:t>
            </a:r>
            <a:r>
              <a:rPr lang="en-US" altLang="ru-RU" sz="3600" dirty="0">
                <a:solidFill>
                  <a:schemeClr val="bg1"/>
                </a:solidFill>
              </a:rPr>
              <a:t>TCAS)</a:t>
            </a:r>
            <a:endParaRPr lang="ru-RU" altLang="ru-RU" sz="3600" dirty="0">
              <a:solidFill>
                <a:schemeClr val="bg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14.12.2016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Рабочая группа Совета Федераций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4C29D-CDBA-44EF-A8A5-F2F2E57467E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14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1626971" y="644732"/>
            <a:ext cx="5915025" cy="7456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>
                <a:solidFill>
                  <a:srgbClr val="FFFF00"/>
                </a:solidFill>
              </a:rPr>
              <a:t>Сеть «каждый с каждым»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14.12.2016</a:t>
            </a:r>
            <a:endParaRPr lang="en-US"/>
          </a:p>
        </p:txBody>
      </p:sp>
      <p:sp>
        <p:nvSpPr>
          <p:cNvPr id="65536" name="Нижний колонтитул 655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Рабочая группа Совета Федераций</a:t>
            </a:r>
            <a:endParaRPr lang="en-US"/>
          </a:p>
        </p:txBody>
      </p:sp>
      <p:sp>
        <p:nvSpPr>
          <p:cNvPr id="726" name="Номер слайда 7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F4147-9802-46F8-909A-79BAD150DEF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grpSp>
        <p:nvGrpSpPr>
          <p:cNvPr id="3" name="Group 2320"/>
          <p:cNvGrpSpPr>
            <a:grpSpLocks/>
          </p:cNvGrpSpPr>
          <p:nvPr/>
        </p:nvGrpSpPr>
        <p:grpSpPr bwMode="auto">
          <a:xfrm>
            <a:off x="2992326" y="3955561"/>
            <a:ext cx="646510" cy="494705"/>
            <a:chOff x="2784" y="2880"/>
            <a:chExt cx="663" cy="498"/>
          </a:xfrm>
          <a:solidFill>
            <a:schemeClr val="tx1"/>
          </a:solidFill>
        </p:grpSpPr>
        <p:grpSp>
          <p:nvGrpSpPr>
            <p:cNvPr id="4" name="Group 2321"/>
            <p:cNvGrpSpPr>
              <a:grpSpLocks/>
            </p:cNvGrpSpPr>
            <p:nvPr/>
          </p:nvGrpSpPr>
          <p:grpSpPr bwMode="auto">
            <a:xfrm>
              <a:off x="2840" y="3138"/>
              <a:ext cx="522" cy="47"/>
              <a:chOff x="2923" y="3244"/>
              <a:chExt cx="520" cy="47"/>
            </a:xfrm>
            <a:grpFill/>
          </p:grpSpPr>
          <p:sp>
            <p:nvSpPr>
              <p:cNvPr id="144" name="Freeform 2322"/>
              <p:cNvSpPr>
                <a:spLocks/>
              </p:cNvSpPr>
              <p:nvPr/>
            </p:nvSpPr>
            <p:spPr bwMode="auto">
              <a:xfrm>
                <a:off x="2923" y="3244"/>
                <a:ext cx="520" cy="4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19" y="46"/>
                  </a:cxn>
                  <a:cxn ang="0">
                    <a:pos x="519" y="19"/>
                  </a:cxn>
                  <a:cxn ang="0">
                    <a:pos x="484" y="15"/>
                  </a:cxn>
                  <a:cxn ang="0">
                    <a:pos x="159" y="0"/>
                  </a:cxn>
                  <a:cxn ang="0">
                    <a:pos x="0" y="17"/>
                  </a:cxn>
                </a:cxnLst>
                <a:rect l="0" t="0" r="r" b="b"/>
                <a:pathLst>
                  <a:path w="520" h="47">
                    <a:moveTo>
                      <a:pt x="0" y="17"/>
                    </a:moveTo>
                    <a:lnTo>
                      <a:pt x="419" y="46"/>
                    </a:lnTo>
                    <a:lnTo>
                      <a:pt x="519" y="19"/>
                    </a:lnTo>
                    <a:lnTo>
                      <a:pt x="484" y="15"/>
                    </a:lnTo>
                    <a:lnTo>
                      <a:pt x="159" y="0"/>
                    </a:lnTo>
                    <a:lnTo>
                      <a:pt x="0" y="17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45" name="Freeform 2323"/>
              <p:cNvSpPr>
                <a:spLocks/>
              </p:cNvSpPr>
              <p:nvPr/>
            </p:nvSpPr>
            <p:spPr bwMode="auto">
              <a:xfrm>
                <a:off x="3041" y="3254"/>
                <a:ext cx="382" cy="3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1"/>
                  </a:cxn>
                  <a:cxn ang="0">
                    <a:pos x="309" y="30"/>
                  </a:cxn>
                  <a:cxn ang="0">
                    <a:pos x="358" y="17"/>
                  </a:cxn>
                  <a:cxn ang="0">
                    <a:pos x="354" y="15"/>
                  </a:cxn>
                  <a:cxn ang="0">
                    <a:pos x="381" y="7"/>
                  </a:cxn>
                  <a:cxn ang="0">
                    <a:pos x="364" y="5"/>
                  </a:cxn>
                  <a:cxn ang="0">
                    <a:pos x="31" y="0"/>
                  </a:cxn>
                </a:cxnLst>
                <a:rect l="0" t="0" r="r" b="b"/>
                <a:pathLst>
                  <a:path w="382" h="31">
                    <a:moveTo>
                      <a:pt x="31" y="0"/>
                    </a:moveTo>
                    <a:lnTo>
                      <a:pt x="0" y="11"/>
                    </a:lnTo>
                    <a:lnTo>
                      <a:pt x="309" y="30"/>
                    </a:lnTo>
                    <a:lnTo>
                      <a:pt x="358" y="17"/>
                    </a:lnTo>
                    <a:lnTo>
                      <a:pt x="354" y="15"/>
                    </a:lnTo>
                    <a:lnTo>
                      <a:pt x="381" y="7"/>
                    </a:lnTo>
                    <a:lnTo>
                      <a:pt x="364" y="5"/>
                    </a:lnTo>
                    <a:lnTo>
                      <a:pt x="31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</p:grpSp>
        <p:grpSp>
          <p:nvGrpSpPr>
            <p:cNvPr id="5" name="Group 2324"/>
            <p:cNvGrpSpPr>
              <a:grpSpLocks/>
            </p:cNvGrpSpPr>
            <p:nvPr/>
          </p:nvGrpSpPr>
          <p:grpSpPr bwMode="auto">
            <a:xfrm>
              <a:off x="3264" y="2886"/>
              <a:ext cx="98" cy="286"/>
              <a:chOff x="3346" y="2992"/>
              <a:chExt cx="97" cy="286"/>
            </a:xfrm>
            <a:grpFill/>
          </p:grpSpPr>
          <p:grpSp>
            <p:nvGrpSpPr>
              <p:cNvPr id="6" name="Group 2325"/>
              <p:cNvGrpSpPr>
                <a:grpSpLocks/>
              </p:cNvGrpSpPr>
              <p:nvPr/>
            </p:nvGrpSpPr>
            <p:grpSpPr bwMode="auto">
              <a:xfrm>
                <a:off x="3383" y="3028"/>
                <a:ext cx="60" cy="240"/>
                <a:chOff x="3383" y="3028"/>
                <a:chExt cx="60" cy="240"/>
              </a:xfrm>
              <a:grpFill/>
            </p:grpSpPr>
            <p:sp>
              <p:nvSpPr>
                <p:cNvPr id="118" name="Freeform 2326"/>
                <p:cNvSpPr>
                  <a:spLocks/>
                </p:cNvSpPr>
                <p:nvPr/>
              </p:nvSpPr>
              <p:spPr bwMode="auto">
                <a:xfrm>
                  <a:off x="3383" y="3028"/>
                  <a:ext cx="60" cy="24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9" y="18"/>
                    </a:cxn>
                    <a:cxn ang="0">
                      <a:pos x="53" y="111"/>
                    </a:cxn>
                    <a:cxn ang="0">
                      <a:pos x="47" y="226"/>
                    </a:cxn>
                    <a:cxn ang="0">
                      <a:pos x="0" y="239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0" h="240">
                      <a:moveTo>
                        <a:pt x="6" y="0"/>
                      </a:moveTo>
                      <a:lnTo>
                        <a:pt x="59" y="18"/>
                      </a:lnTo>
                      <a:lnTo>
                        <a:pt x="53" y="111"/>
                      </a:lnTo>
                      <a:lnTo>
                        <a:pt x="47" y="226"/>
                      </a:lnTo>
                      <a:lnTo>
                        <a:pt x="0" y="239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grpSp>
              <p:nvGrpSpPr>
                <p:cNvPr id="8" name="Group 2327"/>
                <p:cNvGrpSpPr>
                  <a:grpSpLocks/>
                </p:cNvGrpSpPr>
                <p:nvPr/>
              </p:nvGrpSpPr>
              <p:grpSpPr bwMode="auto">
                <a:xfrm>
                  <a:off x="3383" y="3037"/>
                  <a:ext cx="57" cy="202"/>
                  <a:chOff x="3383" y="3037"/>
                  <a:chExt cx="57" cy="202"/>
                </a:xfrm>
                <a:grpFill/>
              </p:grpSpPr>
              <p:grpSp>
                <p:nvGrpSpPr>
                  <p:cNvPr id="9" name="Group 2328"/>
                  <p:cNvGrpSpPr>
                    <a:grpSpLocks/>
                  </p:cNvGrpSpPr>
                  <p:nvPr/>
                </p:nvGrpSpPr>
                <p:grpSpPr bwMode="auto">
                  <a:xfrm>
                    <a:off x="3383" y="3037"/>
                    <a:ext cx="57" cy="202"/>
                    <a:chOff x="3383" y="3037"/>
                    <a:chExt cx="57" cy="202"/>
                  </a:xfrm>
                  <a:grpFill/>
                </p:grpSpPr>
                <p:grpSp>
                  <p:nvGrpSpPr>
                    <p:cNvPr id="10" name="Group 23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3" y="3037"/>
                      <a:ext cx="57" cy="122"/>
                      <a:chOff x="3383" y="3037"/>
                      <a:chExt cx="57" cy="122"/>
                    </a:xfrm>
                    <a:grpFill/>
                  </p:grpSpPr>
                  <p:grpSp>
                    <p:nvGrpSpPr>
                      <p:cNvPr id="14" name="Group 2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87" y="3037"/>
                        <a:ext cx="53" cy="65"/>
                        <a:chOff x="3387" y="3037"/>
                        <a:chExt cx="53" cy="65"/>
                      </a:xfrm>
                      <a:grpFill/>
                    </p:grpSpPr>
                    <p:sp>
                      <p:nvSpPr>
                        <p:cNvPr id="138" name="Line 2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37"/>
                          <a:ext cx="51" cy="1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39" name="Line 2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49"/>
                          <a:ext cx="51" cy="17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40" name="Line 2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58"/>
                          <a:ext cx="51" cy="1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41" name="Line 23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70"/>
                          <a:ext cx="49" cy="1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42" name="Line 2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7" y="3080"/>
                          <a:ext cx="51" cy="1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43" name="Line 23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7" y="3090"/>
                          <a:ext cx="51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133" name="Line 23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11"/>
                        <a:ext cx="53" cy="1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34" name="Line 23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21"/>
                        <a:ext cx="53" cy="9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35" name="Line 23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32"/>
                        <a:ext cx="53" cy="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36" name="Line 23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44"/>
                        <a:ext cx="51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37" name="Line 23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54"/>
                        <a:ext cx="49" cy="5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16" name="Group 23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3" y="3164"/>
                      <a:ext cx="51" cy="75"/>
                      <a:chOff x="3383" y="3164"/>
                      <a:chExt cx="51" cy="75"/>
                    </a:xfrm>
                    <a:grpFill/>
                  </p:grpSpPr>
                  <p:sp>
                    <p:nvSpPr>
                      <p:cNvPr id="124" name="Line 23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64"/>
                        <a:ext cx="49" cy="4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25" name="Line 23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76"/>
                        <a:ext cx="49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26" name="Line 23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85"/>
                        <a:ext cx="47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27" name="Line 23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97"/>
                        <a:ext cx="47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28" name="Line 23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05"/>
                        <a:ext cx="47" cy="1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29" name="Line 23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14"/>
                        <a:ext cx="47" cy="4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30" name="Line 23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3" y="3224"/>
                        <a:ext cx="47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31" name="Line 23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33"/>
                        <a:ext cx="45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121" name="Line 2351"/>
                  <p:cNvSpPr>
                    <a:spLocks noChangeShapeType="1"/>
                  </p:cNvSpPr>
                  <p:nvPr/>
                </p:nvSpPr>
                <p:spPr bwMode="auto">
                  <a:xfrm>
                    <a:off x="3385" y="3100"/>
                    <a:ext cx="51" cy="1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1" name="Group 2352"/>
              <p:cNvGrpSpPr>
                <a:grpSpLocks/>
              </p:cNvGrpSpPr>
              <p:nvPr/>
            </p:nvGrpSpPr>
            <p:grpSpPr bwMode="auto">
              <a:xfrm>
                <a:off x="3346" y="2992"/>
                <a:ext cx="55" cy="286"/>
                <a:chOff x="3346" y="2992"/>
                <a:chExt cx="55" cy="286"/>
              </a:xfrm>
              <a:grpFill/>
            </p:grpSpPr>
            <p:sp>
              <p:nvSpPr>
                <p:cNvPr id="116" name="Freeform 2353"/>
                <p:cNvSpPr>
                  <a:spLocks/>
                </p:cNvSpPr>
                <p:nvPr/>
              </p:nvSpPr>
              <p:spPr bwMode="auto">
                <a:xfrm>
                  <a:off x="3346" y="2992"/>
                  <a:ext cx="52" cy="286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9" y="13"/>
                    </a:cxn>
                    <a:cxn ang="0">
                      <a:pos x="51" y="16"/>
                    </a:cxn>
                    <a:cxn ang="0">
                      <a:pos x="39" y="273"/>
                    </a:cxn>
                    <a:cxn ang="0">
                      <a:pos x="35" y="277"/>
                    </a:cxn>
                    <a:cxn ang="0">
                      <a:pos x="0" y="285"/>
                    </a:cxn>
                    <a:cxn ang="0">
                      <a:pos x="6" y="281"/>
                    </a:cxn>
                    <a:cxn ang="0">
                      <a:pos x="6" y="277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2" h="286">
                      <a:moveTo>
                        <a:pt x="11" y="0"/>
                      </a:moveTo>
                      <a:lnTo>
                        <a:pt x="49" y="13"/>
                      </a:lnTo>
                      <a:lnTo>
                        <a:pt x="51" y="16"/>
                      </a:lnTo>
                      <a:lnTo>
                        <a:pt x="39" y="273"/>
                      </a:lnTo>
                      <a:lnTo>
                        <a:pt x="35" y="277"/>
                      </a:lnTo>
                      <a:lnTo>
                        <a:pt x="0" y="285"/>
                      </a:lnTo>
                      <a:lnTo>
                        <a:pt x="6" y="281"/>
                      </a:lnTo>
                      <a:lnTo>
                        <a:pt x="6" y="277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117" name="Arc 2354"/>
                <p:cNvSpPr>
                  <a:spLocks/>
                </p:cNvSpPr>
                <p:nvPr/>
              </p:nvSpPr>
              <p:spPr bwMode="auto">
                <a:xfrm>
                  <a:off x="3393" y="3005"/>
                  <a:ext cx="8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</p:grpSp>
        <p:sp>
          <p:nvSpPr>
            <p:cNvPr id="7" name="Freeform 2355"/>
            <p:cNvSpPr>
              <a:spLocks/>
            </p:cNvSpPr>
            <p:nvPr/>
          </p:nvSpPr>
          <p:spPr bwMode="auto">
            <a:xfrm>
              <a:off x="2988" y="2924"/>
              <a:ext cx="249" cy="2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8" y="0"/>
                </a:cxn>
                <a:cxn ang="0">
                  <a:pos x="238" y="200"/>
                </a:cxn>
                <a:cxn ang="0">
                  <a:pos x="0" y="188"/>
                </a:cxn>
                <a:cxn ang="0">
                  <a:pos x="10" y="0"/>
                </a:cxn>
              </a:cxnLst>
              <a:rect l="0" t="0" r="r" b="b"/>
              <a:pathLst>
                <a:path w="249" h="201">
                  <a:moveTo>
                    <a:pt x="10" y="0"/>
                  </a:moveTo>
                  <a:lnTo>
                    <a:pt x="248" y="0"/>
                  </a:lnTo>
                  <a:lnTo>
                    <a:pt x="238" y="200"/>
                  </a:lnTo>
                  <a:lnTo>
                    <a:pt x="0" y="188"/>
                  </a:lnTo>
                  <a:lnTo>
                    <a:pt x="10" y="0"/>
                  </a:lnTo>
                </a:path>
              </a:pathLst>
            </a:custGeom>
            <a:grpFill/>
            <a:ln w="9525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 sz="1350">
                <a:latin typeface="Arial" charset="0"/>
              </a:endParaRPr>
            </a:p>
          </p:txBody>
        </p:sp>
        <p:grpSp>
          <p:nvGrpSpPr>
            <p:cNvPr id="35" name="Group 2356"/>
            <p:cNvGrpSpPr>
              <a:grpSpLocks/>
            </p:cNvGrpSpPr>
            <p:nvPr/>
          </p:nvGrpSpPr>
          <p:grpSpPr bwMode="auto">
            <a:xfrm>
              <a:off x="2954" y="2880"/>
              <a:ext cx="329" cy="292"/>
              <a:chOff x="3036" y="2986"/>
              <a:chExt cx="328" cy="292"/>
            </a:xfrm>
            <a:grpFill/>
          </p:grpSpPr>
          <p:sp>
            <p:nvSpPr>
              <p:cNvPr id="110" name="Freeform 2357"/>
              <p:cNvSpPr>
                <a:spLocks/>
              </p:cNvSpPr>
              <p:nvPr/>
            </p:nvSpPr>
            <p:spPr bwMode="auto">
              <a:xfrm>
                <a:off x="3037" y="2986"/>
                <a:ext cx="327" cy="292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53" y="1"/>
                  </a:cxn>
                  <a:cxn ang="0">
                    <a:pos x="90" y="0"/>
                  </a:cxn>
                  <a:cxn ang="0">
                    <a:pos x="132" y="0"/>
                  </a:cxn>
                  <a:cxn ang="0">
                    <a:pos x="177" y="0"/>
                  </a:cxn>
                  <a:cxn ang="0">
                    <a:pos x="210" y="0"/>
                  </a:cxn>
                  <a:cxn ang="0">
                    <a:pos x="259" y="1"/>
                  </a:cxn>
                  <a:cxn ang="0">
                    <a:pos x="309" y="3"/>
                  </a:cxn>
                  <a:cxn ang="0">
                    <a:pos x="320" y="3"/>
                  </a:cxn>
                  <a:cxn ang="0">
                    <a:pos x="322" y="5"/>
                  </a:cxn>
                  <a:cxn ang="0">
                    <a:pos x="324" y="5"/>
                  </a:cxn>
                  <a:cxn ang="0">
                    <a:pos x="326" y="9"/>
                  </a:cxn>
                  <a:cxn ang="0">
                    <a:pos x="326" y="11"/>
                  </a:cxn>
                  <a:cxn ang="0">
                    <a:pos x="315" y="287"/>
                  </a:cxn>
                  <a:cxn ang="0">
                    <a:pos x="313" y="291"/>
                  </a:cxn>
                  <a:cxn ang="0">
                    <a:pos x="309" y="291"/>
                  </a:cxn>
                  <a:cxn ang="0">
                    <a:pos x="202" y="285"/>
                  </a:cxn>
                  <a:cxn ang="0">
                    <a:pos x="98" y="277"/>
                  </a:cxn>
                  <a:cxn ang="0">
                    <a:pos x="4" y="271"/>
                  </a:cxn>
                  <a:cxn ang="0">
                    <a:pos x="0" y="264"/>
                  </a:cxn>
                  <a:cxn ang="0">
                    <a:pos x="13" y="13"/>
                  </a:cxn>
                  <a:cxn ang="0">
                    <a:pos x="25" y="3"/>
                  </a:cxn>
                </a:cxnLst>
                <a:rect l="0" t="0" r="r" b="b"/>
                <a:pathLst>
                  <a:path w="327" h="292">
                    <a:moveTo>
                      <a:pt x="25" y="3"/>
                    </a:moveTo>
                    <a:lnTo>
                      <a:pt x="53" y="1"/>
                    </a:lnTo>
                    <a:lnTo>
                      <a:pt x="90" y="0"/>
                    </a:lnTo>
                    <a:lnTo>
                      <a:pt x="132" y="0"/>
                    </a:lnTo>
                    <a:lnTo>
                      <a:pt x="177" y="0"/>
                    </a:lnTo>
                    <a:lnTo>
                      <a:pt x="210" y="0"/>
                    </a:lnTo>
                    <a:lnTo>
                      <a:pt x="259" y="1"/>
                    </a:lnTo>
                    <a:lnTo>
                      <a:pt x="309" y="3"/>
                    </a:lnTo>
                    <a:lnTo>
                      <a:pt x="320" y="3"/>
                    </a:lnTo>
                    <a:lnTo>
                      <a:pt x="322" y="5"/>
                    </a:lnTo>
                    <a:lnTo>
                      <a:pt x="324" y="5"/>
                    </a:lnTo>
                    <a:lnTo>
                      <a:pt x="326" y="9"/>
                    </a:lnTo>
                    <a:lnTo>
                      <a:pt x="326" y="11"/>
                    </a:lnTo>
                    <a:lnTo>
                      <a:pt x="315" y="287"/>
                    </a:lnTo>
                    <a:lnTo>
                      <a:pt x="313" y="291"/>
                    </a:lnTo>
                    <a:lnTo>
                      <a:pt x="309" y="291"/>
                    </a:lnTo>
                    <a:lnTo>
                      <a:pt x="202" y="285"/>
                    </a:lnTo>
                    <a:lnTo>
                      <a:pt x="98" y="277"/>
                    </a:lnTo>
                    <a:lnTo>
                      <a:pt x="4" y="271"/>
                    </a:lnTo>
                    <a:lnTo>
                      <a:pt x="0" y="264"/>
                    </a:lnTo>
                    <a:lnTo>
                      <a:pt x="13" y="13"/>
                    </a:lnTo>
                    <a:lnTo>
                      <a:pt x="25" y="3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11" name="Arc 2358"/>
              <p:cNvSpPr>
                <a:spLocks/>
              </p:cNvSpPr>
              <p:nvPr/>
            </p:nvSpPr>
            <p:spPr bwMode="auto">
              <a:xfrm>
                <a:off x="3355" y="2990"/>
                <a:ext cx="8" cy="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355"/>
                  <a:gd name="T1" fmla="*/ 0 h 21600"/>
                  <a:gd name="T2" fmla="*/ 21355 w 21355"/>
                  <a:gd name="T3" fmla="*/ 18359 h 21600"/>
                  <a:gd name="T4" fmla="*/ 0 w 2135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55" h="21600" fill="none" extrusionOk="0">
                    <a:moveTo>
                      <a:pt x="-1" y="0"/>
                    </a:moveTo>
                    <a:cubicBezTo>
                      <a:pt x="10677" y="0"/>
                      <a:pt x="19753" y="7802"/>
                      <a:pt x="21355" y="18358"/>
                    </a:cubicBezTo>
                  </a:path>
                  <a:path w="21355" h="21600" stroke="0" extrusionOk="0">
                    <a:moveTo>
                      <a:pt x="-1" y="0"/>
                    </a:moveTo>
                    <a:cubicBezTo>
                      <a:pt x="10677" y="0"/>
                      <a:pt x="19753" y="7802"/>
                      <a:pt x="21355" y="18358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12" name="Arc 2359"/>
              <p:cNvSpPr>
                <a:spLocks/>
              </p:cNvSpPr>
              <p:nvPr/>
            </p:nvSpPr>
            <p:spPr bwMode="auto">
              <a:xfrm>
                <a:off x="3051" y="2991"/>
                <a:ext cx="16" cy="12"/>
              </a:xfrm>
              <a:custGeom>
                <a:avLst/>
                <a:gdLst>
                  <a:gd name="G0" fmla="+- 21600 0 0"/>
                  <a:gd name="G1" fmla="+- 21558 0 0"/>
                  <a:gd name="G2" fmla="+- 21600 0 0"/>
                  <a:gd name="T0" fmla="*/ 0 w 21600"/>
                  <a:gd name="T1" fmla="*/ 21558 h 21558"/>
                  <a:gd name="T2" fmla="*/ 20253 w 21600"/>
                  <a:gd name="T3" fmla="*/ 0 h 21558"/>
                  <a:gd name="T4" fmla="*/ 21600 w 21600"/>
                  <a:gd name="T5" fmla="*/ 21558 h 2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58" fill="none" extrusionOk="0">
                    <a:moveTo>
                      <a:pt x="0" y="21558"/>
                    </a:moveTo>
                    <a:cubicBezTo>
                      <a:pt x="0" y="10151"/>
                      <a:pt x="8868" y="711"/>
                      <a:pt x="20253" y="0"/>
                    </a:cubicBezTo>
                  </a:path>
                  <a:path w="21600" h="21558" stroke="0" extrusionOk="0">
                    <a:moveTo>
                      <a:pt x="0" y="21558"/>
                    </a:moveTo>
                    <a:cubicBezTo>
                      <a:pt x="0" y="10151"/>
                      <a:pt x="8868" y="711"/>
                      <a:pt x="20253" y="0"/>
                    </a:cubicBezTo>
                    <a:lnTo>
                      <a:pt x="21600" y="21558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13" name="Arc 2360"/>
              <p:cNvSpPr>
                <a:spLocks/>
              </p:cNvSpPr>
              <p:nvPr/>
            </p:nvSpPr>
            <p:spPr bwMode="auto">
              <a:xfrm>
                <a:off x="3036" y="3249"/>
                <a:ext cx="9" cy="9"/>
              </a:xfrm>
              <a:custGeom>
                <a:avLst/>
                <a:gdLst>
                  <a:gd name="G0" fmla="+- 21600 0 0"/>
                  <a:gd name="G1" fmla="+- 2524 0 0"/>
                  <a:gd name="G2" fmla="+- 21600 0 0"/>
                  <a:gd name="T0" fmla="*/ 24841 w 24841"/>
                  <a:gd name="T1" fmla="*/ 23879 h 24124"/>
                  <a:gd name="T2" fmla="*/ 148 w 24841"/>
                  <a:gd name="T3" fmla="*/ 0 h 24124"/>
                  <a:gd name="T4" fmla="*/ 21600 w 24841"/>
                  <a:gd name="T5" fmla="*/ 2524 h 24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841" h="24124" fill="none" extrusionOk="0">
                    <a:moveTo>
                      <a:pt x="24841" y="23879"/>
                    </a:moveTo>
                    <a:cubicBezTo>
                      <a:pt x="23768" y="24042"/>
                      <a:pt x="22684" y="24123"/>
                      <a:pt x="21600" y="24124"/>
                    </a:cubicBezTo>
                    <a:cubicBezTo>
                      <a:pt x="9670" y="24124"/>
                      <a:pt x="0" y="14453"/>
                      <a:pt x="0" y="2524"/>
                    </a:cubicBezTo>
                    <a:cubicBezTo>
                      <a:pt x="-1" y="1680"/>
                      <a:pt x="49" y="837"/>
                      <a:pt x="147" y="-1"/>
                    </a:cubicBezTo>
                  </a:path>
                  <a:path w="24841" h="24124" stroke="0" extrusionOk="0">
                    <a:moveTo>
                      <a:pt x="24841" y="23879"/>
                    </a:moveTo>
                    <a:cubicBezTo>
                      <a:pt x="23768" y="24042"/>
                      <a:pt x="22684" y="24123"/>
                      <a:pt x="21600" y="24124"/>
                    </a:cubicBezTo>
                    <a:cubicBezTo>
                      <a:pt x="9670" y="24124"/>
                      <a:pt x="0" y="14453"/>
                      <a:pt x="0" y="2524"/>
                    </a:cubicBezTo>
                    <a:cubicBezTo>
                      <a:pt x="-1" y="1680"/>
                      <a:pt x="49" y="837"/>
                      <a:pt x="147" y="-1"/>
                    </a:cubicBezTo>
                    <a:lnTo>
                      <a:pt x="21600" y="2524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</p:grpSp>
        <p:grpSp>
          <p:nvGrpSpPr>
            <p:cNvPr id="36" name="Group 2361"/>
            <p:cNvGrpSpPr>
              <a:grpSpLocks/>
            </p:cNvGrpSpPr>
            <p:nvPr/>
          </p:nvGrpSpPr>
          <p:grpSpPr bwMode="auto">
            <a:xfrm>
              <a:off x="2988" y="2924"/>
              <a:ext cx="252" cy="201"/>
              <a:chOff x="3070" y="3030"/>
              <a:chExt cx="251" cy="201"/>
            </a:xfrm>
            <a:grpFill/>
          </p:grpSpPr>
          <p:grpSp>
            <p:nvGrpSpPr>
              <p:cNvPr id="40" name="Group 2362"/>
              <p:cNvGrpSpPr>
                <a:grpSpLocks/>
              </p:cNvGrpSpPr>
              <p:nvPr/>
            </p:nvGrpSpPr>
            <p:grpSpPr bwMode="auto">
              <a:xfrm>
                <a:off x="3070" y="3030"/>
                <a:ext cx="251" cy="201"/>
                <a:chOff x="3070" y="3030"/>
                <a:chExt cx="251" cy="201"/>
              </a:xfrm>
              <a:grpFill/>
            </p:grpSpPr>
            <p:sp>
              <p:nvSpPr>
                <p:cNvPr id="106" name="Freeform 2363"/>
                <p:cNvSpPr>
                  <a:spLocks/>
                </p:cNvSpPr>
                <p:nvPr/>
              </p:nvSpPr>
              <p:spPr bwMode="auto">
                <a:xfrm>
                  <a:off x="3080" y="3030"/>
                  <a:ext cx="239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8" y="0"/>
                    </a:cxn>
                    <a:cxn ang="0">
                      <a:pos x="232" y="16"/>
                    </a:cxn>
                    <a:cxn ang="0">
                      <a:pos x="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9" h="17">
                      <a:moveTo>
                        <a:pt x="0" y="0"/>
                      </a:moveTo>
                      <a:lnTo>
                        <a:pt x="238" y="0"/>
                      </a:lnTo>
                      <a:lnTo>
                        <a:pt x="232" y="1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107" name="Freeform 2364"/>
                <p:cNvSpPr>
                  <a:spLocks/>
                </p:cNvSpPr>
                <p:nvPr/>
              </p:nvSpPr>
              <p:spPr bwMode="auto">
                <a:xfrm>
                  <a:off x="3304" y="3030"/>
                  <a:ext cx="17" cy="201"/>
                </a:xfrm>
                <a:custGeom>
                  <a:avLst/>
                  <a:gdLst/>
                  <a:ahLst/>
                  <a:cxnLst>
                    <a:cxn ang="0">
                      <a:pos x="11" y="2"/>
                    </a:cxn>
                    <a:cxn ang="0">
                      <a:pos x="16" y="0"/>
                    </a:cxn>
                    <a:cxn ang="0">
                      <a:pos x="11" y="107"/>
                    </a:cxn>
                    <a:cxn ang="0">
                      <a:pos x="4" y="200"/>
                    </a:cxn>
                    <a:cxn ang="0">
                      <a:pos x="0" y="194"/>
                    </a:cxn>
                    <a:cxn ang="0">
                      <a:pos x="11" y="2"/>
                    </a:cxn>
                  </a:cxnLst>
                  <a:rect l="0" t="0" r="r" b="b"/>
                  <a:pathLst>
                    <a:path w="17" h="201">
                      <a:moveTo>
                        <a:pt x="11" y="2"/>
                      </a:moveTo>
                      <a:lnTo>
                        <a:pt x="16" y="0"/>
                      </a:lnTo>
                      <a:lnTo>
                        <a:pt x="11" y="107"/>
                      </a:lnTo>
                      <a:lnTo>
                        <a:pt x="4" y="200"/>
                      </a:lnTo>
                      <a:lnTo>
                        <a:pt x="0" y="194"/>
                      </a:lnTo>
                      <a:lnTo>
                        <a:pt x="11" y="2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108" name="Freeform 2365"/>
                <p:cNvSpPr>
                  <a:spLocks/>
                </p:cNvSpPr>
                <p:nvPr/>
              </p:nvSpPr>
              <p:spPr bwMode="auto">
                <a:xfrm>
                  <a:off x="3070" y="3212"/>
                  <a:ext cx="239" cy="19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238" y="18"/>
                    </a:cxn>
                    <a:cxn ang="0">
                      <a:pos x="234" y="1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39" h="19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238" y="18"/>
                      </a:lnTo>
                      <a:lnTo>
                        <a:pt x="234" y="12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109" name="Freeform 2366"/>
                <p:cNvSpPr>
                  <a:spLocks/>
                </p:cNvSpPr>
                <p:nvPr/>
              </p:nvSpPr>
              <p:spPr bwMode="auto">
                <a:xfrm>
                  <a:off x="3070" y="3030"/>
                  <a:ext cx="17" cy="18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6" y="2"/>
                    </a:cxn>
                    <a:cxn ang="0">
                      <a:pos x="6" y="182"/>
                    </a:cxn>
                    <a:cxn ang="0">
                      <a:pos x="0" y="188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" h="189">
                      <a:moveTo>
                        <a:pt x="10" y="0"/>
                      </a:moveTo>
                      <a:lnTo>
                        <a:pt x="16" y="2"/>
                      </a:lnTo>
                      <a:lnTo>
                        <a:pt x="6" y="182"/>
                      </a:lnTo>
                      <a:lnTo>
                        <a:pt x="0" y="188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  <p:grpSp>
            <p:nvGrpSpPr>
              <p:cNvPr id="41" name="Group 2367"/>
              <p:cNvGrpSpPr>
                <a:grpSpLocks/>
              </p:cNvGrpSpPr>
              <p:nvPr/>
            </p:nvGrpSpPr>
            <p:grpSpPr bwMode="auto">
              <a:xfrm>
                <a:off x="3076" y="3033"/>
                <a:ext cx="237" cy="192"/>
                <a:chOff x="3076" y="3033"/>
                <a:chExt cx="237" cy="192"/>
              </a:xfrm>
              <a:grpFill/>
            </p:grpSpPr>
            <p:sp>
              <p:nvSpPr>
                <p:cNvPr id="103" name="Freeform 2368"/>
                <p:cNvSpPr>
                  <a:spLocks/>
                </p:cNvSpPr>
                <p:nvPr/>
              </p:nvSpPr>
              <p:spPr bwMode="auto">
                <a:xfrm>
                  <a:off x="3076" y="3033"/>
                  <a:ext cx="237" cy="19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36" y="0"/>
                    </a:cxn>
                    <a:cxn ang="0">
                      <a:pos x="228" y="191"/>
                    </a:cxn>
                    <a:cxn ang="0">
                      <a:pos x="0" y="179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37" h="192">
                      <a:moveTo>
                        <a:pt x="10" y="0"/>
                      </a:moveTo>
                      <a:lnTo>
                        <a:pt x="236" y="0"/>
                      </a:lnTo>
                      <a:lnTo>
                        <a:pt x="228" y="191"/>
                      </a:lnTo>
                      <a:lnTo>
                        <a:pt x="0" y="179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104" name="Freeform 2369"/>
                <p:cNvSpPr>
                  <a:spLocks/>
                </p:cNvSpPr>
                <p:nvPr/>
              </p:nvSpPr>
              <p:spPr bwMode="auto">
                <a:xfrm>
                  <a:off x="3084" y="3041"/>
                  <a:ext cx="221" cy="178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220" y="0"/>
                    </a:cxn>
                    <a:cxn ang="0">
                      <a:pos x="212" y="177"/>
                    </a:cxn>
                    <a:cxn ang="0">
                      <a:pos x="0" y="167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221" h="178">
                      <a:moveTo>
                        <a:pt x="8" y="1"/>
                      </a:moveTo>
                      <a:lnTo>
                        <a:pt x="220" y="0"/>
                      </a:lnTo>
                      <a:lnTo>
                        <a:pt x="212" y="177"/>
                      </a:lnTo>
                      <a:lnTo>
                        <a:pt x="0" y="167"/>
                      </a:lnTo>
                      <a:lnTo>
                        <a:pt x="8" y="1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105" name="Freeform 2370"/>
                <p:cNvSpPr>
                  <a:spLocks/>
                </p:cNvSpPr>
                <p:nvPr/>
              </p:nvSpPr>
              <p:spPr bwMode="auto">
                <a:xfrm>
                  <a:off x="3088" y="3053"/>
                  <a:ext cx="209" cy="15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08" y="0"/>
                    </a:cxn>
                    <a:cxn ang="0">
                      <a:pos x="201" y="157"/>
                    </a:cxn>
                    <a:cxn ang="0">
                      <a:pos x="0" y="15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09" h="158">
                      <a:moveTo>
                        <a:pt x="8" y="0"/>
                      </a:moveTo>
                      <a:lnTo>
                        <a:pt x="208" y="0"/>
                      </a:lnTo>
                      <a:lnTo>
                        <a:pt x="201" y="157"/>
                      </a:lnTo>
                      <a:lnTo>
                        <a:pt x="0" y="150"/>
                      </a:lnTo>
                      <a:lnTo>
                        <a:pt x="8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</p:grpSp>
        <p:grpSp>
          <p:nvGrpSpPr>
            <p:cNvPr id="42" name="Group 2371"/>
            <p:cNvGrpSpPr>
              <a:grpSpLocks/>
            </p:cNvGrpSpPr>
            <p:nvPr/>
          </p:nvGrpSpPr>
          <p:grpSpPr bwMode="auto">
            <a:xfrm>
              <a:off x="2784" y="3148"/>
              <a:ext cx="663" cy="230"/>
              <a:chOff x="2784" y="3148"/>
              <a:chExt cx="663" cy="230"/>
            </a:xfrm>
            <a:grpFill/>
          </p:grpSpPr>
          <p:sp>
            <p:nvSpPr>
              <p:cNvPr id="11" name="Freeform 2372"/>
              <p:cNvSpPr>
                <a:spLocks/>
              </p:cNvSpPr>
              <p:nvPr/>
            </p:nvSpPr>
            <p:spPr bwMode="auto">
              <a:xfrm>
                <a:off x="2784" y="3260"/>
                <a:ext cx="66" cy="37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50" y="0"/>
                  </a:cxn>
                  <a:cxn ang="0">
                    <a:pos x="40" y="0"/>
                  </a:cxn>
                  <a:cxn ang="0">
                    <a:pos x="32" y="1"/>
                  </a:cxn>
                  <a:cxn ang="0">
                    <a:pos x="22" y="3"/>
                  </a:cxn>
                  <a:cxn ang="0">
                    <a:pos x="16" y="5"/>
                  </a:cxn>
                  <a:cxn ang="0">
                    <a:pos x="10" y="7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8" y="22"/>
                  </a:cxn>
                  <a:cxn ang="0">
                    <a:pos x="34" y="22"/>
                  </a:cxn>
                  <a:cxn ang="0">
                    <a:pos x="40" y="24"/>
                  </a:cxn>
                  <a:cxn ang="0">
                    <a:pos x="44" y="24"/>
                  </a:cxn>
                  <a:cxn ang="0">
                    <a:pos x="50" y="28"/>
                  </a:cxn>
                  <a:cxn ang="0">
                    <a:pos x="65" y="36"/>
                  </a:cxn>
                  <a:cxn ang="0">
                    <a:pos x="63" y="36"/>
                  </a:cxn>
                  <a:cxn ang="0">
                    <a:pos x="63" y="36"/>
                  </a:cxn>
                </a:cxnLst>
                <a:rect l="0" t="0" r="r" b="b"/>
                <a:pathLst>
                  <a:path w="66" h="37">
                    <a:moveTo>
                      <a:pt x="63" y="0"/>
                    </a:moveTo>
                    <a:lnTo>
                      <a:pt x="50" y="0"/>
                    </a:lnTo>
                    <a:lnTo>
                      <a:pt x="40" y="0"/>
                    </a:lnTo>
                    <a:lnTo>
                      <a:pt x="32" y="1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10" y="7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8" y="22"/>
                    </a:lnTo>
                    <a:lnTo>
                      <a:pt x="34" y="22"/>
                    </a:lnTo>
                    <a:lnTo>
                      <a:pt x="40" y="24"/>
                    </a:lnTo>
                    <a:lnTo>
                      <a:pt x="44" y="24"/>
                    </a:lnTo>
                    <a:lnTo>
                      <a:pt x="50" y="28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3" y="36"/>
                    </a:lnTo>
                  </a:path>
                </a:pathLst>
              </a:custGeom>
              <a:grpFill/>
              <a:ln w="12700" cap="rnd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2" name="Freeform 2373"/>
              <p:cNvSpPr>
                <a:spLocks/>
              </p:cNvSpPr>
              <p:nvPr/>
            </p:nvSpPr>
            <p:spPr bwMode="auto">
              <a:xfrm>
                <a:off x="2843" y="3241"/>
                <a:ext cx="517" cy="8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3"/>
                  </a:cxn>
                  <a:cxn ang="0">
                    <a:pos x="418" y="85"/>
                  </a:cxn>
                  <a:cxn ang="0">
                    <a:pos x="514" y="33"/>
                  </a:cxn>
                  <a:cxn ang="0">
                    <a:pos x="514" y="0"/>
                  </a:cxn>
                  <a:cxn ang="0">
                    <a:pos x="414" y="45"/>
                  </a:cxn>
                  <a:cxn ang="0">
                    <a:pos x="0" y="5"/>
                  </a:cxn>
                </a:cxnLst>
                <a:rect l="0" t="0" r="r" b="b"/>
                <a:pathLst>
                  <a:path w="515" h="86">
                    <a:moveTo>
                      <a:pt x="0" y="5"/>
                    </a:moveTo>
                    <a:lnTo>
                      <a:pt x="0" y="43"/>
                    </a:lnTo>
                    <a:lnTo>
                      <a:pt x="418" y="85"/>
                    </a:lnTo>
                    <a:lnTo>
                      <a:pt x="514" y="33"/>
                    </a:lnTo>
                    <a:lnTo>
                      <a:pt x="514" y="0"/>
                    </a:lnTo>
                    <a:lnTo>
                      <a:pt x="414" y="45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3" name="Freeform 2374"/>
              <p:cNvSpPr>
                <a:spLocks/>
              </p:cNvSpPr>
              <p:nvPr/>
            </p:nvSpPr>
            <p:spPr bwMode="auto">
              <a:xfrm>
                <a:off x="2840" y="3155"/>
                <a:ext cx="422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9" y="28"/>
                  </a:cxn>
                  <a:cxn ang="0">
                    <a:pos x="419" y="134"/>
                  </a:cxn>
                  <a:cxn ang="0">
                    <a:pos x="0" y="94"/>
                  </a:cxn>
                  <a:cxn ang="0">
                    <a:pos x="0" y="0"/>
                  </a:cxn>
                </a:cxnLst>
                <a:rect l="0" t="0" r="r" b="b"/>
                <a:pathLst>
                  <a:path w="420" h="135">
                    <a:moveTo>
                      <a:pt x="0" y="0"/>
                    </a:moveTo>
                    <a:lnTo>
                      <a:pt x="419" y="28"/>
                    </a:lnTo>
                    <a:lnTo>
                      <a:pt x="419" y="134"/>
                    </a:lnTo>
                    <a:lnTo>
                      <a:pt x="0" y="94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46" name="Group 2375"/>
              <p:cNvGrpSpPr>
                <a:grpSpLocks/>
              </p:cNvGrpSpPr>
              <p:nvPr/>
            </p:nvGrpSpPr>
            <p:grpSpPr bwMode="auto">
              <a:xfrm>
                <a:off x="2842" y="3180"/>
                <a:ext cx="419" cy="51"/>
                <a:chOff x="2925" y="3286"/>
                <a:chExt cx="417" cy="51"/>
              </a:xfrm>
              <a:grpFill/>
            </p:grpSpPr>
            <p:sp>
              <p:nvSpPr>
                <p:cNvPr id="97" name="Line 2376"/>
                <p:cNvSpPr>
                  <a:spLocks noChangeShapeType="1"/>
                </p:cNvSpPr>
                <p:nvPr/>
              </p:nvSpPr>
              <p:spPr bwMode="auto">
                <a:xfrm>
                  <a:off x="2925" y="3286"/>
                  <a:ext cx="417" cy="31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98" name="Line 2377"/>
                <p:cNvSpPr>
                  <a:spLocks noChangeShapeType="1"/>
                </p:cNvSpPr>
                <p:nvPr/>
              </p:nvSpPr>
              <p:spPr bwMode="auto">
                <a:xfrm>
                  <a:off x="3232" y="3311"/>
                  <a:ext cx="86" cy="6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99" name="Line 2378"/>
                <p:cNvSpPr>
                  <a:spLocks noChangeShapeType="1"/>
                </p:cNvSpPr>
                <p:nvPr/>
              </p:nvSpPr>
              <p:spPr bwMode="auto">
                <a:xfrm>
                  <a:off x="3127" y="3304"/>
                  <a:ext cx="89" cy="5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100" name="Line 2379"/>
                <p:cNvSpPr>
                  <a:spLocks noChangeShapeType="1"/>
                </p:cNvSpPr>
                <p:nvPr/>
              </p:nvSpPr>
              <p:spPr bwMode="auto">
                <a:xfrm>
                  <a:off x="2925" y="3304"/>
                  <a:ext cx="417" cy="33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  <p:sp>
            <p:nvSpPr>
              <p:cNvPr id="15" name="Freeform 2380"/>
              <p:cNvSpPr>
                <a:spLocks/>
              </p:cNvSpPr>
              <p:nvPr/>
            </p:nvSpPr>
            <p:spPr bwMode="auto">
              <a:xfrm>
                <a:off x="3284" y="3317"/>
                <a:ext cx="163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2"/>
                  </a:cxn>
                  <a:cxn ang="0">
                    <a:pos x="53" y="2"/>
                  </a:cxn>
                  <a:cxn ang="0">
                    <a:pos x="73" y="4"/>
                  </a:cxn>
                  <a:cxn ang="0">
                    <a:pos x="93" y="7"/>
                  </a:cxn>
                  <a:cxn ang="0">
                    <a:pos x="107" y="9"/>
                  </a:cxn>
                  <a:cxn ang="0">
                    <a:pos x="124" y="11"/>
                  </a:cxn>
                  <a:cxn ang="0">
                    <a:pos x="134" y="13"/>
                  </a:cxn>
                  <a:cxn ang="0">
                    <a:pos x="140" y="15"/>
                  </a:cxn>
                  <a:cxn ang="0">
                    <a:pos x="144" y="15"/>
                  </a:cxn>
                  <a:cxn ang="0">
                    <a:pos x="148" y="17"/>
                  </a:cxn>
                  <a:cxn ang="0">
                    <a:pos x="152" y="17"/>
                  </a:cxn>
                  <a:cxn ang="0">
                    <a:pos x="156" y="19"/>
                  </a:cxn>
                  <a:cxn ang="0">
                    <a:pos x="160" y="21"/>
                  </a:cxn>
                  <a:cxn ang="0">
                    <a:pos x="162" y="23"/>
                  </a:cxn>
                  <a:cxn ang="0">
                    <a:pos x="162" y="25"/>
                  </a:cxn>
                  <a:cxn ang="0">
                    <a:pos x="162" y="29"/>
                  </a:cxn>
                  <a:cxn ang="0">
                    <a:pos x="160" y="31"/>
                  </a:cxn>
                  <a:cxn ang="0">
                    <a:pos x="158" y="32"/>
                  </a:cxn>
                  <a:cxn ang="0">
                    <a:pos x="156" y="34"/>
                  </a:cxn>
                  <a:cxn ang="0">
                    <a:pos x="152" y="36"/>
                  </a:cxn>
                  <a:cxn ang="0">
                    <a:pos x="148" y="38"/>
                  </a:cxn>
                  <a:cxn ang="0">
                    <a:pos x="144" y="38"/>
                  </a:cxn>
                  <a:cxn ang="0">
                    <a:pos x="138" y="40"/>
                  </a:cxn>
                  <a:cxn ang="0">
                    <a:pos x="132" y="40"/>
                  </a:cxn>
                  <a:cxn ang="0">
                    <a:pos x="126" y="40"/>
                  </a:cxn>
                  <a:cxn ang="0">
                    <a:pos x="118" y="38"/>
                  </a:cxn>
                </a:cxnLst>
                <a:rect l="0" t="0" r="r" b="b"/>
                <a:pathLst>
                  <a:path w="163" h="41">
                    <a:moveTo>
                      <a:pt x="0" y="0"/>
                    </a:moveTo>
                    <a:lnTo>
                      <a:pt x="32" y="2"/>
                    </a:lnTo>
                    <a:lnTo>
                      <a:pt x="53" y="2"/>
                    </a:lnTo>
                    <a:lnTo>
                      <a:pt x="73" y="4"/>
                    </a:lnTo>
                    <a:lnTo>
                      <a:pt x="93" y="7"/>
                    </a:lnTo>
                    <a:lnTo>
                      <a:pt x="107" y="9"/>
                    </a:lnTo>
                    <a:lnTo>
                      <a:pt x="124" y="11"/>
                    </a:lnTo>
                    <a:lnTo>
                      <a:pt x="134" y="13"/>
                    </a:lnTo>
                    <a:lnTo>
                      <a:pt x="140" y="15"/>
                    </a:lnTo>
                    <a:lnTo>
                      <a:pt x="144" y="15"/>
                    </a:lnTo>
                    <a:lnTo>
                      <a:pt x="148" y="17"/>
                    </a:lnTo>
                    <a:lnTo>
                      <a:pt x="152" y="17"/>
                    </a:lnTo>
                    <a:lnTo>
                      <a:pt x="156" y="19"/>
                    </a:lnTo>
                    <a:lnTo>
                      <a:pt x="160" y="21"/>
                    </a:lnTo>
                    <a:lnTo>
                      <a:pt x="162" y="23"/>
                    </a:lnTo>
                    <a:lnTo>
                      <a:pt x="162" y="25"/>
                    </a:lnTo>
                    <a:lnTo>
                      <a:pt x="162" y="29"/>
                    </a:lnTo>
                    <a:lnTo>
                      <a:pt x="160" y="31"/>
                    </a:lnTo>
                    <a:lnTo>
                      <a:pt x="158" y="32"/>
                    </a:lnTo>
                    <a:lnTo>
                      <a:pt x="156" y="34"/>
                    </a:lnTo>
                    <a:lnTo>
                      <a:pt x="152" y="36"/>
                    </a:lnTo>
                    <a:lnTo>
                      <a:pt x="148" y="38"/>
                    </a:lnTo>
                    <a:lnTo>
                      <a:pt x="144" y="38"/>
                    </a:lnTo>
                    <a:lnTo>
                      <a:pt x="138" y="40"/>
                    </a:lnTo>
                    <a:lnTo>
                      <a:pt x="132" y="40"/>
                    </a:lnTo>
                    <a:lnTo>
                      <a:pt x="126" y="40"/>
                    </a:lnTo>
                    <a:lnTo>
                      <a:pt x="118" y="38"/>
                    </a:lnTo>
                  </a:path>
                </a:pathLst>
              </a:custGeom>
              <a:grpFill/>
              <a:ln w="12700" cap="rnd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47" name="Group 2381"/>
              <p:cNvGrpSpPr>
                <a:grpSpLocks/>
              </p:cNvGrpSpPr>
              <p:nvPr/>
            </p:nvGrpSpPr>
            <p:grpSpPr bwMode="auto">
              <a:xfrm>
                <a:off x="3292" y="3336"/>
                <a:ext cx="113" cy="42"/>
                <a:chOff x="3373" y="3442"/>
                <a:chExt cx="113" cy="42"/>
              </a:xfrm>
              <a:grpFill/>
            </p:grpSpPr>
            <p:grpSp>
              <p:nvGrpSpPr>
                <p:cNvPr id="48" name="Group 2382"/>
                <p:cNvGrpSpPr>
                  <a:grpSpLocks/>
                </p:cNvGrpSpPr>
                <p:nvPr/>
              </p:nvGrpSpPr>
              <p:grpSpPr bwMode="auto">
                <a:xfrm>
                  <a:off x="3373" y="3442"/>
                  <a:ext cx="113" cy="42"/>
                  <a:chOff x="3373" y="3442"/>
                  <a:chExt cx="113" cy="42"/>
                </a:xfrm>
                <a:grpFill/>
              </p:grpSpPr>
              <p:sp>
                <p:nvSpPr>
                  <p:cNvPr id="93" name="Freeform 2383"/>
                  <p:cNvSpPr>
                    <a:spLocks/>
                  </p:cNvSpPr>
                  <p:nvPr/>
                </p:nvSpPr>
                <p:spPr bwMode="auto">
                  <a:xfrm>
                    <a:off x="3373" y="3442"/>
                    <a:ext cx="70" cy="3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8" y="0"/>
                      </a:cxn>
                      <a:cxn ang="0">
                        <a:pos x="69" y="10"/>
                      </a:cxn>
                      <a:cxn ang="0">
                        <a:pos x="49" y="29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70" h="30">
                        <a:moveTo>
                          <a:pt x="0" y="17"/>
                        </a:moveTo>
                        <a:lnTo>
                          <a:pt x="18" y="0"/>
                        </a:lnTo>
                        <a:lnTo>
                          <a:pt x="69" y="10"/>
                        </a:lnTo>
                        <a:lnTo>
                          <a:pt x="49" y="29"/>
                        </a:lnTo>
                        <a:lnTo>
                          <a:pt x="0" y="17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94" name="Freeform 2384"/>
                  <p:cNvSpPr>
                    <a:spLocks/>
                  </p:cNvSpPr>
                  <p:nvPr/>
                </p:nvSpPr>
                <p:spPr bwMode="auto">
                  <a:xfrm>
                    <a:off x="3373" y="3459"/>
                    <a:ext cx="5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49" y="24"/>
                      </a:cxn>
                      <a:cxn ang="0">
                        <a:pos x="49" y="1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25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49" y="24"/>
                        </a:lnTo>
                        <a:lnTo>
                          <a:pt x="49" y="1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95" name="Freeform 2385"/>
                  <p:cNvSpPr>
                    <a:spLocks/>
                  </p:cNvSpPr>
                  <p:nvPr/>
                </p:nvSpPr>
                <p:spPr bwMode="auto">
                  <a:xfrm>
                    <a:off x="3422" y="3452"/>
                    <a:ext cx="64" cy="32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0" y="0"/>
                      </a:cxn>
                      <a:cxn ang="0">
                        <a:pos x="63" y="4"/>
                      </a:cxn>
                      <a:cxn ang="0">
                        <a:pos x="63" y="18"/>
                      </a:cxn>
                      <a:cxn ang="0">
                        <a:pos x="0" y="31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64" h="32">
                        <a:moveTo>
                          <a:pt x="0" y="16"/>
                        </a:moveTo>
                        <a:lnTo>
                          <a:pt x="20" y="0"/>
                        </a:lnTo>
                        <a:lnTo>
                          <a:pt x="63" y="4"/>
                        </a:lnTo>
                        <a:lnTo>
                          <a:pt x="63" y="18"/>
                        </a:lnTo>
                        <a:lnTo>
                          <a:pt x="0" y="31"/>
                        </a:lnTo>
                        <a:lnTo>
                          <a:pt x="0" y="16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96" name="Freeform 2386"/>
                  <p:cNvSpPr>
                    <a:spLocks/>
                  </p:cNvSpPr>
                  <p:nvPr/>
                </p:nvSpPr>
                <p:spPr bwMode="auto">
                  <a:xfrm>
                    <a:off x="3391" y="3442"/>
                    <a:ext cx="95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7" y="4"/>
                      </a:cxn>
                      <a:cxn ang="0">
                        <a:pos x="94" y="16"/>
                      </a:cxn>
                      <a:cxn ang="0">
                        <a:pos x="51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5" h="17">
                        <a:moveTo>
                          <a:pt x="0" y="0"/>
                        </a:moveTo>
                        <a:lnTo>
                          <a:pt x="47" y="4"/>
                        </a:lnTo>
                        <a:lnTo>
                          <a:pt x="94" y="16"/>
                        </a:lnTo>
                        <a:lnTo>
                          <a:pt x="51" y="1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  <p:grpSp>
              <p:nvGrpSpPr>
                <p:cNvPr id="55" name="Group 2387"/>
                <p:cNvGrpSpPr>
                  <a:grpSpLocks/>
                </p:cNvGrpSpPr>
                <p:nvPr/>
              </p:nvGrpSpPr>
              <p:grpSpPr bwMode="auto">
                <a:xfrm>
                  <a:off x="3373" y="3455"/>
                  <a:ext cx="112" cy="18"/>
                  <a:chOff x="3373" y="3455"/>
                  <a:chExt cx="112" cy="18"/>
                </a:xfrm>
                <a:grpFill/>
              </p:grpSpPr>
              <p:sp>
                <p:nvSpPr>
                  <p:cNvPr id="90" name="Line 2388"/>
                  <p:cNvSpPr>
                    <a:spLocks noChangeShapeType="1"/>
                  </p:cNvSpPr>
                  <p:nvPr/>
                </p:nvSpPr>
                <p:spPr bwMode="auto">
                  <a:xfrm>
                    <a:off x="3373" y="3463"/>
                    <a:ext cx="49" cy="10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91" name="Line 2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2" y="3455"/>
                    <a:ext cx="22" cy="18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92" name="Line 2390"/>
                  <p:cNvSpPr>
                    <a:spLocks noChangeShapeType="1"/>
                  </p:cNvSpPr>
                  <p:nvPr/>
                </p:nvSpPr>
                <p:spPr bwMode="auto">
                  <a:xfrm>
                    <a:off x="3444" y="3455"/>
                    <a:ext cx="41" cy="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7" name="Freeform 2391"/>
              <p:cNvSpPr>
                <a:spLocks/>
              </p:cNvSpPr>
              <p:nvPr/>
            </p:nvSpPr>
            <p:spPr bwMode="auto">
              <a:xfrm>
                <a:off x="3262" y="3239"/>
                <a:ext cx="98" cy="90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6" y="0"/>
                  </a:cxn>
                  <a:cxn ang="0">
                    <a:pos x="96" y="35"/>
                  </a:cxn>
                  <a:cxn ang="0">
                    <a:pos x="0" y="89"/>
                  </a:cxn>
                  <a:cxn ang="0">
                    <a:pos x="0" y="45"/>
                  </a:cxn>
                </a:cxnLst>
                <a:rect l="0" t="0" r="r" b="b"/>
                <a:pathLst>
                  <a:path w="97" h="90">
                    <a:moveTo>
                      <a:pt x="0" y="45"/>
                    </a:moveTo>
                    <a:lnTo>
                      <a:pt x="96" y="0"/>
                    </a:lnTo>
                    <a:lnTo>
                      <a:pt x="96" y="35"/>
                    </a:lnTo>
                    <a:lnTo>
                      <a:pt x="0" y="89"/>
                    </a:lnTo>
                    <a:lnTo>
                      <a:pt x="0" y="45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8" name="Freeform 2392"/>
              <p:cNvSpPr>
                <a:spLocks/>
              </p:cNvSpPr>
              <p:nvPr/>
            </p:nvSpPr>
            <p:spPr bwMode="auto">
              <a:xfrm>
                <a:off x="3260" y="3157"/>
                <a:ext cx="102" cy="13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00" y="0"/>
                  </a:cxn>
                  <a:cxn ang="0">
                    <a:pos x="100" y="86"/>
                  </a:cxn>
                  <a:cxn ang="0">
                    <a:pos x="0" y="130"/>
                  </a:cxn>
                  <a:cxn ang="0">
                    <a:pos x="0" y="26"/>
                  </a:cxn>
                </a:cxnLst>
                <a:rect l="0" t="0" r="r" b="b"/>
                <a:pathLst>
                  <a:path w="101" h="131">
                    <a:moveTo>
                      <a:pt x="0" y="26"/>
                    </a:moveTo>
                    <a:lnTo>
                      <a:pt x="100" y="0"/>
                    </a:lnTo>
                    <a:lnTo>
                      <a:pt x="100" y="86"/>
                    </a:lnTo>
                    <a:lnTo>
                      <a:pt x="0" y="130"/>
                    </a:lnTo>
                    <a:lnTo>
                      <a:pt x="0" y="26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9" name="Freeform 2393"/>
              <p:cNvSpPr>
                <a:spLocks/>
              </p:cNvSpPr>
              <p:nvPr/>
            </p:nvSpPr>
            <p:spPr bwMode="auto">
              <a:xfrm>
                <a:off x="2824" y="3258"/>
                <a:ext cx="467" cy="92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464" y="38"/>
                  </a:cxn>
                  <a:cxn ang="0">
                    <a:pos x="437" y="70"/>
                  </a:cxn>
                  <a:cxn ang="0">
                    <a:pos x="409" y="91"/>
                  </a:cxn>
                  <a:cxn ang="0">
                    <a:pos x="0" y="45"/>
                  </a:cxn>
                  <a:cxn ang="0">
                    <a:pos x="31" y="32"/>
                  </a:cxn>
                  <a:cxn ang="0">
                    <a:pos x="77" y="0"/>
                  </a:cxn>
                </a:cxnLst>
                <a:rect l="0" t="0" r="r" b="b"/>
                <a:pathLst>
                  <a:path w="465" h="92">
                    <a:moveTo>
                      <a:pt x="77" y="0"/>
                    </a:moveTo>
                    <a:lnTo>
                      <a:pt x="464" y="38"/>
                    </a:lnTo>
                    <a:lnTo>
                      <a:pt x="437" y="70"/>
                    </a:lnTo>
                    <a:lnTo>
                      <a:pt x="409" y="91"/>
                    </a:lnTo>
                    <a:lnTo>
                      <a:pt x="0" y="45"/>
                    </a:lnTo>
                    <a:lnTo>
                      <a:pt x="31" y="32"/>
                    </a:lnTo>
                    <a:lnTo>
                      <a:pt x="77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0" name="Line 2394"/>
              <p:cNvSpPr>
                <a:spLocks noChangeShapeType="1"/>
              </p:cNvSpPr>
              <p:nvPr/>
            </p:nvSpPr>
            <p:spPr bwMode="auto">
              <a:xfrm flipV="1">
                <a:off x="3260" y="3198"/>
                <a:ext cx="101" cy="33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1" name="Line 2395"/>
              <p:cNvSpPr>
                <a:spLocks noChangeShapeType="1"/>
              </p:cNvSpPr>
              <p:nvPr/>
            </p:nvSpPr>
            <p:spPr bwMode="auto">
              <a:xfrm flipV="1">
                <a:off x="3277" y="3207"/>
                <a:ext cx="84" cy="30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2" name="Line 2396"/>
              <p:cNvSpPr>
                <a:spLocks noChangeShapeType="1"/>
              </p:cNvSpPr>
              <p:nvPr/>
            </p:nvSpPr>
            <p:spPr bwMode="auto">
              <a:xfrm flipV="1">
                <a:off x="3277" y="3216"/>
                <a:ext cx="84" cy="33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3" name="Line 2397"/>
              <p:cNvSpPr>
                <a:spLocks noChangeShapeType="1"/>
              </p:cNvSpPr>
              <p:nvPr/>
            </p:nvSpPr>
            <p:spPr bwMode="auto">
              <a:xfrm flipV="1">
                <a:off x="3277" y="3225"/>
                <a:ext cx="84" cy="3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4" name="Line 2398"/>
              <p:cNvSpPr>
                <a:spLocks noChangeShapeType="1"/>
              </p:cNvSpPr>
              <p:nvPr/>
            </p:nvSpPr>
            <p:spPr bwMode="auto">
              <a:xfrm flipV="1">
                <a:off x="3277" y="3235"/>
                <a:ext cx="84" cy="37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5" name="Line 2399"/>
              <p:cNvSpPr>
                <a:spLocks noChangeShapeType="1"/>
              </p:cNvSpPr>
              <p:nvPr/>
            </p:nvSpPr>
            <p:spPr bwMode="auto">
              <a:xfrm flipV="1">
                <a:off x="3277" y="3188"/>
                <a:ext cx="84" cy="26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6" name="Line 2400"/>
              <p:cNvSpPr>
                <a:spLocks noChangeShapeType="1"/>
              </p:cNvSpPr>
              <p:nvPr/>
            </p:nvSpPr>
            <p:spPr bwMode="auto">
              <a:xfrm flipV="1">
                <a:off x="3277" y="3176"/>
                <a:ext cx="84" cy="2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7" name="Line 2401"/>
              <p:cNvSpPr>
                <a:spLocks noChangeShapeType="1"/>
              </p:cNvSpPr>
              <p:nvPr/>
            </p:nvSpPr>
            <p:spPr bwMode="auto">
              <a:xfrm flipV="1">
                <a:off x="3277" y="3165"/>
                <a:ext cx="84" cy="2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8" name="Line 2402"/>
              <p:cNvSpPr>
                <a:spLocks noChangeShapeType="1"/>
              </p:cNvSpPr>
              <p:nvPr/>
            </p:nvSpPr>
            <p:spPr bwMode="auto">
              <a:xfrm>
                <a:off x="3277" y="3180"/>
                <a:ext cx="0" cy="99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9" name="Freeform 2403"/>
              <p:cNvSpPr>
                <a:spLocks/>
              </p:cNvSpPr>
              <p:nvPr/>
            </p:nvSpPr>
            <p:spPr bwMode="auto">
              <a:xfrm>
                <a:off x="3217" y="3148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0" name="Freeform 2404"/>
              <p:cNvSpPr>
                <a:spLocks/>
              </p:cNvSpPr>
              <p:nvPr/>
            </p:nvSpPr>
            <p:spPr bwMode="auto">
              <a:xfrm>
                <a:off x="3146" y="3294"/>
                <a:ext cx="112" cy="4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5" y="27"/>
                  </a:cxn>
                  <a:cxn ang="0">
                    <a:pos x="0" y="38"/>
                  </a:cxn>
                  <a:cxn ang="0">
                    <a:pos x="72" y="44"/>
                  </a:cxn>
                  <a:cxn ang="0">
                    <a:pos x="88" y="30"/>
                  </a:cxn>
                  <a:cxn ang="0">
                    <a:pos x="110" y="5"/>
                  </a:cxn>
                  <a:cxn ang="0">
                    <a:pos x="41" y="0"/>
                  </a:cxn>
                </a:cxnLst>
                <a:rect l="0" t="0" r="r" b="b"/>
                <a:pathLst>
                  <a:path w="111" h="45">
                    <a:moveTo>
                      <a:pt x="41" y="0"/>
                    </a:moveTo>
                    <a:lnTo>
                      <a:pt x="15" y="27"/>
                    </a:lnTo>
                    <a:lnTo>
                      <a:pt x="0" y="38"/>
                    </a:lnTo>
                    <a:lnTo>
                      <a:pt x="72" y="44"/>
                    </a:lnTo>
                    <a:lnTo>
                      <a:pt x="88" y="30"/>
                    </a:lnTo>
                    <a:lnTo>
                      <a:pt x="110" y="5"/>
                    </a:lnTo>
                    <a:lnTo>
                      <a:pt x="41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56" name="Group 2405"/>
              <p:cNvGrpSpPr>
                <a:grpSpLocks/>
              </p:cNvGrpSpPr>
              <p:nvPr/>
            </p:nvGrpSpPr>
            <p:grpSpPr bwMode="auto">
              <a:xfrm>
                <a:off x="2826" y="3264"/>
                <a:ext cx="465" cy="102"/>
                <a:chOff x="2909" y="3370"/>
                <a:chExt cx="463" cy="102"/>
              </a:xfrm>
              <a:grpFill/>
            </p:grpSpPr>
            <p:sp>
              <p:nvSpPr>
                <p:cNvPr id="32" name="Freeform 2406"/>
                <p:cNvSpPr>
                  <a:spLocks/>
                </p:cNvSpPr>
                <p:nvPr/>
              </p:nvSpPr>
              <p:spPr bwMode="auto">
                <a:xfrm>
                  <a:off x="2909" y="3409"/>
                  <a:ext cx="408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407" y="62"/>
                    </a:cxn>
                    <a:cxn ang="0">
                      <a:pos x="407" y="4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8" h="63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407" y="62"/>
                      </a:lnTo>
                      <a:lnTo>
                        <a:pt x="407" y="4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33" name="Freeform 2407"/>
                <p:cNvSpPr>
                  <a:spLocks/>
                </p:cNvSpPr>
                <p:nvPr/>
              </p:nvSpPr>
              <p:spPr bwMode="auto">
                <a:xfrm>
                  <a:off x="3316" y="3402"/>
                  <a:ext cx="56" cy="70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69"/>
                    </a:cxn>
                    <a:cxn ang="0">
                      <a:pos x="24" y="53"/>
                    </a:cxn>
                    <a:cxn ang="0">
                      <a:pos x="34" y="44"/>
                    </a:cxn>
                    <a:cxn ang="0">
                      <a:pos x="55" y="19"/>
                    </a:cxn>
                    <a:cxn ang="0">
                      <a:pos x="55" y="0"/>
                    </a:cxn>
                    <a:cxn ang="0">
                      <a:pos x="28" y="32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56" h="70">
                      <a:moveTo>
                        <a:pt x="0" y="53"/>
                      </a:moveTo>
                      <a:lnTo>
                        <a:pt x="0" y="69"/>
                      </a:lnTo>
                      <a:lnTo>
                        <a:pt x="24" y="53"/>
                      </a:lnTo>
                      <a:lnTo>
                        <a:pt x="34" y="44"/>
                      </a:lnTo>
                      <a:lnTo>
                        <a:pt x="55" y="19"/>
                      </a:lnTo>
                      <a:lnTo>
                        <a:pt x="55" y="0"/>
                      </a:lnTo>
                      <a:lnTo>
                        <a:pt x="28" y="32"/>
                      </a:lnTo>
                      <a:lnTo>
                        <a:pt x="0" y="53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34" name="Line 2408"/>
                <p:cNvSpPr>
                  <a:spLocks noChangeShapeType="1"/>
                </p:cNvSpPr>
                <p:nvPr/>
              </p:nvSpPr>
              <p:spPr bwMode="auto">
                <a:xfrm>
                  <a:off x="2909" y="3415"/>
                  <a:ext cx="409" cy="44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grpSp>
              <p:nvGrpSpPr>
                <p:cNvPr id="57" name="Group 2409"/>
                <p:cNvGrpSpPr>
                  <a:grpSpLocks/>
                </p:cNvGrpSpPr>
                <p:nvPr/>
              </p:nvGrpSpPr>
              <p:grpSpPr bwMode="auto">
                <a:xfrm>
                  <a:off x="2934" y="3370"/>
                  <a:ext cx="394" cy="76"/>
                  <a:chOff x="2934" y="3370"/>
                  <a:chExt cx="394" cy="76"/>
                </a:xfrm>
                <a:grpFill/>
              </p:grpSpPr>
              <p:sp>
                <p:nvSpPr>
                  <p:cNvPr id="39" name="Freeform 2410"/>
                  <p:cNvSpPr>
                    <a:spLocks/>
                  </p:cNvSpPr>
                  <p:nvPr/>
                </p:nvSpPr>
                <p:spPr bwMode="auto">
                  <a:xfrm>
                    <a:off x="2934" y="3374"/>
                    <a:ext cx="304" cy="61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16" y="26"/>
                      </a:cxn>
                      <a:cxn ang="0">
                        <a:pos x="0" y="33"/>
                      </a:cxn>
                      <a:cxn ang="0">
                        <a:pos x="258" y="60"/>
                      </a:cxn>
                      <a:cxn ang="0">
                        <a:pos x="276" y="47"/>
                      </a:cxn>
                      <a:cxn ang="0">
                        <a:pos x="303" y="24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304" h="61">
                        <a:moveTo>
                          <a:pt x="53" y="0"/>
                        </a:moveTo>
                        <a:lnTo>
                          <a:pt x="16" y="26"/>
                        </a:lnTo>
                        <a:lnTo>
                          <a:pt x="0" y="33"/>
                        </a:lnTo>
                        <a:lnTo>
                          <a:pt x="258" y="60"/>
                        </a:lnTo>
                        <a:lnTo>
                          <a:pt x="276" y="47"/>
                        </a:lnTo>
                        <a:lnTo>
                          <a:pt x="303" y="24"/>
                        </a:lnTo>
                        <a:lnTo>
                          <a:pt x="53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grpSp>
                <p:nvGrpSpPr>
                  <p:cNvPr id="58" name="Group 2411"/>
                  <p:cNvGrpSpPr>
                    <a:grpSpLocks/>
                  </p:cNvGrpSpPr>
                  <p:nvPr/>
                </p:nvGrpSpPr>
                <p:grpSpPr bwMode="auto">
                  <a:xfrm>
                    <a:off x="2942" y="3370"/>
                    <a:ext cx="386" cy="76"/>
                    <a:chOff x="2942" y="3370"/>
                    <a:chExt cx="386" cy="76"/>
                  </a:xfrm>
                  <a:grpFill/>
                </p:grpSpPr>
                <p:grpSp>
                  <p:nvGrpSpPr>
                    <p:cNvPr id="59" name="Group 2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8" y="3370"/>
                      <a:ext cx="284" cy="62"/>
                      <a:chOff x="2948" y="3370"/>
                      <a:chExt cx="284" cy="62"/>
                    </a:xfrm>
                    <a:grpFill/>
                  </p:grpSpPr>
                  <p:grpSp>
                    <p:nvGrpSpPr>
                      <p:cNvPr id="60" name="Group 24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8" y="3370"/>
                        <a:ext cx="59" cy="41"/>
                        <a:chOff x="2948" y="3370"/>
                        <a:chExt cx="59" cy="41"/>
                      </a:xfrm>
                      <a:grpFill/>
                    </p:grpSpPr>
                    <p:sp>
                      <p:nvSpPr>
                        <p:cNvPr id="86" name="Line 24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48" y="3402"/>
                          <a:ext cx="20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7" name="Line 24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68" y="3370"/>
                          <a:ext cx="39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1" name="Group 24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2" y="3372"/>
                        <a:ext cx="59" cy="41"/>
                        <a:chOff x="2972" y="3372"/>
                        <a:chExt cx="59" cy="41"/>
                      </a:xfrm>
                      <a:grpFill/>
                    </p:grpSpPr>
                    <p:sp>
                      <p:nvSpPr>
                        <p:cNvPr id="84" name="Line 24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72" y="3404"/>
                          <a:ext cx="19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5" name="Line 24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91" y="3372"/>
                          <a:ext cx="40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2" name="Group 2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95" y="3374"/>
                        <a:ext cx="59" cy="41"/>
                        <a:chOff x="2995" y="3374"/>
                        <a:chExt cx="59" cy="41"/>
                      </a:xfrm>
                      <a:grpFill/>
                    </p:grpSpPr>
                    <p:sp>
                      <p:nvSpPr>
                        <p:cNvPr id="82" name="Line 24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95" y="3405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3" name="Line 24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15" y="3374"/>
                          <a:ext cx="39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3" name="Group 24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17" y="3378"/>
                        <a:ext cx="59" cy="39"/>
                        <a:chOff x="3017" y="3378"/>
                        <a:chExt cx="59" cy="39"/>
                      </a:xfrm>
                      <a:grpFill/>
                    </p:grpSpPr>
                    <p:sp>
                      <p:nvSpPr>
                        <p:cNvPr id="80" name="Line 24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17" y="3407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1" name="Line 24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37" y="3378"/>
                          <a:ext cx="39" cy="2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4" name="Group 24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41" y="3378"/>
                        <a:ext cx="59" cy="41"/>
                        <a:chOff x="3041" y="3378"/>
                        <a:chExt cx="59" cy="41"/>
                      </a:xfrm>
                      <a:grpFill/>
                    </p:grpSpPr>
                    <p:sp>
                      <p:nvSpPr>
                        <p:cNvPr id="78" name="Line 24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41" y="3409"/>
                          <a:ext cx="19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9" name="Line 24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60" y="3378"/>
                          <a:ext cx="40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5" name="Group 24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62" y="3380"/>
                        <a:ext cx="59" cy="41"/>
                        <a:chOff x="3062" y="3380"/>
                        <a:chExt cx="59" cy="41"/>
                      </a:xfrm>
                      <a:grpFill/>
                    </p:grpSpPr>
                    <p:sp>
                      <p:nvSpPr>
                        <p:cNvPr id="76" name="Line 24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62" y="3411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7" name="Line 24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82" y="3380"/>
                          <a:ext cx="39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88" name="Group 24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86" y="3381"/>
                        <a:ext cx="59" cy="42"/>
                        <a:chOff x="3086" y="3381"/>
                        <a:chExt cx="59" cy="42"/>
                      </a:xfrm>
                      <a:grpFill/>
                    </p:grpSpPr>
                    <p:sp>
                      <p:nvSpPr>
                        <p:cNvPr id="74" name="Line 24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86" y="3413"/>
                          <a:ext cx="18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5" name="Line 24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04" y="3381"/>
                          <a:ext cx="41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89" name="Group 24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6" y="3385"/>
                        <a:ext cx="59" cy="42"/>
                        <a:chOff x="3106" y="3385"/>
                        <a:chExt cx="59" cy="42"/>
                      </a:xfrm>
                      <a:grpFill/>
                    </p:grpSpPr>
                    <p:sp>
                      <p:nvSpPr>
                        <p:cNvPr id="72" name="Line 24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06" y="3417"/>
                          <a:ext cx="19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3" name="Line 24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25" y="3385"/>
                          <a:ext cx="40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1" name="Group 24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7" y="3389"/>
                        <a:ext cx="59" cy="40"/>
                        <a:chOff x="3127" y="3389"/>
                        <a:chExt cx="59" cy="40"/>
                      </a:xfrm>
                      <a:grpFill/>
                    </p:grpSpPr>
                    <p:sp>
                      <p:nvSpPr>
                        <p:cNvPr id="70" name="Line 24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27" y="3419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1" name="Line 24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47" y="3389"/>
                          <a:ext cx="39" cy="3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2" name="Group 24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51" y="3389"/>
                        <a:ext cx="59" cy="41"/>
                        <a:chOff x="3151" y="3389"/>
                        <a:chExt cx="59" cy="41"/>
                      </a:xfrm>
                      <a:grpFill/>
                    </p:grpSpPr>
                    <p:sp>
                      <p:nvSpPr>
                        <p:cNvPr id="68" name="Line 24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51" y="3421"/>
                          <a:ext cx="18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9" name="Line 24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69" y="3389"/>
                          <a:ext cx="41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4" name="Group 24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72" y="3391"/>
                        <a:ext cx="60" cy="41"/>
                        <a:chOff x="3172" y="3391"/>
                        <a:chExt cx="60" cy="41"/>
                      </a:xfrm>
                      <a:grpFill/>
                    </p:grpSpPr>
                    <p:sp>
                      <p:nvSpPr>
                        <p:cNvPr id="66" name="Line 24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72" y="3423"/>
                          <a:ext cx="18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7" name="Line 24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90" y="3391"/>
                          <a:ext cx="42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5" name="Group 24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1" y="3398"/>
                      <a:ext cx="85" cy="48"/>
                      <a:chOff x="3241" y="3398"/>
                      <a:chExt cx="85" cy="48"/>
                    </a:xfrm>
                    <a:grpFill/>
                  </p:grpSpPr>
                  <p:grpSp>
                    <p:nvGrpSpPr>
                      <p:cNvPr id="119" name="Group 24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77" y="3400"/>
                        <a:ext cx="49" cy="46"/>
                        <a:chOff x="3277" y="3400"/>
                        <a:chExt cx="49" cy="46"/>
                      </a:xfrm>
                      <a:grpFill/>
                    </p:grpSpPr>
                    <p:sp>
                      <p:nvSpPr>
                        <p:cNvPr id="53" name="Line 24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77" y="3434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4" name="Line 24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93" y="3400"/>
                          <a:ext cx="33" cy="3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20" name="Group 24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59" y="3398"/>
                        <a:ext cx="49" cy="46"/>
                        <a:chOff x="3259" y="3398"/>
                        <a:chExt cx="49" cy="46"/>
                      </a:xfrm>
                      <a:grpFill/>
                    </p:grpSpPr>
                    <p:sp>
                      <p:nvSpPr>
                        <p:cNvPr id="51" name="Line 24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59" y="3432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2" name="Line 24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75" y="3398"/>
                          <a:ext cx="33" cy="3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22" name="Group 24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1" y="3398"/>
                        <a:ext cx="50" cy="44"/>
                        <a:chOff x="3241" y="3398"/>
                        <a:chExt cx="50" cy="44"/>
                      </a:xfrm>
                      <a:grpFill/>
                    </p:grpSpPr>
                    <p:sp>
                      <p:nvSpPr>
                        <p:cNvPr id="49" name="Line 24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41" y="3430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0" name="Line 24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57" y="3398"/>
                          <a:ext cx="34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3" name="Line 24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0" y="3383"/>
                      <a:ext cx="358" cy="32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  <p:sp>
                  <p:nvSpPr>
                    <p:cNvPr id="44" name="Line 24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6" y="3391"/>
                      <a:ext cx="366" cy="3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  <p:sp>
                  <p:nvSpPr>
                    <p:cNvPr id="45" name="Line 24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2" y="3400"/>
                      <a:ext cx="370" cy="3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23" name="Group 2459"/>
                <p:cNvGrpSpPr>
                  <a:grpSpLocks/>
                </p:cNvGrpSpPr>
                <p:nvPr/>
              </p:nvGrpSpPr>
              <p:grpSpPr bwMode="auto">
                <a:xfrm>
                  <a:off x="3318" y="3407"/>
                  <a:ext cx="51" cy="52"/>
                  <a:chOff x="3318" y="3407"/>
                  <a:chExt cx="51" cy="52"/>
                </a:xfrm>
                <a:grpFill/>
              </p:grpSpPr>
              <p:sp>
                <p:nvSpPr>
                  <p:cNvPr id="37" name="Line 24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18" y="3438"/>
                    <a:ext cx="28" cy="2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38" name="Line 24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6" y="3407"/>
                    <a:ext cx="23" cy="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</p:grpSp>
      </p:grpSp>
      <p:grpSp>
        <p:nvGrpSpPr>
          <p:cNvPr id="132" name="Group 2320"/>
          <p:cNvGrpSpPr>
            <a:grpSpLocks/>
          </p:cNvGrpSpPr>
          <p:nvPr/>
        </p:nvGrpSpPr>
        <p:grpSpPr bwMode="auto">
          <a:xfrm>
            <a:off x="3352894" y="2522008"/>
            <a:ext cx="646510" cy="494705"/>
            <a:chOff x="2784" y="2880"/>
            <a:chExt cx="663" cy="498"/>
          </a:xfrm>
          <a:solidFill>
            <a:schemeClr val="tx1"/>
          </a:solidFill>
        </p:grpSpPr>
        <p:grpSp>
          <p:nvGrpSpPr>
            <p:cNvPr id="146" name="Group 2321"/>
            <p:cNvGrpSpPr>
              <a:grpSpLocks/>
            </p:cNvGrpSpPr>
            <p:nvPr/>
          </p:nvGrpSpPr>
          <p:grpSpPr bwMode="auto">
            <a:xfrm>
              <a:off x="2840" y="3138"/>
              <a:ext cx="522" cy="47"/>
              <a:chOff x="2923" y="3244"/>
              <a:chExt cx="520" cy="47"/>
            </a:xfrm>
            <a:grpFill/>
          </p:grpSpPr>
          <p:sp>
            <p:nvSpPr>
              <p:cNvPr id="286" name="Freeform 2322"/>
              <p:cNvSpPr>
                <a:spLocks/>
              </p:cNvSpPr>
              <p:nvPr/>
            </p:nvSpPr>
            <p:spPr bwMode="auto">
              <a:xfrm>
                <a:off x="2923" y="3244"/>
                <a:ext cx="520" cy="4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19" y="46"/>
                  </a:cxn>
                  <a:cxn ang="0">
                    <a:pos x="519" y="19"/>
                  </a:cxn>
                  <a:cxn ang="0">
                    <a:pos x="484" y="15"/>
                  </a:cxn>
                  <a:cxn ang="0">
                    <a:pos x="159" y="0"/>
                  </a:cxn>
                  <a:cxn ang="0">
                    <a:pos x="0" y="17"/>
                  </a:cxn>
                </a:cxnLst>
                <a:rect l="0" t="0" r="r" b="b"/>
                <a:pathLst>
                  <a:path w="520" h="47">
                    <a:moveTo>
                      <a:pt x="0" y="17"/>
                    </a:moveTo>
                    <a:lnTo>
                      <a:pt x="419" y="46"/>
                    </a:lnTo>
                    <a:lnTo>
                      <a:pt x="519" y="19"/>
                    </a:lnTo>
                    <a:lnTo>
                      <a:pt x="484" y="15"/>
                    </a:lnTo>
                    <a:lnTo>
                      <a:pt x="159" y="0"/>
                    </a:lnTo>
                    <a:lnTo>
                      <a:pt x="0" y="17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87" name="Freeform 2323"/>
              <p:cNvSpPr>
                <a:spLocks/>
              </p:cNvSpPr>
              <p:nvPr/>
            </p:nvSpPr>
            <p:spPr bwMode="auto">
              <a:xfrm>
                <a:off x="3041" y="3254"/>
                <a:ext cx="382" cy="3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1"/>
                  </a:cxn>
                  <a:cxn ang="0">
                    <a:pos x="309" y="30"/>
                  </a:cxn>
                  <a:cxn ang="0">
                    <a:pos x="358" y="17"/>
                  </a:cxn>
                  <a:cxn ang="0">
                    <a:pos x="354" y="15"/>
                  </a:cxn>
                  <a:cxn ang="0">
                    <a:pos x="381" y="7"/>
                  </a:cxn>
                  <a:cxn ang="0">
                    <a:pos x="364" y="5"/>
                  </a:cxn>
                  <a:cxn ang="0">
                    <a:pos x="31" y="0"/>
                  </a:cxn>
                </a:cxnLst>
                <a:rect l="0" t="0" r="r" b="b"/>
                <a:pathLst>
                  <a:path w="382" h="31">
                    <a:moveTo>
                      <a:pt x="31" y="0"/>
                    </a:moveTo>
                    <a:lnTo>
                      <a:pt x="0" y="11"/>
                    </a:lnTo>
                    <a:lnTo>
                      <a:pt x="309" y="30"/>
                    </a:lnTo>
                    <a:lnTo>
                      <a:pt x="358" y="17"/>
                    </a:lnTo>
                    <a:lnTo>
                      <a:pt x="354" y="15"/>
                    </a:lnTo>
                    <a:lnTo>
                      <a:pt x="381" y="7"/>
                    </a:lnTo>
                    <a:lnTo>
                      <a:pt x="364" y="5"/>
                    </a:lnTo>
                    <a:lnTo>
                      <a:pt x="31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</p:grpSp>
        <p:grpSp>
          <p:nvGrpSpPr>
            <p:cNvPr id="147" name="Group 2324"/>
            <p:cNvGrpSpPr>
              <a:grpSpLocks/>
            </p:cNvGrpSpPr>
            <p:nvPr/>
          </p:nvGrpSpPr>
          <p:grpSpPr bwMode="auto">
            <a:xfrm>
              <a:off x="3264" y="2886"/>
              <a:ext cx="98" cy="286"/>
              <a:chOff x="3346" y="2992"/>
              <a:chExt cx="97" cy="286"/>
            </a:xfrm>
            <a:grpFill/>
          </p:grpSpPr>
          <p:grpSp>
            <p:nvGrpSpPr>
              <p:cNvPr id="148" name="Group 2325"/>
              <p:cNvGrpSpPr>
                <a:grpSpLocks/>
              </p:cNvGrpSpPr>
              <p:nvPr/>
            </p:nvGrpSpPr>
            <p:grpSpPr bwMode="auto">
              <a:xfrm>
                <a:off x="3383" y="3028"/>
                <a:ext cx="60" cy="240"/>
                <a:chOff x="3383" y="3028"/>
                <a:chExt cx="60" cy="240"/>
              </a:xfrm>
              <a:grpFill/>
            </p:grpSpPr>
            <p:sp>
              <p:nvSpPr>
                <p:cNvPr id="260" name="Freeform 2326"/>
                <p:cNvSpPr>
                  <a:spLocks/>
                </p:cNvSpPr>
                <p:nvPr/>
              </p:nvSpPr>
              <p:spPr bwMode="auto">
                <a:xfrm>
                  <a:off x="3383" y="3028"/>
                  <a:ext cx="60" cy="24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9" y="18"/>
                    </a:cxn>
                    <a:cxn ang="0">
                      <a:pos x="53" y="111"/>
                    </a:cxn>
                    <a:cxn ang="0">
                      <a:pos x="47" y="226"/>
                    </a:cxn>
                    <a:cxn ang="0">
                      <a:pos x="0" y="239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0" h="240">
                      <a:moveTo>
                        <a:pt x="6" y="0"/>
                      </a:moveTo>
                      <a:lnTo>
                        <a:pt x="59" y="18"/>
                      </a:lnTo>
                      <a:lnTo>
                        <a:pt x="53" y="111"/>
                      </a:lnTo>
                      <a:lnTo>
                        <a:pt x="47" y="226"/>
                      </a:lnTo>
                      <a:lnTo>
                        <a:pt x="0" y="239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grpSp>
              <p:nvGrpSpPr>
                <p:cNvPr id="150" name="Group 2327"/>
                <p:cNvGrpSpPr>
                  <a:grpSpLocks/>
                </p:cNvGrpSpPr>
                <p:nvPr/>
              </p:nvGrpSpPr>
              <p:grpSpPr bwMode="auto">
                <a:xfrm>
                  <a:off x="3383" y="3037"/>
                  <a:ext cx="57" cy="202"/>
                  <a:chOff x="3383" y="3037"/>
                  <a:chExt cx="57" cy="202"/>
                </a:xfrm>
                <a:grpFill/>
              </p:grpSpPr>
              <p:grpSp>
                <p:nvGrpSpPr>
                  <p:cNvPr id="151" name="Group 2328"/>
                  <p:cNvGrpSpPr>
                    <a:grpSpLocks/>
                  </p:cNvGrpSpPr>
                  <p:nvPr/>
                </p:nvGrpSpPr>
                <p:grpSpPr bwMode="auto">
                  <a:xfrm>
                    <a:off x="3383" y="3037"/>
                    <a:ext cx="57" cy="202"/>
                    <a:chOff x="3383" y="3037"/>
                    <a:chExt cx="57" cy="202"/>
                  </a:xfrm>
                  <a:grpFill/>
                </p:grpSpPr>
                <p:grpSp>
                  <p:nvGrpSpPr>
                    <p:cNvPr id="152" name="Group 23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3" y="3037"/>
                      <a:ext cx="57" cy="122"/>
                      <a:chOff x="3383" y="3037"/>
                      <a:chExt cx="57" cy="122"/>
                    </a:xfrm>
                    <a:grpFill/>
                  </p:grpSpPr>
                  <p:grpSp>
                    <p:nvGrpSpPr>
                      <p:cNvPr id="156" name="Group 2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87" y="3037"/>
                        <a:ext cx="53" cy="65"/>
                        <a:chOff x="3387" y="3037"/>
                        <a:chExt cx="53" cy="65"/>
                      </a:xfrm>
                      <a:grpFill/>
                    </p:grpSpPr>
                    <p:sp>
                      <p:nvSpPr>
                        <p:cNvPr id="280" name="Line 2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37"/>
                          <a:ext cx="51" cy="1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1" name="Line 2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49"/>
                          <a:ext cx="51" cy="17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2" name="Line 2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58"/>
                          <a:ext cx="51" cy="1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3" name="Line 23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70"/>
                          <a:ext cx="49" cy="1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4" name="Line 2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7" y="3080"/>
                          <a:ext cx="51" cy="1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5" name="Line 23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7" y="3090"/>
                          <a:ext cx="51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75" name="Line 23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11"/>
                        <a:ext cx="53" cy="1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6" name="Line 23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21"/>
                        <a:ext cx="53" cy="9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7" name="Line 23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32"/>
                        <a:ext cx="53" cy="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8" name="Line 23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44"/>
                        <a:ext cx="51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9" name="Line 23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54"/>
                        <a:ext cx="49" cy="5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158" name="Group 23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3" y="3164"/>
                      <a:ext cx="51" cy="75"/>
                      <a:chOff x="3383" y="3164"/>
                      <a:chExt cx="51" cy="75"/>
                    </a:xfrm>
                    <a:grpFill/>
                  </p:grpSpPr>
                  <p:sp>
                    <p:nvSpPr>
                      <p:cNvPr id="266" name="Line 23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64"/>
                        <a:ext cx="49" cy="4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67" name="Line 23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76"/>
                        <a:ext cx="49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68" name="Line 23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85"/>
                        <a:ext cx="47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69" name="Line 23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97"/>
                        <a:ext cx="47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0" name="Line 23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05"/>
                        <a:ext cx="47" cy="1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1" name="Line 23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14"/>
                        <a:ext cx="47" cy="4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2" name="Line 23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3" y="3224"/>
                        <a:ext cx="47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3" name="Line 23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33"/>
                        <a:ext cx="45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263" name="Line 2351"/>
                  <p:cNvSpPr>
                    <a:spLocks noChangeShapeType="1"/>
                  </p:cNvSpPr>
                  <p:nvPr/>
                </p:nvSpPr>
                <p:spPr bwMode="auto">
                  <a:xfrm>
                    <a:off x="3385" y="3100"/>
                    <a:ext cx="51" cy="1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73" name="Group 2352"/>
              <p:cNvGrpSpPr>
                <a:grpSpLocks/>
              </p:cNvGrpSpPr>
              <p:nvPr/>
            </p:nvGrpSpPr>
            <p:grpSpPr bwMode="auto">
              <a:xfrm>
                <a:off x="3346" y="2992"/>
                <a:ext cx="55" cy="286"/>
                <a:chOff x="3346" y="2992"/>
                <a:chExt cx="55" cy="286"/>
              </a:xfrm>
              <a:grpFill/>
            </p:grpSpPr>
            <p:sp>
              <p:nvSpPr>
                <p:cNvPr id="258" name="Freeform 2353"/>
                <p:cNvSpPr>
                  <a:spLocks/>
                </p:cNvSpPr>
                <p:nvPr/>
              </p:nvSpPr>
              <p:spPr bwMode="auto">
                <a:xfrm>
                  <a:off x="3346" y="2992"/>
                  <a:ext cx="52" cy="286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9" y="13"/>
                    </a:cxn>
                    <a:cxn ang="0">
                      <a:pos x="51" y="16"/>
                    </a:cxn>
                    <a:cxn ang="0">
                      <a:pos x="39" y="273"/>
                    </a:cxn>
                    <a:cxn ang="0">
                      <a:pos x="35" y="277"/>
                    </a:cxn>
                    <a:cxn ang="0">
                      <a:pos x="0" y="285"/>
                    </a:cxn>
                    <a:cxn ang="0">
                      <a:pos x="6" y="281"/>
                    </a:cxn>
                    <a:cxn ang="0">
                      <a:pos x="6" y="277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2" h="286">
                      <a:moveTo>
                        <a:pt x="11" y="0"/>
                      </a:moveTo>
                      <a:lnTo>
                        <a:pt x="49" y="13"/>
                      </a:lnTo>
                      <a:lnTo>
                        <a:pt x="51" y="16"/>
                      </a:lnTo>
                      <a:lnTo>
                        <a:pt x="39" y="273"/>
                      </a:lnTo>
                      <a:lnTo>
                        <a:pt x="35" y="277"/>
                      </a:lnTo>
                      <a:lnTo>
                        <a:pt x="0" y="285"/>
                      </a:lnTo>
                      <a:lnTo>
                        <a:pt x="6" y="281"/>
                      </a:lnTo>
                      <a:lnTo>
                        <a:pt x="6" y="277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259" name="Arc 2354"/>
                <p:cNvSpPr>
                  <a:spLocks/>
                </p:cNvSpPr>
                <p:nvPr/>
              </p:nvSpPr>
              <p:spPr bwMode="auto">
                <a:xfrm>
                  <a:off x="3393" y="3005"/>
                  <a:ext cx="8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</p:grpSp>
        <p:sp>
          <p:nvSpPr>
            <p:cNvPr id="149" name="Freeform 2355"/>
            <p:cNvSpPr>
              <a:spLocks/>
            </p:cNvSpPr>
            <p:nvPr/>
          </p:nvSpPr>
          <p:spPr bwMode="auto">
            <a:xfrm>
              <a:off x="2988" y="2924"/>
              <a:ext cx="249" cy="2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8" y="0"/>
                </a:cxn>
                <a:cxn ang="0">
                  <a:pos x="238" y="200"/>
                </a:cxn>
                <a:cxn ang="0">
                  <a:pos x="0" y="188"/>
                </a:cxn>
                <a:cxn ang="0">
                  <a:pos x="10" y="0"/>
                </a:cxn>
              </a:cxnLst>
              <a:rect l="0" t="0" r="r" b="b"/>
              <a:pathLst>
                <a:path w="249" h="201">
                  <a:moveTo>
                    <a:pt x="10" y="0"/>
                  </a:moveTo>
                  <a:lnTo>
                    <a:pt x="248" y="0"/>
                  </a:lnTo>
                  <a:lnTo>
                    <a:pt x="238" y="200"/>
                  </a:lnTo>
                  <a:lnTo>
                    <a:pt x="0" y="188"/>
                  </a:lnTo>
                  <a:lnTo>
                    <a:pt x="10" y="0"/>
                  </a:lnTo>
                </a:path>
              </a:pathLst>
            </a:custGeom>
            <a:grpFill/>
            <a:ln w="9525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 sz="1350">
                <a:latin typeface="Arial" charset="0"/>
              </a:endParaRPr>
            </a:p>
          </p:txBody>
        </p:sp>
        <p:grpSp>
          <p:nvGrpSpPr>
            <p:cNvPr id="177" name="Group 2356"/>
            <p:cNvGrpSpPr>
              <a:grpSpLocks/>
            </p:cNvGrpSpPr>
            <p:nvPr/>
          </p:nvGrpSpPr>
          <p:grpSpPr bwMode="auto">
            <a:xfrm>
              <a:off x="2954" y="2880"/>
              <a:ext cx="329" cy="292"/>
              <a:chOff x="3036" y="2986"/>
              <a:chExt cx="328" cy="292"/>
            </a:xfrm>
            <a:grpFill/>
          </p:grpSpPr>
          <p:sp>
            <p:nvSpPr>
              <p:cNvPr id="252" name="Freeform 2357"/>
              <p:cNvSpPr>
                <a:spLocks/>
              </p:cNvSpPr>
              <p:nvPr/>
            </p:nvSpPr>
            <p:spPr bwMode="auto">
              <a:xfrm>
                <a:off x="3037" y="2986"/>
                <a:ext cx="327" cy="292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53" y="1"/>
                  </a:cxn>
                  <a:cxn ang="0">
                    <a:pos x="90" y="0"/>
                  </a:cxn>
                  <a:cxn ang="0">
                    <a:pos x="132" y="0"/>
                  </a:cxn>
                  <a:cxn ang="0">
                    <a:pos x="177" y="0"/>
                  </a:cxn>
                  <a:cxn ang="0">
                    <a:pos x="210" y="0"/>
                  </a:cxn>
                  <a:cxn ang="0">
                    <a:pos x="259" y="1"/>
                  </a:cxn>
                  <a:cxn ang="0">
                    <a:pos x="309" y="3"/>
                  </a:cxn>
                  <a:cxn ang="0">
                    <a:pos x="320" y="3"/>
                  </a:cxn>
                  <a:cxn ang="0">
                    <a:pos x="322" y="5"/>
                  </a:cxn>
                  <a:cxn ang="0">
                    <a:pos x="324" y="5"/>
                  </a:cxn>
                  <a:cxn ang="0">
                    <a:pos x="326" y="9"/>
                  </a:cxn>
                  <a:cxn ang="0">
                    <a:pos x="326" y="11"/>
                  </a:cxn>
                  <a:cxn ang="0">
                    <a:pos x="315" y="287"/>
                  </a:cxn>
                  <a:cxn ang="0">
                    <a:pos x="313" y="291"/>
                  </a:cxn>
                  <a:cxn ang="0">
                    <a:pos x="309" y="291"/>
                  </a:cxn>
                  <a:cxn ang="0">
                    <a:pos x="202" y="285"/>
                  </a:cxn>
                  <a:cxn ang="0">
                    <a:pos x="98" y="277"/>
                  </a:cxn>
                  <a:cxn ang="0">
                    <a:pos x="4" y="271"/>
                  </a:cxn>
                  <a:cxn ang="0">
                    <a:pos x="0" y="264"/>
                  </a:cxn>
                  <a:cxn ang="0">
                    <a:pos x="13" y="13"/>
                  </a:cxn>
                  <a:cxn ang="0">
                    <a:pos x="25" y="3"/>
                  </a:cxn>
                </a:cxnLst>
                <a:rect l="0" t="0" r="r" b="b"/>
                <a:pathLst>
                  <a:path w="327" h="292">
                    <a:moveTo>
                      <a:pt x="25" y="3"/>
                    </a:moveTo>
                    <a:lnTo>
                      <a:pt x="53" y="1"/>
                    </a:lnTo>
                    <a:lnTo>
                      <a:pt x="90" y="0"/>
                    </a:lnTo>
                    <a:lnTo>
                      <a:pt x="132" y="0"/>
                    </a:lnTo>
                    <a:lnTo>
                      <a:pt x="177" y="0"/>
                    </a:lnTo>
                    <a:lnTo>
                      <a:pt x="210" y="0"/>
                    </a:lnTo>
                    <a:lnTo>
                      <a:pt x="259" y="1"/>
                    </a:lnTo>
                    <a:lnTo>
                      <a:pt x="309" y="3"/>
                    </a:lnTo>
                    <a:lnTo>
                      <a:pt x="320" y="3"/>
                    </a:lnTo>
                    <a:lnTo>
                      <a:pt x="322" y="5"/>
                    </a:lnTo>
                    <a:lnTo>
                      <a:pt x="324" y="5"/>
                    </a:lnTo>
                    <a:lnTo>
                      <a:pt x="326" y="9"/>
                    </a:lnTo>
                    <a:lnTo>
                      <a:pt x="326" y="11"/>
                    </a:lnTo>
                    <a:lnTo>
                      <a:pt x="315" y="287"/>
                    </a:lnTo>
                    <a:lnTo>
                      <a:pt x="313" y="291"/>
                    </a:lnTo>
                    <a:lnTo>
                      <a:pt x="309" y="291"/>
                    </a:lnTo>
                    <a:lnTo>
                      <a:pt x="202" y="285"/>
                    </a:lnTo>
                    <a:lnTo>
                      <a:pt x="98" y="277"/>
                    </a:lnTo>
                    <a:lnTo>
                      <a:pt x="4" y="271"/>
                    </a:lnTo>
                    <a:lnTo>
                      <a:pt x="0" y="264"/>
                    </a:lnTo>
                    <a:lnTo>
                      <a:pt x="13" y="13"/>
                    </a:lnTo>
                    <a:lnTo>
                      <a:pt x="25" y="3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53" name="Arc 2358"/>
              <p:cNvSpPr>
                <a:spLocks/>
              </p:cNvSpPr>
              <p:nvPr/>
            </p:nvSpPr>
            <p:spPr bwMode="auto">
              <a:xfrm>
                <a:off x="3355" y="2990"/>
                <a:ext cx="8" cy="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355"/>
                  <a:gd name="T1" fmla="*/ 0 h 21600"/>
                  <a:gd name="T2" fmla="*/ 21355 w 21355"/>
                  <a:gd name="T3" fmla="*/ 18359 h 21600"/>
                  <a:gd name="T4" fmla="*/ 0 w 2135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55" h="21600" fill="none" extrusionOk="0">
                    <a:moveTo>
                      <a:pt x="-1" y="0"/>
                    </a:moveTo>
                    <a:cubicBezTo>
                      <a:pt x="10677" y="0"/>
                      <a:pt x="19753" y="7802"/>
                      <a:pt x="21355" y="18358"/>
                    </a:cubicBezTo>
                  </a:path>
                  <a:path w="21355" h="21600" stroke="0" extrusionOk="0">
                    <a:moveTo>
                      <a:pt x="-1" y="0"/>
                    </a:moveTo>
                    <a:cubicBezTo>
                      <a:pt x="10677" y="0"/>
                      <a:pt x="19753" y="7802"/>
                      <a:pt x="21355" y="18358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54" name="Arc 2359"/>
              <p:cNvSpPr>
                <a:spLocks/>
              </p:cNvSpPr>
              <p:nvPr/>
            </p:nvSpPr>
            <p:spPr bwMode="auto">
              <a:xfrm>
                <a:off x="3051" y="2991"/>
                <a:ext cx="16" cy="12"/>
              </a:xfrm>
              <a:custGeom>
                <a:avLst/>
                <a:gdLst>
                  <a:gd name="G0" fmla="+- 21600 0 0"/>
                  <a:gd name="G1" fmla="+- 21558 0 0"/>
                  <a:gd name="G2" fmla="+- 21600 0 0"/>
                  <a:gd name="T0" fmla="*/ 0 w 21600"/>
                  <a:gd name="T1" fmla="*/ 21558 h 21558"/>
                  <a:gd name="T2" fmla="*/ 20253 w 21600"/>
                  <a:gd name="T3" fmla="*/ 0 h 21558"/>
                  <a:gd name="T4" fmla="*/ 21600 w 21600"/>
                  <a:gd name="T5" fmla="*/ 21558 h 2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58" fill="none" extrusionOk="0">
                    <a:moveTo>
                      <a:pt x="0" y="21558"/>
                    </a:moveTo>
                    <a:cubicBezTo>
                      <a:pt x="0" y="10151"/>
                      <a:pt x="8868" y="711"/>
                      <a:pt x="20253" y="0"/>
                    </a:cubicBezTo>
                  </a:path>
                  <a:path w="21600" h="21558" stroke="0" extrusionOk="0">
                    <a:moveTo>
                      <a:pt x="0" y="21558"/>
                    </a:moveTo>
                    <a:cubicBezTo>
                      <a:pt x="0" y="10151"/>
                      <a:pt x="8868" y="711"/>
                      <a:pt x="20253" y="0"/>
                    </a:cubicBezTo>
                    <a:lnTo>
                      <a:pt x="21600" y="21558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55" name="Arc 2360"/>
              <p:cNvSpPr>
                <a:spLocks/>
              </p:cNvSpPr>
              <p:nvPr/>
            </p:nvSpPr>
            <p:spPr bwMode="auto">
              <a:xfrm>
                <a:off x="3036" y="3249"/>
                <a:ext cx="9" cy="9"/>
              </a:xfrm>
              <a:custGeom>
                <a:avLst/>
                <a:gdLst>
                  <a:gd name="G0" fmla="+- 21600 0 0"/>
                  <a:gd name="G1" fmla="+- 2524 0 0"/>
                  <a:gd name="G2" fmla="+- 21600 0 0"/>
                  <a:gd name="T0" fmla="*/ 24841 w 24841"/>
                  <a:gd name="T1" fmla="*/ 23879 h 24124"/>
                  <a:gd name="T2" fmla="*/ 148 w 24841"/>
                  <a:gd name="T3" fmla="*/ 0 h 24124"/>
                  <a:gd name="T4" fmla="*/ 21600 w 24841"/>
                  <a:gd name="T5" fmla="*/ 2524 h 24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841" h="24124" fill="none" extrusionOk="0">
                    <a:moveTo>
                      <a:pt x="24841" y="23879"/>
                    </a:moveTo>
                    <a:cubicBezTo>
                      <a:pt x="23768" y="24042"/>
                      <a:pt x="22684" y="24123"/>
                      <a:pt x="21600" y="24124"/>
                    </a:cubicBezTo>
                    <a:cubicBezTo>
                      <a:pt x="9670" y="24124"/>
                      <a:pt x="0" y="14453"/>
                      <a:pt x="0" y="2524"/>
                    </a:cubicBezTo>
                    <a:cubicBezTo>
                      <a:pt x="-1" y="1680"/>
                      <a:pt x="49" y="837"/>
                      <a:pt x="147" y="-1"/>
                    </a:cubicBezTo>
                  </a:path>
                  <a:path w="24841" h="24124" stroke="0" extrusionOk="0">
                    <a:moveTo>
                      <a:pt x="24841" y="23879"/>
                    </a:moveTo>
                    <a:cubicBezTo>
                      <a:pt x="23768" y="24042"/>
                      <a:pt x="22684" y="24123"/>
                      <a:pt x="21600" y="24124"/>
                    </a:cubicBezTo>
                    <a:cubicBezTo>
                      <a:pt x="9670" y="24124"/>
                      <a:pt x="0" y="14453"/>
                      <a:pt x="0" y="2524"/>
                    </a:cubicBezTo>
                    <a:cubicBezTo>
                      <a:pt x="-1" y="1680"/>
                      <a:pt x="49" y="837"/>
                      <a:pt x="147" y="-1"/>
                    </a:cubicBezTo>
                    <a:lnTo>
                      <a:pt x="21600" y="2524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</p:grpSp>
        <p:grpSp>
          <p:nvGrpSpPr>
            <p:cNvPr id="178" name="Group 2361"/>
            <p:cNvGrpSpPr>
              <a:grpSpLocks/>
            </p:cNvGrpSpPr>
            <p:nvPr/>
          </p:nvGrpSpPr>
          <p:grpSpPr bwMode="auto">
            <a:xfrm>
              <a:off x="2988" y="2924"/>
              <a:ext cx="252" cy="201"/>
              <a:chOff x="3070" y="3030"/>
              <a:chExt cx="251" cy="201"/>
            </a:xfrm>
            <a:grpFill/>
          </p:grpSpPr>
          <p:grpSp>
            <p:nvGrpSpPr>
              <p:cNvPr id="182" name="Group 2362"/>
              <p:cNvGrpSpPr>
                <a:grpSpLocks/>
              </p:cNvGrpSpPr>
              <p:nvPr/>
            </p:nvGrpSpPr>
            <p:grpSpPr bwMode="auto">
              <a:xfrm>
                <a:off x="3070" y="3030"/>
                <a:ext cx="251" cy="201"/>
                <a:chOff x="3070" y="3030"/>
                <a:chExt cx="251" cy="201"/>
              </a:xfrm>
              <a:grpFill/>
            </p:grpSpPr>
            <p:sp>
              <p:nvSpPr>
                <p:cNvPr id="248" name="Freeform 2363"/>
                <p:cNvSpPr>
                  <a:spLocks/>
                </p:cNvSpPr>
                <p:nvPr/>
              </p:nvSpPr>
              <p:spPr bwMode="auto">
                <a:xfrm>
                  <a:off x="3080" y="3030"/>
                  <a:ext cx="239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8" y="0"/>
                    </a:cxn>
                    <a:cxn ang="0">
                      <a:pos x="232" y="16"/>
                    </a:cxn>
                    <a:cxn ang="0">
                      <a:pos x="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9" h="17">
                      <a:moveTo>
                        <a:pt x="0" y="0"/>
                      </a:moveTo>
                      <a:lnTo>
                        <a:pt x="238" y="0"/>
                      </a:lnTo>
                      <a:lnTo>
                        <a:pt x="232" y="1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249" name="Freeform 2364"/>
                <p:cNvSpPr>
                  <a:spLocks/>
                </p:cNvSpPr>
                <p:nvPr/>
              </p:nvSpPr>
              <p:spPr bwMode="auto">
                <a:xfrm>
                  <a:off x="3304" y="3030"/>
                  <a:ext cx="17" cy="201"/>
                </a:xfrm>
                <a:custGeom>
                  <a:avLst/>
                  <a:gdLst/>
                  <a:ahLst/>
                  <a:cxnLst>
                    <a:cxn ang="0">
                      <a:pos x="11" y="2"/>
                    </a:cxn>
                    <a:cxn ang="0">
                      <a:pos x="16" y="0"/>
                    </a:cxn>
                    <a:cxn ang="0">
                      <a:pos x="11" y="107"/>
                    </a:cxn>
                    <a:cxn ang="0">
                      <a:pos x="4" y="200"/>
                    </a:cxn>
                    <a:cxn ang="0">
                      <a:pos x="0" y="194"/>
                    </a:cxn>
                    <a:cxn ang="0">
                      <a:pos x="11" y="2"/>
                    </a:cxn>
                  </a:cxnLst>
                  <a:rect l="0" t="0" r="r" b="b"/>
                  <a:pathLst>
                    <a:path w="17" h="201">
                      <a:moveTo>
                        <a:pt x="11" y="2"/>
                      </a:moveTo>
                      <a:lnTo>
                        <a:pt x="16" y="0"/>
                      </a:lnTo>
                      <a:lnTo>
                        <a:pt x="11" y="107"/>
                      </a:lnTo>
                      <a:lnTo>
                        <a:pt x="4" y="200"/>
                      </a:lnTo>
                      <a:lnTo>
                        <a:pt x="0" y="194"/>
                      </a:lnTo>
                      <a:lnTo>
                        <a:pt x="11" y="2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250" name="Freeform 2365"/>
                <p:cNvSpPr>
                  <a:spLocks/>
                </p:cNvSpPr>
                <p:nvPr/>
              </p:nvSpPr>
              <p:spPr bwMode="auto">
                <a:xfrm>
                  <a:off x="3070" y="3212"/>
                  <a:ext cx="239" cy="19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238" y="18"/>
                    </a:cxn>
                    <a:cxn ang="0">
                      <a:pos x="234" y="1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39" h="19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238" y="18"/>
                      </a:lnTo>
                      <a:lnTo>
                        <a:pt x="234" y="12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251" name="Freeform 2366"/>
                <p:cNvSpPr>
                  <a:spLocks/>
                </p:cNvSpPr>
                <p:nvPr/>
              </p:nvSpPr>
              <p:spPr bwMode="auto">
                <a:xfrm>
                  <a:off x="3070" y="3030"/>
                  <a:ext cx="17" cy="18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6" y="2"/>
                    </a:cxn>
                    <a:cxn ang="0">
                      <a:pos x="6" y="182"/>
                    </a:cxn>
                    <a:cxn ang="0">
                      <a:pos x="0" y="188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" h="189">
                      <a:moveTo>
                        <a:pt x="10" y="0"/>
                      </a:moveTo>
                      <a:lnTo>
                        <a:pt x="16" y="2"/>
                      </a:lnTo>
                      <a:lnTo>
                        <a:pt x="6" y="182"/>
                      </a:lnTo>
                      <a:lnTo>
                        <a:pt x="0" y="188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  <p:grpSp>
            <p:nvGrpSpPr>
              <p:cNvPr id="183" name="Group 2367"/>
              <p:cNvGrpSpPr>
                <a:grpSpLocks/>
              </p:cNvGrpSpPr>
              <p:nvPr/>
            </p:nvGrpSpPr>
            <p:grpSpPr bwMode="auto">
              <a:xfrm>
                <a:off x="3076" y="3033"/>
                <a:ext cx="237" cy="192"/>
                <a:chOff x="3076" y="3033"/>
                <a:chExt cx="237" cy="192"/>
              </a:xfrm>
              <a:grpFill/>
            </p:grpSpPr>
            <p:sp>
              <p:nvSpPr>
                <p:cNvPr id="245" name="Freeform 2368"/>
                <p:cNvSpPr>
                  <a:spLocks/>
                </p:cNvSpPr>
                <p:nvPr/>
              </p:nvSpPr>
              <p:spPr bwMode="auto">
                <a:xfrm>
                  <a:off x="3076" y="3033"/>
                  <a:ext cx="237" cy="19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36" y="0"/>
                    </a:cxn>
                    <a:cxn ang="0">
                      <a:pos x="228" y="191"/>
                    </a:cxn>
                    <a:cxn ang="0">
                      <a:pos x="0" y="179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37" h="192">
                      <a:moveTo>
                        <a:pt x="10" y="0"/>
                      </a:moveTo>
                      <a:lnTo>
                        <a:pt x="236" y="0"/>
                      </a:lnTo>
                      <a:lnTo>
                        <a:pt x="228" y="191"/>
                      </a:lnTo>
                      <a:lnTo>
                        <a:pt x="0" y="179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246" name="Freeform 2369"/>
                <p:cNvSpPr>
                  <a:spLocks/>
                </p:cNvSpPr>
                <p:nvPr/>
              </p:nvSpPr>
              <p:spPr bwMode="auto">
                <a:xfrm>
                  <a:off x="3084" y="3041"/>
                  <a:ext cx="221" cy="178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220" y="0"/>
                    </a:cxn>
                    <a:cxn ang="0">
                      <a:pos x="212" y="177"/>
                    </a:cxn>
                    <a:cxn ang="0">
                      <a:pos x="0" y="167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221" h="178">
                      <a:moveTo>
                        <a:pt x="8" y="1"/>
                      </a:moveTo>
                      <a:lnTo>
                        <a:pt x="220" y="0"/>
                      </a:lnTo>
                      <a:lnTo>
                        <a:pt x="212" y="177"/>
                      </a:lnTo>
                      <a:lnTo>
                        <a:pt x="0" y="167"/>
                      </a:lnTo>
                      <a:lnTo>
                        <a:pt x="8" y="1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247" name="Freeform 2370"/>
                <p:cNvSpPr>
                  <a:spLocks/>
                </p:cNvSpPr>
                <p:nvPr/>
              </p:nvSpPr>
              <p:spPr bwMode="auto">
                <a:xfrm>
                  <a:off x="3088" y="3053"/>
                  <a:ext cx="209" cy="15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08" y="0"/>
                    </a:cxn>
                    <a:cxn ang="0">
                      <a:pos x="201" y="157"/>
                    </a:cxn>
                    <a:cxn ang="0">
                      <a:pos x="0" y="15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09" h="158">
                      <a:moveTo>
                        <a:pt x="8" y="0"/>
                      </a:moveTo>
                      <a:lnTo>
                        <a:pt x="208" y="0"/>
                      </a:lnTo>
                      <a:lnTo>
                        <a:pt x="201" y="157"/>
                      </a:lnTo>
                      <a:lnTo>
                        <a:pt x="0" y="150"/>
                      </a:lnTo>
                      <a:lnTo>
                        <a:pt x="8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</p:grpSp>
        <p:grpSp>
          <p:nvGrpSpPr>
            <p:cNvPr id="184" name="Group 2371"/>
            <p:cNvGrpSpPr>
              <a:grpSpLocks/>
            </p:cNvGrpSpPr>
            <p:nvPr/>
          </p:nvGrpSpPr>
          <p:grpSpPr bwMode="auto">
            <a:xfrm>
              <a:off x="2784" y="3148"/>
              <a:ext cx="663" cy="230"/>
              <a:chOff x="2784" y="3148"/>
              <a:chExt cx="663" cy="230"/>
            </a:xfrm>
            <a:grpFill/>
          </p:grpSpPr>
          <p:sp>
            <p:nvSpPr>
              <p:cNvPr id="153" name="Freeform 2372"/>
              <p:cNvSpPr>
                <a:spLocks/>
              </p:cNvSpPr>
              <p:nvPr/>
            </p:nvSpPr>
            <p:spPr bwMode="auto">
              <a:xfrm>
                <a:off x="2784" y="3260"/>
                <a:ext cx="66" cy="37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50" y="0"/>
                  </a:cxn>
                  <a:cxn ang="0">
                    <a:pos x="40" y="0"/>
                  </a:cxn>
                  <a:cxn ang="0">
                    <a:pos x="32" y="1"/>
                  </a:cxn>
                  <a:cxn ang="0">
                    <a:pos x="22" y="3"/>
                  </a:cxn>
                  <a:cxn ang="0">
                    <a:pos x="16" y="5"/>
                  </a:cxn>
                  <a:cxn ang="0">
                    <a:pos x="10" y="7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8" y="22"/>
                  </a:cxn>
                  <a:cxn ang="0">
                    <a:pos x="34" y="22"/>
                  </a:cxn>
                  <a:cxn ang="0">
                    <a:pos x="40" y="24"/>
                  </a:cxn>
                  <a:cxn ang="0">
                    <a:pos x="44" y="24"/>
                  </a:cxn>
                  <a:cxn ang="0">
                    <a:pos x="50" y="28"/>
                  </a:cxn>
                  <a:cxn ang="0">
                    <a:pos x="65" y="36"/>
                  </a:cxn>
                  <a:cxn ang="0">
                    <a:pos x="63" y="36"/>
                  </a:cxn>
                  <a:cxn ang="0">
                    <a:pos x="63" y="36"/>
                  </a:cxn>
                </a:cxnLst>
                <a:rect l="0" t="0" r="r" b="b"/>
                <a:pathLst>
                  <a:path w="66" h="37">
                    <a:moveTo>
                      <a:pt x="63" y="0"/>
                    </a:moveTo>
                    <a:lnTo>
                      <a:pt x="50" y="0"/>
                    </a:lnTo>
                    <a:lnTo>
                      <a:pt x="40" y="0"/>
                    </a:lnTo>
                    <a:lnTo>
                      <a:pt x="32" y="1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10" y="7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8" y="22"/>
                    </a:lnTo>
                    <a:lnTo>
                      <a:pt x="34" y="22"/>
                    </a:lnTo>
                    <a:lnTo>
                      <a:pt x="40" y="24"/>
                    </a:lnTo>
                    <a:lnTo>
                      <a:pt x="44" y="24"/>
                    </a:lnTo>
                    <a:lnTo>
                      <a:pt x="50" y="28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3" y="36"/>
                    </a:lnTo>
                  </a:path>
                </a:pathLst>
              </a:custGeom>
              <a:grpFill/>
              <a:ln w="12700" cap="rnd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54" name="Freeform 2373"/>
              <p:cNvSpPr>
                <a:spLocks/>
              </p:cNvSpPr>
              <p:nvPr/>
            </p:nvSpPr>
            <p:spPr bwMode="auto">
              <a:xfrm>
                <a:off x="2843" y="3241"/>
                <a:ext cx="517" cy="8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3"/>
                  </a:cxn>
                  <a:cxn ang="0">
                    <a:pos x="418" y="85"/>
                  </a:cxn>
                  <a:cxn ang="0">
                    <a:pos x="514" y="33"/>
                  </a:cxn>
                  <a:cxn ang="0">
                    <a:pos x="514" y="0"/>
                  </a:cxn>
                  <a:cxn ang="0">
                    <a:pos x="414" y="45"/>
                  </a:cxn>
                  <a:cxn ang="0">
                    <a:pos x="0" y="5"/>
                  </a:cxn>
                </a:cxnLst>
                <a:rect l="0" t="0" r="r" b="b"/>
                <a:pathLst>
                  <a:path w="515" h="86">
                    <a:moveTo>
                      <a:pt x="0" y="5"/>
                    </a:moveTo>
                    <a:lnTo>
                      <a:pt x="0" y="43"/>
                    </a:lnTo>
                    <a:lnTo>
                      <a:pt x="418" y="85"/>
                    </a:lnTo>
                    <a:lnTo>
                      <a:pt x="514" y="33"/>
                    </a:lnTo>
                    <a:lnTo>
                      <a:pt x="514" y="0"/>
                    </a:lnTo>
                    <a:lnTo>
                      <a:pt x="414" y="45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55" name="Freeform 2374"/>
              <p:cNvSpPr>
                <a:spLocks/>
              </p:cNvSpPr>
              <p:nvPr/>
            </p:nvSpPr>
            <p:spPr bwMode="auto">
              <a:xfrm>
                <a:off x="2840" y="3155"/>
                <a:ext cx="422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9" y="28"/>
                  </a:cxn>
                  <a:cxn ang="0">
                    <a:pos x="419" y="134"/>
                  </a:cxn>
                  <a:cxn ang="0">
                    <a:pos x="0" y="94"/>
                  </a:cxn>
                  <a:cxn ang="0">
                    <a:pos x="0" y="0"/>
                  </a:cxn>
                </a:cxnLst>
                <a:rect l="0" t="0" r="r" b="b"/>
                <a:pathLst>
                  <a:path w="420" h="135">
                    <a:moveTo>
                      <a:pt x="0" y="0"/>
                    </a:moveTo>
                    <a:lnTo>
                      <a:pt x="419" y="28"/>
                    </a:lnTo>
                    <a:lnTo>
                      <a:pt x="419" y="134"/>
                    </a:lnTo>
                    <a:lnTo>
                      <a:pt x="0" y="94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188" name="Group 2375"/>
              <p:cNvGrpSpPr>
                <a:grpSpLocks/>
              </p:cNvGrpSpPr>
              <p:nvPr/>
            </p:nvGrpSpPr>
            <p:grpSpPr bwMode="auto">
              <a:xfrm>
                <a:off x="2842" y="3180"/>
                <a:ext cx="419" cy="51"/>
                <a:chOff x="2925" y="3286"/>
                <a:chExt cx="417" cy="51"/>
              </a:xfrm>
              <a:grpFill/>
            </p:grpSpPr>
            <p:sp>
              <p:nvSpPr>
                <p:cNvPr id="239" name="Line 2376"/>
                <p:cNvSpPr>
                  <a:spLocks noChangeShapeType="1"/>
                </p:cNvSpPr>
                <p:nvPr/>
              </p:nvSpPr>
              <p:spPr bwMode="auto">
                <a:xfrm>
                  <a:off x="2925" y="3286"/>
                  <a:ext cx="417" cy="31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240" name="Line 2377"/>
                <p:cNvSpPr>
                  <a:spLocks noChangeShapeType="1"/>
                </p:cNvSpPr>
                <p:nvPr/>
              </p:nvSpPr>
              <p:spPr bwMode="auto">
                <a:xfrm>
                  <a:off x="3232" y="3311"/>
                  <a:ext cx="86" cy="6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241" name="Line 2378"/>
                <p:cNvSpPr>
                  <a:spLocks noChangeShapeType="1"/>
                </p:cNvSpPr>
                <p:nvPr/>
              </p:nvSpPr>
              <p:spPr bwMode="auto">
                <a:xfrm>
                  <a:off x="3127" y="3304"/>
                  <a:ext cx="89" cy="5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242" name="Line 2379"/>
                <p:cNvSpPr>
                  <a:spLocks noChangeShapeType="1"/>
                </p:cNvSpPr>
                <p:nvPr/>
              </p:nvSpPr>
              <p:spPr bwMode="auto">
                <a:xfrm>
                  <a:off x="2925" y="3304"/>
                  <a:ext cx="417" cy="33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  <p:sp>
            <p:nvSpPr>
              <p:cNvPr id="157" name="Freeform 2380"/>
              <p:cNvSpPr>
                <a:spLocks/>
              </p:cNvSpPr>
              <p:nvPr/>
            </p:nvSpPr>
            <p:spPr bwMode="auto">
              <a:xfrm>
                <a:off x="3284" y="3317"/>
                <a:ext cx="163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2"/>
                  </a:cxn>
                  <a:cxn ang="0">
                    <a:pos x="53" y="2"/>
                  </a:cxn>
                  <a:cxn ang="0">
                    <a:pos x="73" y="4"/>
                  </a:cxn>
                  <a:cxn ang="0">
                    <a:pos x="93" y="7"/>
                  </a:cxn>
                  <a:cxn ang="0">
                    <a:pos x="107" y="9"/>
                  </a:cxn>
                  <a:cxn ang="0">
                    <a:pos x="124" y="11"/>
                  </a:cxn>
                  <a:cxn ang="0">
                    <a:pos x="134" y="13"/>
                  </a:cxn>
                  <a:cxn ang="0">
                    <a:pos x="140" y="15"/>
                  </a:cxn>
                  <a:cxn ang="0">
                    <a:pos x="144" y="15"/>
                  </a:cxn>
                  <a:cxn ang="0">
                    <a:pos x="148" y="17"/>
                  </a:cxn>
                  <a:cxn ang="0">
                    <a:pos x="152" y="17"/>
                  </a:cxn>
                  <a:cxn ang="0">
                    <a:pos x="156" y="19"/>
                  </a:cxn>
                  <a:cxn ang="0">
                    <a:pos x="160" y="21"/>
                  </a:cxn>
                  <a:cxn ang="0">
                    <a:pos x="162" y="23"/>
                  </a:cxn>
                  <a:cxn ang="0">
                    <a:pos x="162" y="25"/>
                  </a:cxn>
                  <a:cxn ang="0">
                    <a:pos x="162" y="29"/>
                  </a:cxn>
                  <a:cxn ang="0">
                    <a:pos x="160" y="31"/>
                  </a:cxn>
                  <a:cxn ang="0">
                    <a:pos x="158" y="32"/>
                  </a:cxn>
                  <a:cxn ang="0">
                    <a:pos x="156" y="34"/>
                  </a:cxn>
                  <a:cxn ang="0">
                    <a:pos x="152" y="36"/>
                  </a:cxn>
                  <a:cxn ang="0">
                    <a:pos x="148" y="38"/>
                  </a:cxn>
                  <a:cxn ang="0">
                    <a:pos x="144" y="38"/>
                  </a:cxn>
                  <a:cxn ang="0">
                    <a:pos x="138" y="40"/>
                  </a:cxn>
                  <a:cxn ang="0">
                    <a:pos x="132" y="40"/>
                  </a:cxn>
                  <a:cxn ang="0">
                    <a:pos x="126" y="40"/>
                  </a:cxn>
                  <a:cxn ang="0">
                    <a:pos x="118" y="38"/>
                  </a:cxn>
                </a:cxnLst>
                <a:rect l="0" t="0" r="r" b="b"/>
                <a:pathLst>
                  <a:path w="163" h="41">
                    <a:moveTo>
                      <a:pt x="0" y="0"/>
                    </a:moveTo>
                    <a:lnTo>
                      <a:pt x="32" y="2"/>
                    </a:lnTo>
                    <a:lnTo>
                      <a:pt x="53" y="2"/>
                    </a:lnTo>
                    <a:lnTo>
                      <a:pt x="73" y="4"/>
                    </a:lnTo>
                    <a:lnTo>
                      <a:pt x="93" y="7"/>
                    </a:lnTo>
                    <a:lnTo>
                      <a:pt x="107" y="9"/>
                    </a:lnTo>
                    <a:lnTo>
                      <a:pt x="124" y="11"/>
                    </a:lnTo>
                    <a:lnTo>
                      <a:pt x="134" y="13"/>
                    </a:lnTo>
                    <a:lnTo>
                      <a:pt x="140" y="15"/>
                    </a:lnTo>
                    <a:lnTo>
                      <a:pt x="144" y="15"/>
                    </a:lnTo>
                    <a:lnTo>
                      <a:pt x="148" y="17"/>
                    </a:lnTo>
                    <a:lnTo>
                      <a:pt x="152" y="17"/>
                    </a:lnTo>
                    <a:lnTo>
                      <a:pt x="156" y="19"/>
                    </a:lnTo>
                    <a:lnTo>
                      <a:pt x="160" y="21"/>
                    </a:lnTo>
                    <a:lnTo>
                      <a:pt x="162" y="23"/>
                    </a:lnTo>
                    <a:lnTo>
                      <a:pt x="162" y="25"/>
                    </a:lnTo>
                    <a:lnTo>
                      <a:pt x="162" y="29"/>
                    </a:lnTo>
                    <a:lnTo>
                      <a:pt x="160" y="31"/>
                    </a:lnTo>
                    <a:lnTo>
                      <a:pt x="158" y="32"/>
                    </a:lnTo>
                    <a:lnTo>
                      <a:pt x="156" y="34"/>
                    </a:lnTo>
                    <a:lnTo>
                      <a:pt x="152" y="36"/>
                    </a:lnTo>
                    <a:lnTo>
                      <a:pt x="148" y="38"/>
                    </a:lnTo>
                    <a:lnTo>
                      <a:pt x="144" y="38"/>
                    </a:lnTo>
                    <a:lnTo>
                      <a:pt x="138" y="40"/>
                    </a:lnTo>
                    <a:lnTo>
                      <a:pt x="132" y="40"/>
                    </a:lnTo>
                    <a:lnTo>
                      <a:pt x="126" y="40"/>
                    </a:lnTo>
                    <a:lnTo>
                      <a:pt x="118" y="38"/>
                    </a:lnTo>
                  </a:path>
                </a:pathLst>
              </a:custGeom>
              <a:grpFill/>
              <a:ln w="12700" cap="rnd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189" name="Group 2381"/>
              <p:cNvGrpSpPr>
                <a:grpSpLocks/>
              </p:cNvGrpSpPr>
              <p:nvPr/>
            </p:nvGrpSpPr>
            <p:grpSpPr bwMode="auto">
              <a:xfrm>
                <a:off x="3292" y="3336"/>
                <a:ext cx="113" cy="42"/>
                <a:chOff x="3373" y="3442"/>
                <a:chExt cx="113" cy="42"/>
              </a:xfrm>
              <a:grpFill/>
            </p:grpSpPr>
            <p:grpSp>
              <p:nvGrpSpPr>
                <p:cNvPr id="190" name="Group 2382"/>
                <p:cNvGrpSpPr>
                  <a:grpSpLocks/>
                </p:cNvGrpSpPr>
                <p:nvPr/>
              </p:nvGrpSpPr>
              <p:grpSpPr bwMode="auto">
                <a:xfrm>
                  <a:off x="3373" y="3442"/>
                  <a:ext cx="113" cy="42"/>
                  <a:chOff x="3373" y="3442"/>
                  <a:chExt cx="113" cy="42"/>
                </a:xfrm>
                <a:grpFill/>
              </p:grpSpPr>
              <p:sp>
                <p:nvSpPr>
                  <p:cNvPr id="235" name="Freeform 2383"/>
                  <p:cNvSpPr>
                    <a:spLocks/>
                  </p:cNvSpPr>
                  <p:nvPr/>
                </p:nvSpPr>
                <p:spPr bwMode="auto">
                  <a:xfrm>
                    <a:off x="3373" y="3442"/>
                    <a:ext cx="70" cy="3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8" y="0"/>
                      </a:cxn>
                      <a:cxn ang="0">
                        <a:pos x="69" y="10"/>
                      </a:cxn>
                      <a:cxn ang="0">
                        <a:pos x="49" y="29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70" h="30">
                        <a:moveTo>
                          <a:pt x="0" y="17"/>
                        </a:moveTo>
                        <a:lnTo>
                          <a:pt x="18" y="0"/>
                        </a:lnTo>
                        <a:lnTo>
                          <a:pt x="69" y="10"/>
                        </a:lnTo>
                        <a:lnTo>
                          <a:pt x="49" y="29"/>
                        </a:lnTo>
                        <a:lnTo>
                          <a:pt x="0" y="17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236" name="Freeform 2384"/>
                  <p:cNvSpPr>
                    <a:spLocks/>
                  </p:cNvSpPr>
                  <p:nvPr/>
                </p:nvSpPr>
                <p:spPr bwMode="auto">
                  <a:xfrm>
                    <a:off x="3373" y="3459"/>
                    <a:ext cx="5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49" y="24"/>
                      </a:cxn>
                      <a:cxn ang="0">
                        <a:pos x="49" y="1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25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49" y="24"/>
                        </a:lnTo>
                        <a:lnTo>
                          <a:pt x="49" y="1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237" name="Freeform 2385"/>
                  <p:cNvSpPr>
                    <a:spLocks/>
                  </p:cNvSpPr>
                  <p:nvPr/>
                </p:nvSpPr>
                <p:spPr bwMode="auto">
                  <a:xfrm>
                    <a:off x="3422" y="3452"/>
                    <a:ext cx="64" cy="32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0" y="0"/>
                      </a:cxn>
                      <a:cxn ang="0">
                        <a:pos x="63" y="4"/>
                      </a:cxn>
                      <a:cxn ang="0">
                        <a:pos x="63" y="18"/>
                      </a:cxn>
                      <a:cxn ang="0">
                        <a:pos x="0" y="31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64" h="32">
                        <a:moveTo>
                          <a:pt x="0" y="16"/>
                        </a:moveTo>
                        <a:lnTo>
                          <a:pt x="20" y="0"/>
                        </a:lnTo>
                        <a:lnTo>
                          <a:pt x="63" y="4"/>
                        </a:lnTo>
                        <a:lnTo>
                          <a:pt x="63" y="18"/>
                        </a:lnTo>
                        <a:lnTo>
                          <a:pt x="0" y="31"/>
                        </a:lnTo>
                        <a:lnTo>
                          <a:pt x="0" y="16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238" name="Freeform 2386"/>
                  <p:cNvSpPr>
                    <a:spLocks/>
                  </p:cNvSpPr>
                  <p:nvPr/>
                </p:nvSpPr>
                <p:spPr bwMode="auto">
                  <a:xfrm>
                    <a:off x="3391" y="3442"/>
                    <a:ext cx="95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7" y="4"/>
                      </a:cxn>
                      <a:cxn ang="0">
                        <a:pos x="94" y="16"/>
                      </a:cxn>
                      <a:cxn ang="0">
                        <a:pos x="51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5" h="17">
                        <a:moveTo>
                          <a:pt x="0" y="0"/>
                        </a:moveTo>
                        <a:lnTo>
                          <a:pt x="47" y="4"/>
                        </a:lnTo>
                        <a:lnTo>
                          <a:pt x="94" y="16"/>
                        </a:lnTo>
                        <a:lnTo>
                          <a:pt x="51" y="1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  <p:grpSp>
              <p:nvGrpSpPr>
                <p:cNvPr id="197" name="Group 2387"/>
                <p:cNvGrpSpPr>
                  <a:grpSpLocks/>
                </p:cNvGrpSpPr>
                <p:nvPr/>
              </p:nvGrpSpPr>
              <p:grpSpPr bwMode="auto">
                <a:xfrm>
                  <a:off x="3373" y="3455"/>
                  <a:ext cx="112" cy="18"/>
                  <a:chOff x="3373" y="3455"/>
                  <a:chExt cx="112" cy="18"/>
                </a:xfrm>
                <a:grpFill/>
              </p:grpSpPr>
              <p:sp>
                <p:nvSpPr>
                  <p:cNvPr id="232" name="Line 2388"/>
                  <p:cNvSpPr>
                    <a:spLocks noChangeShapeType="1"/>
                  </p:cNvSpPr>
                  <p:nvPr/>
                </p:nvSpPr>
                <p:spPr bwMode="auto">
                  <a:xfrm>
                    <a:off x="3373" y="3463"/>
                    <a:ext cx="49" cy="10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233" name="Line 2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2" y="3455"/>
                    <a:ext cx="22" cy="18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234" name="Line 2390"/>
                  <p:cNvSpPr>
                    <a:spLocks noChangeShapeType="1"/>
                  </p:cNvSpPr>
                  <p:nvPr/>
                </p:nvSpPr>
                <p:spPr bwMode="auto">
                  <a:xfrm>
                    <a:off x="3444" y="3455"/>
                    <a:ext cx="41" cy="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59" name="Freeform 2391"/>
              <p:cNvSpPr>
                <a:spLocks/>
              </p:cNvSpPr>
              <p:nvPr/>
            </p:nvSpPr>
            <p:spPr bwMode="auto">
              <a:xfrm>
                <a:off x="3262" y="3239"/>
                <a:ext cx="98" cy="90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6" y="0"/>
                  </a:cxn>
                  <a:cxn ang="0">
                    <a:pos x="96" y="35"/>
                  </a:cxn>
                  <a:cxn ang="0">
                    <a:pos x="0" y="89"/>
                  </a:cxn>
                  <a:cxn ang="0">
                    <a:pos x="0" y="45"/>
                  </a:cxn>
                </a:cxnLst>
                <a:rect l="0" t="0" r="r" b="b"/>
                <a:pathLst>
                  <a:path w="97" h="90">
                    <a:moveTo>
                      <a:pt x="0" y="45"/>
                    </a:moveTo>
                    <a:lnTo>
                      <a:pt x="96" y="0"/>
                    </a:lnTo>
                    <a:lnTo>
                      <a:pt x="96" y="35"/>
                    </a:lnTo>
                    <a:lnTo>
                      <a:pt x="0" y="89"/>
                    </a:lnTo>
                    <a:lnTo>
                      <a:pt x="0" y="45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60" name="Freeform 2392"/>
              <p:cNvSpPr>
                <a:spLocks/>
              </p:cNvSpPr>
              <p:nvPr/>
            </p:nvSpPr>
            <p:spPr bwMode="auto">
              <a:xfrm>
                <a:off x="3260" y="3157"/>
                <a:ext cx="102" cy="13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00" y="0"/>
                  </a:cxn>
                  <a:cxn ang="0">
                    <a:pos x="100" y="86"/>
                  </a:cxn>
                  <a:cxn ang="0">
                    <a:pos x="0" y="130"/>
                  </a:cxn>
                  <a:cxn ang="0">
                    <a:pos x="0" y="26"/>
                  </a:cxn>
                </a:cxnLst>
                <a:rect l="0" t="0" r="r" b="b"/>
                <a:pathLst>
                  <a:path w="101" h="131">
                    <a:moveTo>
                      <a:pt x="0" y="26"/>
                    </a:moveTo>
                    <a:lnTo>
                      <a:pt x="100" y="0"/>
                    </a:lnTo>
                    <a:lnTo>
                      <a:pt x="100" y="86"/>
                    </a:lnTo>
                    <a:lnTo>
                      <a:pt x="0" y="130"/>
                    </a:lnTo>
                    <a:lnTo>
                      <a:pt x="0" y="26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61" name="Freeform 2393"/>
              <p:cNvSpPr>
                <a:spLocks/>
              </p:cNvSpPr>
              <p:nvPr/>
            </p:nvSpPr>
            <p:spPr bwMode="auto">
              <a:xfrm>
                <a:off x="2824" y="3258"/>
                <a:ext cx="467" cy="92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464" y="38"/>
                  </a:cxn>
                  <a:cxn ang="0">
                    <a:pos x="437" y="70"/>
                  </a:cxn>
                  <a:cxn ang="0">
                    <a:pos x="409" y="91"/>
                  </a:cxn>
                  <a:cxn ang="0">
                    <a:pos x="0" y="45"/>
                  </a:cxn>
                  <a:cxn ang="0">
                    <a:pos x="31" y="32"/>
                  </a:cxn>
                  <a:cxn ang="0">
                    <a:pos x="77" y="0"/>
                  </a:cxn>
                </a:cxnLst>
                <a:rect l="0" t="0" r="r" b="b"/>
                <a:pathLst>
                  <a:path w="465" h="92">
                    <a:moveTo>
                      <a:pt x="77" y="0"/>
                    </a:moveTo>
                    <a:lnTo>
                      <a:pt x="464" y="38"/>
                    </a:lnTo>
                    <a:lnTo>
                      <a:pt x="437" y="70"/>
                    </a:lnTo>
                    <a:lnTo>
                      <a:pt x="409" y="91"/>
                    </a:lnTo>
                    <a:lnTo>
                      <a:pt x="0" y="45"/>
                    </a:lnTo>
                    <a:lnTo>
                      <a:pt x="31" y="32"/>
                    </a:lnTo>
                    <a:lnTo>
                      <a:pt x="77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62" name="Line 2394"/>
              <p:cNvSpPr>
                <a:spLocks noChangeShapeType="1"/>
              </p:cNvSpPr>
              <p:nvPr/>
            </p:nvSpPr>
            <p:spPr bwMode="auto">
              <a:xfrm flipV="1">
                <a:off x="3260" y="3198"/>
                <a:ext cx="101" cy="33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63" name="Line 2395"/>
              <p:cNvSpPr>
                <a:spLocks noChangeShapeType="1"/>
              </p:cNvSpPr>
              <p:nvPr/>
            </p:nvSpPr>
            <p:spPr bwMode="auto">
              <a:xfrm flipV="1">
                <a:off x="3277" y="3207"/>
                <a:ext cx="84" cy="30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64" name="Line 2396"/>
              <p:cNvSpPr>
                <a:spLocks noChangeShapeType="1"/>
              </p:cNvSpPr>
              <p:nvPr/>
            </p:nvSpPr>
            <p:spPr bwMode="auto">
              <a:xfrm flipV="1">
                <a:off x="3277" y="3216"/>
                <a:ext cx="84" cy="33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65" name="Line 2397"/>
              <p:cNvSpPr>
                <a:spLocks noChangeShapeType="1"/>
              </p:cNvSpPr>
              <p:nvPr/>
            </p:nvSpPr>
            <p:spPr bwMode="auto">
              <a:xfrm flipV="1">
                <a:off x="3277" y="3225"/>
                <a:ext cx="84" cy="3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66" name="Line 2398"/>
              <p:cNvSpPr>
                <a:spLocks noChangeShapeType="1"/>
              </p:cNvSpPr>
              <p:nvPr/>
            </p:nvSpPr>
            <p:spPr bwMode="auto">
              <a:xfrm flipV="1">
                <a:off x="3277" y="3235"/>
                <a:ext cx="84" cy="37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67" name="Line 2399"/>
              <p:cNvSpPr>
                <a:spLocks noChangeShapeType="1"/>
              </p:cNvSpPr>
              <p:nvPr/>
            </p:nvSpPr>
            <p:spPr bwMode="auto">
              <a:xfrm flipV="1">
                <a:off x="3277" y="3188"/>
                <a:ext cx="84" cy="26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68" name="Line 2400"/>
              <p:cNvSpPr>
                <a:spLocks noChangeShapeType="1"/>
              </p:cNvSpPr>
              <p:nvPr/>
            </p:nvSpPr>
            <p:spPr bwMode="auto">
              <a:xfrm flipV="1">
                <a:off x="3277" y="3176"/>
                <a:ext cx="84" cy="2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69" name="Line 2401"/>
              <p:cNvSpPr>
                <a:spLocks noChangeShapeType="1"/>
              </p:cNvSpPr>
              <p:nvPr/>
            </p:nvSpPr>
            <p:spPr bwMode="auto">
              <a:xfrm flipV="1">
                <a:off x="3277" y="3165"/>
                <a:ext cx="84" cy="2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70" name="Line 2402"/>
              <p:cNvSpPr>
                <a:spLocks noChangeShapeType="1"/>
              </p:cNvSpPr>
              <p:nvPr/>
            </p:nvSpPr>
            <p:spPr bwMode="auto">
              <a:xfrm>
                <a:off x="3277" y="3180"/>
                <a:ext cx="0" cy="99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71" name="Freeform 2403"/>
              <p:cNvSpPr>
                <a:spLocks/>
              </p:cNvSpPr>
              <p:nvPr/>
            </p:nvSpPr>
            <p:spPr bwMode="auto">
              <a:xfrm>
                <a:off x="3217" y="3148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172" name="Freeform 2404"/>
              <p:cNvSpPr>
                <a:spLocks/>
              </p:cNvSpPr>
              <p:nvPr/>
            </p:nvSpPr>
            <p:spPr bwMode="auto">
              <a:xfrm>
                <a:off x="3146" y="3294"/>
                <a:ext cx="112" cy="4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5" y="27"/>
                  </a:cxn>
                  <a:cxn ang="0">
                    <a:pos x="0" y="38"/>
                  </a:cxn>
                  <a:cxn ang="0">
                    <a:pos x="72" y="44"/>
                  </a:cxn>
                  <a:cxn ang="0">
                    <a:pos x="88" y="30"/>
                  </a:cxn>
                  <a:cxn ang="0">
                    <a:pos x="110" y="5"/>
                  </a:cxn>
                  <a:cxn ang="0">
                    <a:pos x="41" y="0"/>
                  </a:cxn>
                </a:cxnLst>
                <a:rect l="0" t="0" r="r" b="b"/>
                <a:pathLst>
                  <a:path w="111" h="45">
                    <a:moveTo>
                      <a:pt x="41" y="0"/>
                    </a:moveTo>
                    <a:lnTo>
                      <a:pt x="15" y="27"/>
                    </a:lnTo>
                    <a:lnTo>
                      <a:pt x="0" y="38"/>
                    </a:lnTo>
                    <a:lnTo>
                      <a:pt x="72" y="44"/>
                    </a:lnTo>
                    <a:lnTo>
                      <a:pt x="88" y="30"/>
                    </a:lnTo>
                    <a:lnTo>
                      <a:pt x="110" y="5"/>
                    </a:lnTo>
                    <a:lnTo>
                      <a:pt x="41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198" name="Group 2405"/>
              <p:cNvGrpSpPr>
                <a:grpSpLocks/>
              </p:cNvGrpSpPr>
              <p:nvPr/>
            </p:nvGrpSpPr>
            <p:grpSpPr bwMode="auto">
              <a:xfrm>
                <a:off x="2826" y="3264"/>
                <a:ext cx="465" cy="102"/>
                <a:chOff x="2909" y="3370"/>
                <a:chExt cx="463" cy="102"/>
              </a:xfrm>
              <a:grpFill/>
            </p:grpSpPr>
            <p:sp>
              <p:nvSpPr>
                <p:cNvPr id="174" name="Freeform 2406"/>
                <p:cNvSpPr>
                  <a:spLocks/>
                </p:cNvSpPr>
                <p:nvPr/>
              </p:nvSpPr>
              <p:spPr bwMode="auto">
                <a:xfrm>
                  <a:off x="2909" y="3409"/>
                  <a:ext cx="408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407" y="62"/>
                    </a:cxn>
                    <a:cxn ang="0">
                      <a:pos x="407" y="4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8" h="63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407" y="62"/>
                      </a:lnTo>
                      <a:lnTo>
                        <a:pt x="407" y="4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175" name="Freeform 2407"/>
                <p:cNvSpPr>
                  <a:spLocks/>
                </p:cNvSpPr>
                <p:nvPr/>
              </p:nvSpPr>
              <p:spPr bwMode="auto">
                <a:xfrm>
                  <a:off x="3316" y="3402"/>
                  <a:ext cx="56" cy="70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69"/>
                    </a:cxn>
                    <a:cxn ang="0">
                      <a:pos x="24" y="53"/>
                    </a:cxn>
                    <a:cxn ang="0">
                      <a:pos x="34" y="44"/>
                    </a:cxn>
                    <a:cxn ang="0">
                      <a:pos x="55" y="19"/>
                    </a:cxn>
                    <a:cxn ang="0">
                      <a:pos x="55" y="0"/>
                    </a:cxn>
                    <a:cxn ang="0">
                      <a:pos x="28" y="32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56" h="70">
                      <a:moveTo>
                        <a:pt x="0" y="53"/>
                      </a:moveTo>
                      <a:lnTo>
                        <a:pt x="0" y="69"/>
                      </a:lnTo>
                      <a:lnTo>
                        <a:pt x="24" y="53"/>
                      </a:lnTo>
                      <a:lnTo>
                        <a:pt x="34" y="44"/>
                      </a:lnTo>
                      <a:lnTo>
                        <a:pt x="55" y="19"/>
                      </a:lnTo>
                      <a:lnTo>
                        <a:pt x="55" y="0"/>
                      </a:lnTo>
                      <a:lnTo>
                        <a:pt x="28" y="32"/>
                      </a:lnTo>
                      <a:lnTo>
                        <a:pt x="0" y="53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176" name="Line 2408"/>
                <p:cNvSpPr>
                  <a:spLocks noChangeShapeType="1"/>
                </p:cNvSpPr>
                <p:nvPr/>
              </p:nvSpPr>
              <p:spPr bwMode="auto">
                <a:xfrm>
                  <a:off x="2909" y="3415"/>
                  <a:ext cx="409" cy="44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grpSp>
              <p:nvGrpSpPr>
                <p:cNvPr id="199" name="Group 2409"/>
                <p:cNvGrpSpPr>
                  <a:grpSpLocks/>
                </p:cNvGrpSpPr>
                <p:nvPr/>
              </p:nvGrpSpPr>
              <p:grpSpPr bwMode="auto">
                <a:xfrm>
                  <a:off x="2934" y="3370"/>
                  <a:ext cx="394" cy="76"/>
                  <a:chOff x="2934" y="3370"/>
                  <a:chExt cx="394" cy="76"/>
                </a:xfrm>
                <a:grpFill/>
              </p:grpSpPr>
              <p:sp>
                <p:nvSpPr>
                  <p:cNvPr id="181" name="Freeform 2410"/>
                  <p:cNvSpPr>
                    <a:spLocks/>
                  </p:cNvSpPr>
                  <p:nvPr/>
                </p:nvSpPr>
                <p:spPr bwMode="auto">
                  <a:xfrm>
                    <a:off x="2934" y="3374"/>
                    <a:ext cx="304" cy="61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16" y="26"/>
                      </a:cxn>
                      <a:cxn ang="0">
                        <a:pos x="0" y="33"/>
                      </a:cxn>
                      <a:cxn ang="0">
                        <a:pos x="258" y="60"/>
                      </a:cxn>
                      <a:cxn ang="0">
                        <a:pos x="276" y="47"/>
                      </a:cxn>
                      <a:cxn ang="0">
                        <a:pos x="303" y="24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304" h="61">
                        <a:moveTo>
                          <a:pt x="53" y="0"/>
                        </a:moveTo>
                        <a:lnTo>
                          <a:pt x="16" y="26"/>
                        </a:lnTo>
                        <a:lnTo>
                          <a:pt x="0" y="33"/>
                        </a:lnTo>
                        <a:lnTo>
                          <a:pt x="258" y="60"/>
                        </a:lnTo>
                        <a:lnTo>
                          <a:pt x="276" y="47"/>
                        </a:lnTo>
                        <a:lnTo>
                          <a:pt x="303" y="24"/>
                        </a:lnTo>
                        <a:lnTo>
                          <a:pt x="53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grpSp>
                <p:nvGrpSpPr>
                  <p:cNvPr id="200" name="Group 2411"/>
                  <p:cNvGrpSpPr>
                    <a:grpSpLocks/>
                  </p:cNvGrpSpPr>
                  <p:nvPr/>
                </p:nvGrpSpPr>
                <p:grpSpPr bwMode="auto">
                  <a:xfrm>
                    <a:off x="2942" y="3370"/>
                    <a:ext cx="386" cy="76"/>
                    <a:chOff x="2942" y="3370"/>
                    <a:chExt cx="386" cy="76"/>
                  </a:xfrm>
                  <a:grpFill/>
                </p:grpSpPr>
                <p:grpSp>
                  <p:nvGrpSpPr>
                    <p:cNvPr id="201" name="Group 2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8" y="3370"/>
                      <a:ext cx="284" cy="62"/>
                      <a:chOff x="2948" y="3370"/>
                      <a:chExt cx="284" cy="62"/>
                    </a:xfrm>
                    <a:grpFill/>
                  </p:grpSpPr>
                  <p:grpSp>
                    <p:nvGrpSpPr>
                      <p:cNvPr id="202" name="Group 24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8" y="3370"/>
                        <a:ext cx="59" cy="41"/>
                        <a:chOff x="2948" y="3370"/>
                        <a:chExt cx="59" cy="41"/>
                      </a:xfrm>
                      <a:grpFill/>
                    </p:grpSpPr>
                    <p:sp>
                      <p:nvSpPr>
                        <p:cNvPr id="228" name="Line 24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48" y="3402"/>
                          <a:ext cx="20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29" name="Line 24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68" y="3370"/>
                          <a:ext cx="39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03" name="Group 24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2" y="3372"/>
                        <a:ext cx="59" cy="41"/>
                        <a:chOff x="2972" y="3372"/>
                        <a:chExt cx="59" cy="41"/>
                      </a:xfrm>
                      <a:grpFill/>
                    </p:grpSpPr>
                    <p:sp>
                      <p:nvSpPr>
                        <p:cNvPr id="226" name="Line 24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72" y="3404"/>
                          <a:ext cx="19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27" name="Line 24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91" y="3372"/>
                          <a:ext cx="40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04" name="Group 2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95" y="3374"/>
                        <a:ext cx="59" cy="41"/>
                        <a:chOff x="2995" y="3374"/>
                        <a:chExt cx="59" cy="41"/>
                      </a:xfrm>
                      <a:grpFill/>
                    </p:grpSpPr>
                    <p:sp>
                      <p:nvSpPr>
                        <p:cNvPr id="224" name="Line 24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95" y="3405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25" name="Line 24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15" y="3374"/>
                          <a:ext cx="39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05" name="Group 24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17" y="3378"/>
                        <a:ext cx="59" cy="39"/>
                        <a:chOff x="3017" y="3378"/>
                        <a:chExt cx="59" cy="39"/>
                      </a:xfrm>
                      <a:grpFill/>
                    </p:grpSpPr>
                    <p:sp>
                      <p:nvSpPr>
                        <p:cNvPr id="222" name="Line 24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17" y="3407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23" name="Line 24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37" y="3378"/>
                          <a:ext cx="39" cy="2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06" name="Group 24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41" y="3378"/>
                        <a:ext cx="59" cy="41"/>
                        <a:chOff x="3041" y="3378"/>
                        <a:chExt cx="59" cy="41"/>
                      </a:xfrm>
                      <a:grpFill/>
                    </p:grpSpPr>
                    <p:sp>
                      <p:nvSpPr>
                        <p:cNvPr id="220" name="Line 24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41" y="3409"/>
                          <a:ext cx="19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21" name="Line 24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60" y="3378"/>
                          <a:ext cx="40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07" name="Group 24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62" y="3380"/>
                        <a:ext cx="59" cy="41"/>
                        <a:chOff x="3062" y="3380"/>
                        <a:chExt cx="59" cy="41"/>
                      </a:xfrm>
                      <a:grpFill/>
                    </p:grpSpPr>
                    <p:sp>
                      <p:nvSpPr>
                        <p:cNvPr id="218" name="Line 24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62" y="3411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9" name="Line 24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82" y="3380"/>
                          <a:ext cx="39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30" name="Group 24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86" y="3381"/>
                        <a:ext cx="59" cy="42"/>
                        <a:chOff x="3086" y="3381"/>
                        <a:chExt cx="59" cy="42"/>
                      </a:xfrm>
                      <a:grpFill/>
                    </p:grpSpPr>
                    <p:sp>
                      <p:nvSpPr>
                        <p:cNvPr id="216" name="Line 24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86" y="3413"/>
                          <a:ext cx="18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7" name="Line 24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04" y="3381"/>
                          <a:ext cx="41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31" name="Group 24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6" y="3385"/>
                        <a:ext cx="59" cy="42"/>
                        <a:chOff x="3106" y="3385"/>
                        <a:chExt cx="59" cy="42"/>
                      </a:xfrm>
                      <a:grpFill/>
                    </p:grpSpPr>
                    <p:sp>
                      <p:nvSpPr>
                        <p:cNvPr id="214" name="Line 24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06" y="3417"/>
                          <a:ext cx="19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5" name="Line 24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25" y="3385"/>
                          <a:ext cx="40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43" name="Group 24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7" y="3389"/>
                        <a:ext cx="59" cy="40"/>
                        <a:chOff x="3127" y="3389"/>
                        <a:chExt cx="59" cy="40"/>
                      </a:xfrm>
                      <a:grpFill/>
                    </p:grpSpPr>
                    <p:sp>
                      <p:nvSpPr>
                        <p:cNvPr id="212" name="Line 24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27" y="3419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3" name="Line 24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47" y="3389"/>
                          <a:ext cx="39" cy="3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44" name="Group 24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51" y="3389"/>
                        <a:ext cx="59" cy="41"/>
                        <a:chOff x="3151" y="3389"/>
                        <a:chExt cx="59" cy="41"/>
                      </a:xfrm>
                      <a:grpFill/>
                    </p:grpSpPr>
                    <p:sp>
                      <p:nvSpPr>
                        <p:cNvPr id="210" name="Line 24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51" y="3421"/>
                          <a:ext cx="18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1" name="Line 24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69" y="3389"/>
                          <a:ext cx="41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56" name="Group 24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72" y="3391"/>
                        <a:ext cx="60" cy="41"/>
                        <a:chOff x="3172" y="3391"/>
                        <a:chExt cx="60" cy="41"/>
                      </a:xfrm>
                      <a:grpFill/>
                    </p:grpSpPr>
                    <p:sp>
                      <p:nvSpPr>
                        <p:cNvPr id="208" name="Line 24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72" y="3423"/>
                          <a:ext cx="18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09" name="Line 24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90" y="3391"/>
                          <a:ext cx="42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57" name="Group 24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1" y="3398"/>
                      <a:ext cx="85" cy="48"/>
                      <a:chOff x="3241" y="3398"/>
                      <a:chExt cx="85" cy="48"/>
                    </a:xfrm>
                    <a:grpFill/>
                  </p:grpSpPr>
                  <p:grpSp>
                    <p:nvGrpSpPr>
                      <p:cNvPr id="261" name="Group 24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77" y="3400"/>
                        <a:ext cx="49" cy="46"/>
                        <a:chOff x="3277" y="3400"/>
                        <a:chExt cx="49" cy="46"/>
                      </a:xfrm>
                      <a:grpFill/>
                    </p:grpSpPr>
                    <p:sp>
                      <p:nvSpPr>
                        <p:cNvPr id="195" name="Line 24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77" y="3434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96" name="Line 24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93" y="3400"/>
                          <a:ext cx="33" cy="3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62" name="Group 24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59" y="3398"/>
                        <a:ext cx="49" cy="46"/>
                        <a:chOff x="3259" y="3398"/>
                        <a:chExt cx="49" cy="46"/>
                      </a:xfrm>
                      <a:grpFill/>
                    </p:grpSpPr>
                    <p:sp>
                      <p:nvSpPr>
                        <p:cNvPr id="193" name="Line 24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59" y="3432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94" name="Line 24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75" y="3398"/>
                          <a:ext cx="33" cy="3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64" name="Group 24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1" y="3398"/>
                        <a:ext cx="50" cy="44"/>
                        <a:chOff x="3241" y="3398"/>
                        <a:chExt cx="50" cy="44"/>
                      </a:xfrm>
                      <a:grpFill/>
                    </p:grpSpPr>
                    <p:sp>
                      <p:nvSpPr>
                        <p:cNvPr id="191" name="Line 24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41" y="3430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92" name="Line 24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57" y="3398"/>
                          <a:ext cx="34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85" name="Line 24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0" y="3383"/>
                      <a:ext cx="358" cy="32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  <p:sp>
                  <p:nvSpPr>
                    <p:cNvPr id="186" name="Line 24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6" y="3391"/>
                      <a:ext cx="366" cy="3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  <p:sp>
                  <p:nvSpPr>
                    <p:cNvPr id="187" name="Line 24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2" y="3400"/>
                      <a:ext cx="370" cy="3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265" name="Group 2459"/>
                <p:cNvGrpSpPr>
                  <a:grpSpLocks/>
                </p:cNvGrpSpPr>
                <p:nvPr/>
              </p:nvGrpSpPr>
              <p:grpSpPr bwMode="auto">
                <a:xfrm>
                  <a:off x="3318" y="3407"/>
                  <a:ext cx="51" cy="52"/>
                  <a:chOff x="3318" y="3407"/>
                  <a:chExt cx="51" cy="52"/>
                </a:xfrm>
                <a:grpFill/>
              </p:grpSpPr>
              <p:sp>
                <p:nvSpPr>
                  <p:cNvPr id="179" name="Line 24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18" y="3438"/>
                    <a:ext cx="28" cy="2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180" name="Line 24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6" y="3407"/>
                    <a:ext cx="23" cy="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</p:grpSp>
      </p:grpSp>
      <p:grpSp>
        <p:nvGrpSpPr>
          <p:cNvPr id="274" name="Group 2320"/>
          <p:cNvGrpSpPr>
            <a:grpSpLocks/>
          </p:cNvGrpSpPr>
          <p:nvPr/>
        </p:nvGrpSpPr>
        <p:grpSpPr bwMode="auto">
          <a:xfrm>
            <a:off x="5139065" y="2537903"/>
            <a:ext cx="646510" cy="494705"/>
            <a:chOff x="2784" y="2880"/>
            <a:chExt cx="663" cy="498"/>
          </a:xfrm>
          <a:solidFill>
            <a:schemeClr val="tx1"/>
          </a:solidFill>
        </p:grpSpPr>
        <p:grpSp>
          <p:nvGrpSpPr>
            <p:cNvPr id="288" name="Group 2321"/>
            <p:cNvGrpSpPr>
              <a:grpSpLocks/>
            </p:cNvGrpSpPr>
            <p:nvPr/>
          </p:nvGrpSpPr>
          <p:grpSpPr bwMode="auto">
            <a:xfrm>
              <a:off x="2840" y="3138"/>
              <a:ext cx="522" cy="47"/>
              <a:chOff x="2923" y="3244"/>
              <a:chExt cx="520" cy="47"/>
            </a:xfrm>
            <a:grpFill/>
          </p:grpSpPr>
          <p:sp>
            <p:nvSpPr>
              <p:cNvPr id="428" name="Freeform 2322"/>
              <p:cNvSpPr>
                <a:spLocks/>
              </p:cNvSpPr>
              <p:nvPr/>
            </p:nvSpPr>
            <p:spPr bwMode="auto">
              <a:xfrm>
                <a:off x="2923" y="3244"/>
                <a:ext cx="520" cy="4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19" y="46"/>
                  </a:cxn>
                  <a:cxn ang="0">
                    <a:pos x="519" y="19"/>
                  </a:cxn>
                  <a:cxn ang="0">
                    <a:pos x="484" y="15"/>
                  </a:cxn>
                  <a:cxn ang="0">
                    <a:pos x="159" y="0"/>
                  </a:cxn>
                  <a:cxn ang="0">
                    <a:pos x="0" y="17"/>
                  </a:cxn>
                </a:cxnLst>
                <a:rect l="0" t="0" r="r" b="b"/>
                <a:pathLst>
                  <a:path w="520" h="47">
                    <a:moveTo>
                      <a:pt x="0" y="17"/>
                    </a:moveTo>
                    <a:lnTo>
                      <a:pt x="419" y="46"/>
                    </a:lnTo>
                    <a:lnTo>
                      <a:pt x="519" y="19"/>
                    </a:lnTo>
                    <a:lnTo>
                      <a:pt x="484" y="15"/>
                    </a:lnTo>
                    <a:lnTo>
                      <a:pt x="159" y="0"/>
                    </a:lnTo>
                    <a:lnTo>
                      <a:pt x="0" y="17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29" name="Freeform 2323"/>
              <p:cNvSpPr>
                <a:spLocks/>
              </p:cNvSpPr>
              <p:nvPr/>
            </p:nvSpPr>
            <p:spPr bwMode="auto">
              <a:xfrm>
                <a:off x="3041" y="3254"/>
                <a:ext cx="382" cy="3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1"/>
                  </a:cxn>
                  <a:cxn ang="0">
                    <a:pos x="309" y="30"/>
                  </a:cxn>
                  <a:cxn ang="0">
                    <a:pos x="358" y="17"/>
                  </a:cxn>
                  <a:cxn ang="0">
                    <a:pos x="354" y="15"/>
                  </a:cxn>
                  <a:cxn ang="0">
                    <a:pos x="381" y="7"/>
                  </a:cxn>
                  <a:cxn ang="0">
                    <a:pos x="364" y="5"/>
                  </a:cxn>
                  <a:cxn ang="0">
                    <a:pos x="31" y="0"/>
                  </a:cxn>
                </a:cxnLst>
                <a:rect l="0" t="0" r="r" b="b"/>
                <a:pathLst>
                  <a:path w="382" h="31">
                    <a:moveTo>
                      <a:pt x="31" y="0"/>
                    </a:moveTo>
                    <a:lnTo>
                      <a:pt x="0" y="11"/>
                    </a:lnTo>
                    <a:lnTo>
                      <a:pt x="309" y="30"/>
                    </a:lnTo>
                    <a:lnTo>
                      <a:pt x="358" y="17"/>
                    </a:lnTo>
                    <a:lnTo>
                      <a:pt x="354" y="15"/>
                    </a:lnTo>
                    <a:lnTo>
                      <a:pt x="381" y="7"/>
                    </a:lnTo>
                    <a:lnTo>
                      <a:pt x="364" y="5"/>
                    </a:lnTo>
                    <a:lnTo>
                      <a:pt x="31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</p:grpSp>
        <p:grpSp>
          <p:nvGrpSpPr>
            <p:cNvPr id="289" name="Group 2324"/>
            <p:cNvGrpSpPr>
              <a:grpSpLocks/>
            </p:cNvGrpSpPr>
            <p:nvPr/>
          </p:nvGrpSpPr>
          <p:grpSpPr bwMode="auto">
            <a:xfrm>
              <a:off x="3264" y="2886"/>
              <a:ext cx="98" cy="286"/>
              <a:chOff x="3346" y="2992"/>
              <a:chExt cx="97" cy="286"/>
            </a:xfrm>
            <a:grpFill/>
          </p:grpSpPr>
          <p:grpSp>
            <p:nvGrpSpPr>
              <p:cNvPr id="290" name="Group 2325"/>
              <p:cNvGrpSpPr>
                <a:grpSpLocks/>
              </p:cNvGrpSpPr>
              <p:nvPr/>
            </p:nvGrpSpPr>
            <p:grpSpPr bwMode="auto">
              <a:xfrm>
                <a:off x="3383" y="3028"/>
                <a:ext cx="60" cy="240"/>
                <a:chOff x="3383" y="3028"/>
                <a:chExt cx="60" cy="240"/>
              </a:xfrm>
              <a:grpFill/>
            </p:grpSpPr>
            <p:sp>
              <p:nvSpPr>
                <p:cNvPr id="402" name="Freeform 2326"/>
                <p:cNvSpPr>
                  <a:spLocks/>
                </p:cNvSpPr>
                <p:nvPr/>
              </p:nvSpPr>
              <p:spPr bwMode="auto">
                <a:xfrm>
                  <a:off x="3383" y="3028"/>
                  <a:ext cx="60" cy="24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9" y="18"/>
                    </a:cxn>
                    <a:cxn ang="0">
                      <a:pos x="53" y="111"/>
                    </a:cxn>
                    <a:cxn ang="0">
                      <a:pos x="47" y="226"/>
                    </a:cxn>
                    <a:cxn ang="0">
                      <a:pos x="0" y="239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0" h="240">
                      <a:moveTo>
                        <a:pt x="6" y="0"/>
                      </a:moveTo>
                      <a:lnTo>
                        <a:pt x="59" y="18"/>
                      </a:lnTo>
                      <a:lnTo>
                        <a:pt x="53" y="111"/>
                      </a:lnTo>
                      <a:lnTo>
                        <a:pt x="47" y="226"/>
                      </a:lnTo>
                      <a:lnTo>
                        <a:pt x="0" y="239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grpSp>
              <p:nvGrpSpPr>
                <p:cNvPr id="292" name="Group 2327"/>
                <p:cNvGrpSpPr>
                  <a:grpSpLocks/>
                </p:cNvGrpSpPr>
                <p:nvPr/>
              </p:nvGrpSpPr>
              <p:grpSpPr bwMode="auto">
                <a:xfrm>
                  <a:off x="3383" y="3037"/>
                  <a:ext cx="57" cy="202"/>
                  <a:chOff x="3383" y="3037"/>
                  <a:chExt cx="57" cy="202"/>
                </a:xfrm>
                <a:grpFill/>
              </p:grpSpPr>
              <p:grpSp>
                <p:nvGrpSpPr>
                  <p:cNvPr id="293" name="Group 2328"/>
                  <p:cNvGrpSpPr>
                    <a:grpSpLocks/>
                  </p:cNvGrpSpPr>
                  <p:nvPr/>
                </p:nvGrpSpPr>
                <p:grpSpPr bwMode="auto">
                  <a:xfrm>
                    <a:off x="3383" y="3037"/>
                    <a:ext cx="57" cy="202"/>
                    <a:chOff x="3383" y="3037"/>
                    <a:chExt cx="57" cy="202"/>
                  </a:xfrm>
                  <a:grpFill/>
                </p:grpSpPr>
                <p:grpSp>
                  <p:nvGrpSpPr>
                    <p:cNvPr id="294" name="Group 23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3" y="3037"/>
                      <a:ext cx="57" cy="122"/>
                      <a:chOff x="3383" y="3037"/>
                      <a:chExt cx="57" cy="122"/>
                    </a:xfrm>
                    <a:grpFill/>
                  </p:grpSpPr>
                  <p:grpSp>
                    <p:nvGrpSpPr>
                      <p:cNvPr id="298" name="Group 2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87" y="3037"/>
                        <a:ext cx="53" cy="65"/>
                        <a:chOff x="3387" y="3037"/>
                        <a:chExt cx="53" cy="65"/>
                      </a:xfrm>
                      <a:grpFill/>
                    </p:grpSpPr>
                    <p:sp>
                      <p:nvSpPr>
                        <p:cNvPr id="422" name="Line 2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37"/>
                          <a:ext cx="51" cy="1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23" name="Line 2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49"/>
                          <a:ext cx="51" cy="17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24" name="Line 2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58"/>
                          <a:ext cx="51" cy="1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25" name="Line 23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70"/>
                          <a:ext cx="49" cy="1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26" name="Line 2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7" y="3080"/>
                          <a:ext cx="51" cy="1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27" name="Line 23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7" y="3090"/>
                          <a:ext cx="51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417" name="Line 23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11"/>
                        <a:ext cx="53" cy="1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8" name="Line 23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21"/>
                        <a:ext cx="53" cy="9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9" name="Line 23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32"/>
                        <a:ext cx="53" cy="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20" name="Line 23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44"/>
                        <a:ext cx="51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21" name="Line 23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54"/>
                        <a:ext cx="49" cy="5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300" name="Group 23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3" y="3164"/>
                      <a:ext cx="51" cy="75"/>
                      <a:chOff x="3383" y="3164"/>
                      <a:chExt cx="51" cy="75"/>
                    </a:xfrm>
                    <a:grpFill/>
                  </p:grpSpPr>
                  <p:sp>
                    <p:nvSpPr>
                      <p:cNvPr id="408" name="Line 23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64"/>
                        <a:ext cx="49" cy="4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09" name="Line 23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76"/>
                        <a:ext cx="49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0" name="Line 23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85"/>
                        <a:ext cx="47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1" name="Line 23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97"/>
                        <a:ext cx="47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2" name="Line 23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05"/>
                        <a:ext cx="47" cy="1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3" name="Line 23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14"/>
                        <a:ext cx="47" cy="4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4" name="Line 23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3" y="3224"/>
                        <a:ext cx="47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15" name="Line 23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33"/>
                        <a:ext cx="45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405" name="Line 2351"/>
                  <p:cNvSpPr>
                    <a:spLocks noChangeShapeType="1"/>
                  </p:cNvSpPr>
                  <p:nvPr/>
                </p:nvSpPr>
                <p:spPr bwMode="auto">
                  <a:xfrm>
                    <a:off x="3385" y="3100"/>
                    <a:ext cx="51" cy="1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15" name="Group 2352"/>
              <p:cNvGrpSpPr>
                <a:grpSpLocks/>
              </p:cNvGrpSpPr>
              <p:nvPr/>
            </p:nvGrpSpPr>
            <p:grpSpPr bwMode="auto">
              <a:xfrm>
                <a:off x="3346" y="2992"/>
                <a:ext cx="55" cy="286"/>
                <a:chOff x="3346" y="2992"/>
                <a:chExt cx="55" cy="286"/>
              </a:xfrm>
              <a:grpFill/>
            </p:grpSpPr>
            <p:sp>
              <p:nvSpPr>
                <p:cNvPr id="400" name="Freeform 2353"/>
                <p:cNvSpPr>
                  <a:spLocks/>
                </p:cNvSpPr>
                <p:nvPr/>
              </p:nvSpPr>
              <p:spPr bwMode="auto">
                <a:xfrm>
                  <a:off x="3346" y="2992"/>
                  <a:ext cx="52" cy="286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9" y="13"/>
                    </a:cxn>
                    <a:cxn ang="0">
                      <a:pos x="51" y="16"/>
                    </a:cxn>
                    <a:cxn ang="0">
                      <a:pos x="39" y="273"/>
                    </a:cxn>
                    <a:cxn ang="0">
                      <a:pos x="35" y="277"/>
                    </a:cxn>
                    <a:cxn ang="0">
                      <a:pos x="0" y="285"/>
                    </a:cxn>
                    <a:cxn ang="0">
                      <a:pos x="6" y="281"/>
                    </a:cxn>
                    <a:cxn ang="0">
                      <a:pos x="6" y="277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2" h="286">
                      <a:moveTo>
                        <a:pt x="11" y="0"/>
                      </a:moveTo>
                      <a:lnTo>
                        <a:pt x="49" y="13"/>
                      </a:lnTo>
                      <a:lnTo>
                        <a:pt x="51" y="16"/>
                      </a:lnTo>
                      <a:lnTo>
                        <a:pt x="39" y="273"/>
                      </a:lnTo>
                      <a:lnTo>
                        <a:pt x="35" y="277"/>
                      </a:lnTo>
                      <a:lnTo>
                        <a:pt x="0" y="285"/>
                      </a:lnTo>
                      <a:lnTo>
                        <a:pt x="6" y="281"/>
                      </a:lnTo>
                      <a:lnTo>
                        <a:pt x="6" y="277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401" name="Arc 2354"/>
                <p:cNvSpPr>
                  <a:spLocks/>
                </p:cNvSpPr>
                <p:nvPr/>
              </p:nvSpPr>
              <p:spPr bwMode="auto">
                <a:xfrm>
                  <a:off x="3393" y="3005"/>
                  <a:ext cx="8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</p:grpSp>
        <p:sp>
          <p:nvSpPr>
            <p:cNvPr id="291" name="Freeform 2355"/>
            <p:cNvSpPr>
              <a:spLocks/>
            </p:cNvSpPr>
            <p:nvPr/>
          </p:nvSpPr>
          <p:spPr bwMode="auto">
            <a:xfrm>
              <a:off x="2988" y="2924"/>
              <a:ext cx="249" cy="2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8" y="0"/>
                </a:cxn>
                <a:cxn ang="0">
                  <a:pos x="238" y="200"/>
                </a:cxn>
                <a:cxn ang="0">
                  <a:pos x="0" y="188"/>
                </a:cxn>
                <a:cxn ang="0">
                  <a:pos x="10" y="0"/>
                </a:cxn>
              </a:cxnLst>
              <a:rect l="0" t="0" r="r" b="b"/>
              <a:pathLst>
                <a:path w="249" h="201">
                  <a:moveTo>
                    <a:pt x="10" y="0"/>
                  </a:moveTo>
                  <a:lnTo>
                    <a:pt x="248" y="0"/>
                  </a:lnTo>
                  <a:lnTo>
                    <a:pt x="238" y="200"/>
                  </a:lnTo>
                  <a:lnTo>
                    <a:pt x="0" y="188"/>
                  </a:lnTo>
                  <a:lnTo>
                    <a:pt x="10" y="0"/>
                  </a:lnTo>
                </a:path>
              </a:pathLst>
            </a:custGeom>
            <a:grpFill/>
            <a:ln w="9525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 sz="1350">
                <a:latin typeface="Arial" charset="0"/>
              </a:endParaRPr>
            </a:p>
          </p:txBody>
        </p:sp>
        <p:grpSp>
          <p:nvGrpSpPr>
            <p:cNvPr id="319" name="Group 2356"/>
            <p:cNvGrpSpPr>
              <a:grpSpLocks/>
            </p:cNvGrpSpPr>
            <p:nvPr/>
          </p:nvGrpSpPr>
          <p:grpSpPr bwMode="auto">
            <a:xfrm>
              <a:off x="2954" y="2880"/>
              <a:ext cx="329" cy="292"/>
              <a:chOff x="3036" y="2986"/>
              <a:chExt cx="328" cy="292"/>
            </a:xfrm>
            <a:grpFill/>
          </p:grpSpPr>
          <p:sp>
            <p:nvSpPr>
              <p:cNvPr id="394" name="Freeform 2357"/>
              <p:cNvSpPr>
                <a:spLocks/>
              </p:cNvSpPr>
              <p:nvPr/>
            </p:nvSpPr>
            <p:spPr bwMode="auto">
              <a:xfrm>
                <a:off x="3037" y="2986"/>
                <a:ext cx="327" cy="292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53" y="1"/>
                  </a:cxn>
                  <a:cxn ang="0">
                    <a:pos x="90" y="0"/>
                  </a:cxn>
                  <a:cxn ang="0">
                    <a:pos x="132" y="0"/>
                  </a:cxn>
                  <a:cxn ang="0">
                    <a:pos x="177" y="0"/>
                  </a:cxn>
                  <a:cxn ang="0">
                    <a:pos x="210" y="0"/>
                  </a:cxn>
                  <a:cxn ang="0">
                    <a:pos x="259" y="1"/>
                  </a:cxn>
                  <a:cxn ang="0">
                    <a:pos x="309" y="3"/>
                  </a:cxn>
                  <a:cxn ang="0">
                    <a:pos x="320" y="3"/>
                  </a:cxn>
                  <a:cxn ang="0">
                    <a:pos x="322" y="5"/>
                  </a:cxn>
                  <a:cxn ang="0">
                    <a:pos x="324" y="5"/>
                  </a:cxn>
                  <a:cxn ang="0">
                    <a:pos x="326" y="9"/>
                  </a:cxn>
                  <a:cxn ang="0">
                    <a:pos x="326" y="11"/>
                  </a:cxn>
                  <a:cxn ang="0">
                    <a:pos x="315" y="287"/>
                  </a:cxn>
                  <a:cxn ang="0">
                    <a:pos x="313" y="291"/>
                  </a:cxn>
                  <a:cxn ang="0">
                    <a:pos x="309" y="291"/>
                  </a:cxn>
                  <a:cxn ang="0">
                    <a:pos x="202" y="285"/>
                  </a:cxn>
                  <a:cxn ang="0">
                    <a:pos x="98" y="277"/>
                  </a:cxn>
                  <a:cxn ang="0">
                    <a:pos x="4" y="271"/>
                  </a:cxn>
                  <a:cxn ang="0">
                    <a:pos x="0" y="264"/>
                  </a:cxn>
                  <a:cxn ang="0">
                    <a:pos x="13" y="13"/>
                  </a:cxn>
                  <a:cxn ang="0">
                    <a:pos x="25" y="3"/>
                  </a:cxn>
                </a:cxnLst>
                <a:rect l="0" t="0" r="r" b="b"/>
                <a:pathLst>
                  <a:path w="327" h="292">
                    <a:moveTo>
                      <a:pt x="25" y="3"/>
                    </a:moveTo>
                    <a:lnTo>
                      <a:pt x="53" y="1"/>
                    </a:lnTo>
                    <a:lnTo>
                      <a:pt x="90" y="0"/>
                    </a:lnTo>
                    <a:lnTo>
                      <a:pt x="132" y="0"/>
                    </a:lnTo>
                    <a:lnTo>
                      <a:pt x="177" y="0"/>
                    </a:lnTo>
                    <a:lnTo>
                      <a:pt x="210" y="0"/>
                    </a:lnTo>
                    <a:lnTo>
                      <a:pt x="259" y="1"/>
                    </a:lnTo>
                    <a:lnTo>
                      <a:pt x="309" y="3"/>
                    </a:lnTo>
                    <a:lnTo>
                      <a:pt x="320" y="3"/>
                    </a:lnTo>
                    <a:lnTo>
                      <a:pt x="322" y="5"/>
                    </a:lnTo>
                    <a:lnTo>
                      <a:pt x="324" y="5"/>
                    </a:lnTo>
                    <a:lnTo>
                      <a:pt x="326" y="9"/>
                    </a:lnTo>
                    <a:lnTo>
                      <a:pt x="326" y="11"/>
                    </a:lnTo>
                    <a:lnTo>
                      <a:pt x="315" y="287"/>
                    </a:lnTo>
                    <a:lnTo>
                      <a:pt x="313" y="291"/>
                    </a:lnTo>
                    <a:lnTo>
                      <a:pt x="309" y="291"/>
                    </a:lnTo>
                    <a:lnTo>
                      <a:pt x="202" y="285"/>
                    </a:lnTo>
                    <a:lnTo>
                      <a:pt x="98" y="277"/>
                    </a:lnTo>
                    <a:lnTo>
                      <a:pt x="4" y="271"/>
                    </a:lnTo>
                    <a:lnTo>
                      <a:pt x="0" y="264"/>
                    </a:lnTo>
                    <a:lnTo>
                      <a:pt x="13" y="13"/>
                    </a:lnTo>
                    <a:lnTo>
                      <a:pt x="25" y="3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95" name="Arc 2358"/>
              <p:cNvSpPr>
                <a:spLocks/>
              </p:cNvSpPr>
              <p:nvPr/>
            </p:nvSpPr>
            <p:spPr bwMode="auto">
              <a:xfrm>
                <a:off x="3355" y="2990"/>
                <a:ext cx="8" cy="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355"/>
                  <a:gd name="T1" fmla="*/ 0 h 21600"/>
                  <a:gd name="T2" fmla="*/ 21355 w 21355"/>
                  <a:gd name="T3" fmla="*/ 18359 h 21600"/>
                  <a:gd name="T4" fmla="*/ 0 w 2135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55" h="21600" fill="none" extrusionOk="0">
                    <a:moveTo>
                      <a:pt x="-1" y="0"/>
                    </a:moveTo>
                    <a:cubicBezTo>
                      <a:pt x="10677" y="0"/>
                      <a:pt x="19753" y="7802"/>
                      <a:pt x="21355" y="18358"/>
                    </a:cubicBezTo>
                  </a:path>
                  <a:path w="21355" h="21600" stroke="0" extrusionOk="0">
                    <a:moveTo>
                      <a:pt x="-1" y="0"/>
                    </a:moveTo>
                    <a:cubicBezTo>
                      <a:pt x="10677" y="0"/>
                      <a:pt x="19753" y="7802"/>
                      <a:pt x="21355" y="18358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96" name="Arc 2359"/>
              <p:cNvSpPr>
                <a:spLocks/>
              </p:cNvSpPr>
              <p:nvPr/>
            </p:nvSpPr>
            <p:spPr bwMode="auto">
              <a:xfrm>
                <a:off x="3051" y="2991"/>
                <a:ext cx="16" cy="12"/>
              </a:xfrm>
              <a:custGeom>
                <a:avLst/>
                <a:gdLst>
                  <a:gd name="G0" fmla="+- 21600 0 0"/>
                  <a:gd name="G1" fmla="+- 21558 0 0"/>
                  <a:gd name="G2" fmla="+- 21600 0 0"/>
                  <a:gd name="T0" fmla="*/ 0 w 21600"/>
                  <a:gd name="T1" fmla="*/ 21558 h 21558"/>
                  <a:gd name="T2" fmla="*/ 20253 w 21600"/>
                  <a:gd name="T3" fmla="*/ 0 h 21558"/>
                  <a:gd name="T4" fmla="*/ 21600 w 21600"/>
                  <a:gd name="T5" fmla="*/ 21558 h 2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58" fill="none" extrusionOk="0">
                    <a:moveTo>
                      <a:pt x="0" y="21558"/>
                    </a:moveTo>
                    <a:cubicBezTo>
                      <a:pt x="0" y="10151"/>
                      <a:pt x="8868" y="711"/>
                      <a:pt x="20253" y="0"/>
                    </a:cubicBezTo>
                  </a:path>
                  <a:path w="21600" h="21558" stroke="0" extrusionOk="0">
                    <a:moveTo>
                      <a:pt x="0" y="21558"/>
                    </a:moveTo>
                    <a:cubicBezTo>
                      <a:pt x="0" y="10151"/>
                      <a:pt x="8868" y="711"/>
                      <a:pt x="20253" y="0"/>
                    </a:cubicBezTo>
                    <a:lnTo>
                      <a:pt x="21600" y="21558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97" name="Arc 2360"/>
              <p:cNvSpPr>
                <a:spLocks/>
              </p:cNvSpPr>
              <p:nvPr/>
            </p:nvSpPr>
            <p:spPr bwMode="auto">
              <a:xfrm>
                <a:off x="3036" y="3249"/>
                <a:ext cx="9" cy="9"/>
              </a:xfrm>
              <a:custGeom>
                <a:avLst/>
                <a:gdLst>
                  <a:gd name="G0" fmla="+- 21600 0 0"/>
                  <a:gd name="G1" fmla="+- 2524 0 0"/>
                  <a:gd name="G2" fmla="+- 21600 0 0"/>
                  <a:gd name="T0" fmla="*/ 24841 w 24841"/>
                  <a:gd name="T1" fmla="*/ 23879 h 24124"/>
                  <a:gd name="T2" fmla="*/ 148 w 24841"/>
                  <a:gd name="T3" fmla="*/ 0 h 24124"/>
                  <a:gd name="T4" fmla="*/ 21600 w 24841"/>
                  <a:gd name="T5" fmla="*/ 2524 h 24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841" h="24124" fill="none" extrusionOk="0">
                    <a:moveTo>
                      <a:pt x="24841" y="23879"/>
                    </a:moveTo>
                    <a:cubicBezTo>
                      <a:pt x="23768" y="24042"/>
                      <a:pt x="22684" y="24123"/>
                      <a:pt x="21600" y="24124"/>
                    </a:cubicBezTo>
                    <a:cubicBezTo>
                      <a:pt x="9670" y="24124"/>
                      <a:pt x="0" y="14453"/>
                      <a:pt x="0" y="2524"/>
                    </a:cubicBezTo>
                    <a:cubicBezTo>
                      <a:pt x="-1" y="1680"/>
                      <a:pt x="49" y="837"/>
                      <a:pt x="147" y="-1"/>
                    </a:cubicBezTo>
                  </a:path>
                  <a:path w="24841" h="24124" stroke="0" extrusionOk="0">
                    <a:moveTo>
                      <a:pt x="24841" y="23879"/>
                    </a:moveTo>
                    <a:cubicBezTo>
                      <a:pt x="23768" y="24042"/>
                      <a:pt x="22684" y="24123"/>
                      <a:pt x="21600" y="24124"/>
                    </a:cubicBezTo>
                    <a:cubicBezTo>
                      <a:pt x="9670" y="24124"/>
                      <a:pt x="0" y="14453"/>
                      <a:pt x="0" y="2524"/>
                    </a:cubicBezTo>
                    <a:cubicBezTo>
                      <a:pt x="-1" y="1680"/>
                      <a:pt x="49" y="837"/>
                      <a:pt x="147" y="-1"/>
                    </a:cubicBezTo>
                    <a:lnTo>
                      <a:pt x="21600" y="2524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</p:grpSp>
        <p:grpSp>
          <p:nvGrpSpPr>
            <p:cNvPr id="320" name="Group 2361"/>
            <p:cNvGrpSpPr>
              <a:grpSpLocks/>
            </p:cNvGrpSpPr>
            <p:nvPr/>
          </p:nvGrpSpPr>
          <p:grpSpPr bwMode="auto">
            <a:xfrm>
              <a:off x="2988" y="2924"/>
              <a:ext cx="252" cy="201"/>
              <a:chOff x="3070" y="3030"/>
              <a:chExt cx="251" cy="201"/>
            </a:xfrm>
            <a:grpFill/>
          </p:grpSpPr>
          <p:grpSp>
            <p:nvGrpSpPr>
              <p:cNvPr id="324" name="Group 2362"/>
              <p:cNvGrpSpPr>
                <a:grpSpLocks/>
              </p:cNvGrpSpPr>
              <p:nvPr/>
            </p:nvGrpSpPr>
            <p:grpSpPr bwMode="auto">
              <a:xfrm>
                <a:off x="3070" y="3030"/>
                <a:ext cx="251" cy="201"/>
                <a:chOff x="3070" y="3030"/>
                <a:chExt cx="251" cy="201"/>
              </a:xfrm>
              <a:grpFill/>
            </p:grpSpPr>
            <p:sp>
              <p:nvSpPr>
                <p:cNvPr id="390" name="Freeform 2363"/>
                <p:cNvSpPr>
                  <a:spLocks/>
                </p:cNvSpPr>
                <p:nvPr/>
              </p:nvSpPr>
              <p:spPr bwMode="auto">
                <a:xfrm>
                  <a:off x="3080" y="3030"/>
                  <a:ext cx="239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8" y="0"/>
                    </a:cxn>
                    <a:cxn ang="0">
                      <a:pos x="232" y="16"/>
                    </a:cxn>
                    <a:cxn ang="0">
                      <a:pos x="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9" h="17">
                      <a:moveTo>
                        <a:pt x="0" y="0"/>
                      </a:moveTo>
                      <a:lnTo>
                        <a:pt x="238" y="0"/>
                      </a:lnTo>
                      <a:lnTo>
                        <a:pt x="232" y="1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391" name="Freeform 2364"/>
                <p:cNvSpPr>
                  <a:spLocks/>
                </p:cNvSpPr>
                <p:nvPr/>
              </p:nvSpPr>
              <p:spPr bwMode="auto">
                <a:xfrm>
                  <a:off x="3304" y="3030"/>
                  <a:ext cx="17" cy="201"/>
                </a:xfrm>
                <a:custGeom>
                  <a:avLst/>
                  <a:gdLst/>
                  <a:ahLst/>
                  <a:cxnLst>
                    <a:cxn ang="0">
                      <a:pos x="11" y="2"/>
                    </a:cxn>
                    <a:cxn ang="0">
                      <a:pos x="16" y="0"/>
                    </a:cxn>
                    <a:cxn ang="0">
                      <a:pos x="11" y="107"/>
                    </a:cxn>
                    <a:cxn ang="0">
                      <a:pos x="4" y="200"/>
                    </a:cxn>
                    <a:cxn ang="0">
                      <a:pos x="0" y="194"/>
                    </a:cxn>
                    <a:cxn ang="0">
                      <a:pos x="11" y="2"/>
                    </a:cxn>
                  </a:cxnLst>
                  <a:rect l="0" t="0" r="r" b="b"/>
                  <a:pathLst>
                    <a:path w="17" h="201">
                      <a:moveTo>
                        <a:pt x="11" y="2"/>
                      </a:moveTo>
                      <a:lnTo>
                        <a:pt x="16" y="0"/>
                      </a:lnTo>
                      <a:lnTo>
                        <a:pt x="11" y="107"/>
                      </a:lnTo>
                      <a:lnTo>
                        <a:pt x="4" y="200"/>
                      </a:lnTo>
                      <a:lnTo>
                        <a:pt x="0" y="194"/>
                      </a:lnTo>
                      <a:lnTo>
                        <a:pt x="11" y="2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392" name="Freeform 2365"/>
                <p:cNvSpPr>
                  <a:spLocks/>
                </p:cNvSpPr>
                <p:nvPr/>
              </p:nvSpPr>
              <p:spPr bwMode="auto">
                <a:xfrm>
                  <a:off x="3070" y="3212"/>
                  <a:ext cx="239" cy="19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238" y="18"/>
                    </a:cxn>
                    <a:cxn ang="0">
                      <a:pos x="234" y="1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39" h="19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238" y="18"/>
                      </a:lnTo>
                      <a:lnTo>
                        <a:pt x="234" y="12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393" name="Freeform 2366"/>
                <p:cNvSpPr>
                  <a:spLocks/>
                </p:cNvSpPr>
                <p:nvPr/>
              </p:nvSpPr>
              <p:spPr bwMode="auto">
                <a:xfrm>
                  <a:off x="3070" y="3030"/>
                  <a:ext cx="17" cy="18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6" y="2"/>
                    </a:cxn>
                    <a:cxn ang="0">
                      <a:pos x="6" y="182"/>
                    </a:cxn>
                    <a:cxn ang="0">
                      <a:pos x="0" y="188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" h="189">
                      <a:moveTo>
                        <a:pt x="10" y="0"/>
                      </a:moveTo>
                      <a:lnTo>
                        <a:pt x="16" y="2"/>
                      </a:lnTo>
                      <a:lnTo>
                        <a:pt x="6" y="182"/>
                      </a:lnTo>
                      <a:lnTo>
                        <a:pt x="0" y="188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  <p:grpSp>
            <p:nvGrpSpPr>
              <p:cNvPr id="325" name="Group 2367"/>
              <p:cNvGrpSpPr>
                <a:grpSpLocks/>
              </p:cNvGrpSpPr>
              <p:nvPr/>
            </p:nvGrpSpPr>
            <p:grpSpPr bwMode="auto">
              <a:xfrm>
                <a:off x="3076" y="3033"/>
                <a:ext cx="237" cy="192"/>
                <a:chOff x="3076" y="3033"/>
                <a:chExt cx="237" cy="192"/>
              </a:xfrm>
              <a:grpFill/>
            </p:grpSpPr>
            <p:sp>
              <p:nvSpPr>
                <p:cNvPr id="387" name="Freeform 2368"/>
                <p:cNvSpPr>
                  <a:spLocks/>
                </p:cNvSpPr>
                <p:nvPr/>
              </p:nvSpPr>
              <p:spPr bwMode="auto">
                <a:xfrm>
                  <a:off x="3076" y="3033"/>
                  <a:ext cx="237" cy="19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36" y="0"/>
                    </a:cxn>
                    <a:cxn ang="0">
                      <a:pos x="228" y="191"/>
                    </a:cxn>
                    <a:cxn ang="0">
                      <a:pos x="0" y="179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37" h="192">
                      <a:moveTo>
                        <a:pt x="10" y="0"/>
                      </a:moveTo>
                      <a:lnTo>
                        <a:pt x="236" y="0"/>
                      </a:lnTo>
                      <a:lnTo>
                        <a:pt x="228" y="191"/>
                      </a:lnTo>
                      <a:lnTo>
                        <a:pt x="0" y="179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388" name="Freeform 2369"/>
                <p:cNvSpPr>
                  <a:spLocks/>
                </p:cNvSpPr>
                <p:nvPr/>
              </p:nvSpPr>
              <p:spPr bwMode="auto">
                <a:xfrm>
                  <a:off x="3084" y="3041"/>
                  <a:ext cx="221" cy="178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220" y="0"/>
                    </a:cxn>
                    <a:cxn ang="0">
                      <a:pos x="212" y="177"/>
                    </a:cxn>
                    <a:cxn ang="0">
                      <a:pos x="0" y="167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221" h="178">
                      <a:moveTo>
                        <a:pt x="8" y="1"/>
                      </a:moveTo>
                      <a:lnTo>
                        <a:pt x="220" y="0"/>
                      </a:lnTo>
                      <a:lnTo>
                        <a:pt x="212" y="177"/>
                      </a:lnTo>
                      <a:lnTo>
                        <a:pt x="0" y="167"/>
                      </a:lnTo>
                      <a:lnTo>
                        <a:pt x="8" y="1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389" name="Freeform 2370"/>
                <p:cNvSpPr>
                  <a:spLocks/>
                </p:cNvSpPr>
                <p:nvPr/>
              </p:nvSpPr>
              <p:spPr bwMode="auto">
                <a:xfrm>
                  <a:off x="3088" y="3053"/>
                  <a:ext cx="209" cy="15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08" y="0"/>
                    </a:cxn>
                    <a:cxn ang="0">
                      <a:pos x="201" y="157"/>
                    </a:cxn>
                    <a:cxn ang="0">
                      <a:pos x="0" y="15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09" h="158">
                      <a:moveTo>
                        <a:pt x="8" y="0"/>
                      </a:moveTo>
                      <a:lnTo>
                        <a:pt x="208" y="0"/>
                      </a:lnTo>
                      <a:lnTo>
                        <a:pt x="201" y="157"/>
                      </a:lnTo>
                      <a:lnTo>
                        <a:pt x="0" y="150"/>
                      </a:lnTo>
                      <a:lnTo>
                        <a:pt x="8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</p:grpSp>
        <p:grpSp>
          <p:nvGrpSpPr>
            <p:cNvPr id="326" name="Group 2371"/>
            <p:cNvGrpSpPr>
              <a:grpSpLocks/>
            </p:cNvGrpSpPr>
            <p:nvPr/>
          </p:nvGrpSpPr>
          <p:grpSpPr bwMode="auto">
            <a:xfrm>
              <a:off x="2784" y="3148"/>
              <a:ext cx="663" cy="230"/>
              <a:chOff x="2784" y="3148"/>
              <a:chExt cx="663" cy="230"/>
            </a:xfrm>
            <a:grpFill/>
          </p:grpSpPr>
          <p:sp>
            <p:nvSpPr>
              <p:cNvPr id="295" name="Freeform 2372"/>
              <p:cNvSpPr>
                <a:spLocks/>
              </p:cNvSpPr>
              <p:nvPr/>
            </p:nvSpPr>
            <p:spPr bwMode="auto">
              <a:xfrm>
                <a:off x="2784" y="3260"/>
                <a:ext cx="66" cy="37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50" y="0"/>
                  </a:cxn>
                  <a:cxn ang="0">
                    <a:pos x="40" y="0"/>
                  </a:cxn>
                  <a:cxn ang="0">
                    <a:pos x="32" y="1"/>
                  </a:cxn>
                  <a:cxn ang="0">
                    <a:pos x="22" y="3"/>
                  </a:cxn>
                  <a:cxn ang="0">
                    <a:pos x="16" y="5"/>
                  </a:cxn>
                  <a:cxn ang="0">
                    <a:pos x="10" y="7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8" y="22"/>
                  </a:cxn>
                  <a:cxn ang="0">
                    <a:pos x="34" y="22"/>
                  </a:cxn>
                  <a:cxn ang="0">
                    <a:pos x="40" y="24"/>
                  </a:cxn>
                  <a:cxn ang="0">
                    <a:pos x="44" y="24"/>
                  </a:cxn>
                  <a:cxn ang="0">
                    <a:pos x="50" y="28"/>
                  </a:cxn>
                  <a:cxn ang="0">
                    <a:pos x="65" y="36"/>
                  </a:cxn>
                  <a:cxn ang="0">
                    <a:pos x="63" y="36"/>
                  </a:cxn>
                  <a:cxn ang="0">
                    <a:pos x="63" y="36"/>
                  </a:cxn>
                </a:cxnLst>
                <a:rect l="0" t="0" r="r" b="b"/>
                <a:pathLst>
                  <a:path w="66" h="37">
                    <a:moveTo>
                      <a:pt x="63" y="0"/>
                    </a:moveTo>
                    <a:lnTo>
                      <a:pt x="50" y="0"/>
                    </a:lnTo>
                    <a:lnTo>
                      <a:pt x="40" y="0"/>
                    </a:lnTo>
                    <a:lnTo>
                      <a:pt x="32" y="1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10" y="7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8" y="22"/>
                    </a:lnTo>
                    <a:lnTo>
                      <a:pt x="34" y="22"/>
                    </a:lnTo>
                    <a:lnTo>
                      <a:pt x="40" y="24"/>
                    </a:lnTo>
                    <a:lnTo>
                      <a:pt x="44" y="24"/>
                    </a:lnTo>
                    <a:lnTo>
                      <a:pt x="50" y="28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3" y="36"/>
                    </a:lnTo>
                  </a:path>
                </a:pathLst>
              </a:custGeom>
              <a:grpFill/>
              <a:ln w="12700" cap="rnd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96" name="Freeform 2373"/>
              <p:cNvSpPr>
                <a:spLocks/>
              </p:cNvSpPr>
              <p:nvPr/>
            </p:nvSpPr>
            <p:spPr bwMode="auto">
              <a:xfrm>
                <a:off x="2843" y="3241"/>
                <a:ext cx="517" cy="8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3"/>
                  </a:cxn>
                  <a:cxn ang="0">
                    <a:pos x="418" y="85"/>
                  </a:cxn>
                  <a:cxn ang="0">
                    <a:pos x="514" y="33"/>
                  </a:cxn>
                  <a:cxn ang="0">
                    <a:pos x="514" y="0"/>
                  </a:cxn>
                  <a:cxn ang="0">
                    <a:pos x="414" y="45"/>
                  </a:cxn>
                  <a:cxn ang="0">
                    <a:pos x="0" y="5"/>
                  </a:cxn>
                </a:cxnLst>
                <a:rect l="0" t="0" r="r" b="b"/>
                <a:pathLst>
                  <a:path w="515" h="86">
                    <a:moveTo>
                      <a:pt x="0" y="5"/>
                    </a:moveTo>
                    <a:lnTo>
                      <a:pt x="0" y="43"/>
                    </a:lnTo>
                    <a:lnTo>
                      <a:pt x="418" y="85"/>
                    </a:lnTo>
                    <a:lnTo>
                      <a:pt x="514" y="33"/>
                    </a:lnTo>
                    <a:lnTo>
                      <a:pt x="514" y="0"/>
                    </a:lnTo>
                    <a:lnTo>
                      <a:pt x="414" y="45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297" name="Freeform 2374"/>
              <p:cNvSpPr>
                <a:spLocks/>
              </p:cNvSpPr>
              <p:nvPr/>
            </p:nvSpPr>
            <p:spPr bwMode="auto">
              <a:xfrm>
                <a:off x="2840" y="3155"/>
                <a:ext cx="422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9" y="28"/>
                  </a:cxn>
                  <a:cxn ang="0">
                    <a:pos x="419" y="134"/>
                  </a:cxn>
                  <a:cxn ang="0">
                    <a:pos x="0" y="94"/>
                  </a:cxn>
                  <a:cxn ang="0">
                    <a:pos x="0" y="0"/>
                  </a:cxn>
                </a:cxnLst>
                <a:rect l="0" t="0" r="r" b="b"/>
                <a:pathLst>
                  <a:path w="420" h="135">
                    <a:moveTo>
                      <a:pt x="0" y="0"/>
                    </a:moveTo>
                    <a:lnTo>
                      <a:pt x="419" y="28"/>
                    </a:lnTo>
                    <a:lnTo>
                      <a:pt x="419" y="134"/>
                    </a:lnTo>
                    <a:lnTo>
                      <a:pt x="0" y="94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330" name="Group 2375"/>
              <p:cNvGrpSpPr>
                <a:grpSpLocks/>
              </p:cNvGrpSpPr>
              <p:nvPr/>
            </p:nvGrpSpPr>
            <p:grpSpPr bwMode="auto">
              <a:xfrm>
                <a:off x="2842" y="3180"/>
                <a:ext cx="419" cy="51"/>
                <a:chOff x="2925" y="3286"/>
                <a:chExt cx="417" cy="51"/>
              </a:xfrm>
              <a:grpFill/>
            </p:grpSpPr>
            <p:sp>
              <p:nvSpPr>
                <p:cNvPr id="381" name="Line 2376"/>
                <p:cNvSpPr>
                  <a:spLocks noChangeShapeType="1"/>
                </p:cNvSpPr>
                <p:nvPr/>
              </p:nvSpPr>
              <p:spPr bwMode="auto">
                <a:xfrm>
                  <a:off x="2925" y="3286"/>
                  <a:ext cx="417" cy="31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382" name="Line 2377"/>
                <p:cNvSpPr>
                  <a:spLocks noChangeShapeType="1"/>
                </p:cNvSpPr>
                <p:nvPr/>
              </p:nvSpPr>
              <p:spPr bwMode="auto">
                <a:xfrm>
                  <a:off x="3232" y="3311"/>
                  <a:ext cx="86" cy="6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383" name="Line 2378"/>
                <p:cNvSpPr>
                  <a:spLocks noChangeShapeType="1"/>
                </p:cNvSpPr>
                <p:nvPr/>
              </p:nvSpPr>
              <p:spPr bwMode="auto">
                <a:xfrm>
                  <a:off x="3127" y="3304"/>
                  <a:ext cx="89" cy="5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384" name="Line 2379"/>
                <p:cNvSpPr>
                  <a:spLocks noChangeShapeType="1"/>
                </p:cNvSpPr>
                <p:nvPr/>
              </p:nvSpPr>
              <p:spPr bwMode="auto">
                <a:xfrm>
                  <a:off x="2925" y="3304"/>
                  <a:ext cx="417" cy="33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  <p:sp>
            <p:nvSpPr>
              <p:cNvPr id="299" name="Freeform 2380"/>
              <p:cNvSpPr>
                <a:spLocks/>
              </p:cNvSpPr>
              <p:nvPr/>
            </p:nvSpPr>
            <p:spPr bwMode="auto">
              <a:xfrm>
                <a:off x="3284" y="3317"/>
                <a:ext cx="163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2"/>
                  </a:cxn>
                  <a:cxn ang="0">
                    <a:pos x="53" y="2"/>
                  </a:cxn>
                  <a:cxn ang="0">
                    <a:pos x="73" y="4"/>
                  </a:cxn>
                  <a:cxn ang="0">
                    <a:pos x="93" y="7"/>
                  </a:cxn>
                  <a:cxn ang="0">
                    <a:pos x="107" y="9"/>
                  </a:cxn>
                  <a:cxn ang="0">
                    <a:pos x="124" y="11"/>
                  </a:cxn>
                  <a:cxn ang="0">
                    <a:pos x="134" y="13"/>
                  </a:cxn>
                  <a:cxn ang="0">
                    <a:pos x="140" y="15"/>
                  </a:cxn>
                  <a:cxn ang="0">
                    <a:pos x="144" y="15"/>
                  </a:cxn>
                  <a:cxn ang="0">
                    <a:pos x="148" y="17"/>
                  </a:cxn>
                  <a:cxn ang="0">
                    <a:pos x="152" y="17"/>
                  </a:cxn>
                  <a:cxn ang="0">
                    <a:pos x="156" y="19"/>
                  </a:cxn>
                  <a:cxn ang="0">
                    <a:pos x="160" y="21"/>
                  </a:cxn>
                  <a:cxn ang="0">
                    <a:pos x="162" y="23"/>
                  </a:cxn>
                  <a:cxn ang="0">
                    <a:pos x="162" y="25"/>
                  </a:cxn>
                  <a:cxn ang="0">
                    <a:pos x="162" y="29"/>
                  </a:cxn>
                  <a:cxn ang="0">
                    <a:pos x="160" y="31"/>
                  </a:cxn>
                  <a:cxn ang="0">
                    <a:pos x="158" y="32"/>
                  </a:cxn>
                  <a:cxn ang="0">
                    <a:pos x="156" y="34"/>
                  </a:cxn>
                  <a:cxn ang="0">
                    <a:pos x="152" y="36"/>
                  </a:cxn>
                  <a:cxn ang="0">
                    <a:pos x="148" y="38"/>
                  </a:cxn>
                  <a:cxn ang="0">
                    <a:pos x="144" y="38"/>
                  </a:cxn>
                  <a:cxn ang="0">
                    <a:pos x="138" y="40"/>
                  </a:cxn>
                  <a:cxn ang="0">
                    <a:pos x="132" y="40"/>
                  </a:cxn>
                  <a:cxn ang="0">
                    <a:pos x="126" y="40"/>
                  </a:cxn>
                  <a:cxn ang="0">
                    <a:pos x="118" y="38"/>
                  </a:cxn>
                </a:cxnLst>
                <a:rect l="0" t="0" r="r" b="b"/>
                <a:pathLst>
                  <a:path w="163" h="41">
                    <a:moveTo>
                      <a:pt x="0" y="0"/>
                    </a:moveTo>
                    <a:lnTo>
                      <a:pt x="32" y="2"/>
                    </a:lnTo>
                    <a:lnTo>
                      <a:pt x="53" y="2"/>
                    </a:lnTo>
                    <a:lnTo>
                      <a:pt x="73" y="4"/>
                    </a:lnTo>
                    <a:lnTo>
                      <a:pt x="93" y="7"/>
                    </a:lnTo>
                    <a:lnTo>
                      <a:pt x="107" y="9"/>
                    </a:lnTo>
                    <a:lnTo>
                      <a:pt x="124" y="11"/>
                    </a:lnTo>
                    <a:lnTo>
                      <a:pt x="134" y="13"/>
                    </a:lnTo>
                    <a:lnTo>
                      <a:pt x="140" y="15"/>
                    </a:lnTo>
                    <a:lnTo>
                      <a:pt x="144" y="15"/>
                    </a:lnTo>
                    <a:lnTo>
                      <a:pt x="148" y="17"/>
                    </a:lnTo>
                    <a:lnTo>
                      <a:pt x="152" y="17"/>
                    </a:lnTo>
                    <a:lnTo>
                      <a:pt x="156" y="19"/>
                    </a:lnTo>
                    <a:lnTo>
                      <a:pt x="160" y="21"/>
                    </a:lnTo>
                    <a:lnTo>
                      <a:pt x="162" y="23"/>
                    </a:lnTo>
                    <a:lnTo>
                      <a:pt x="162" y="25"/>
                    </a:lnTo>
                    <a:lnTo>
                      <a:pt x="162" y="29"/>
                    </a:lnTo>
                    <a:lnTo>
                      <a:pt x="160" y="31"/>
                    </a:lnTo>
                    <a:lnTo>
                      <a:pt x="158" y="32"/>
                    </a:lnTo>
                    <a:lnTo>
                      <a:pt x="156" y="34"/>
                    </a:lnTo>
                    <a:lnTo>
                      <a:pt x="152" y="36"/>
                    </a:lnTo>
                    <a:lnTo>
                      <a:pt x="148" y="38"/>
                    </a:lnTo>
                    <a:lnTo>
                      <a:pt x="144" y="38"/>
                    </a:lnTo>
                    <a:lnTo>
                      <a:pt x="138" y="40"/>
                    </a:lnTo>
                    <a:lnTo>
                      <a:pt x="132" y="40"/>
                    </a:lnTo>
                    <a:lnTo>
                      <a:pt x="126" y="40"/>
                    </a:lnTo>
                    <a:lnTo>
                      <a:pt x="118" y="38"/>
                    </a:lnTo>
                  </a:path>
                </a:pathLst>
              </a:custGeom>
              <a:grpFill/>
              <a:ln w="12700" cap="rnd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331" name="Group 2381"/>
              <p:cNvGrpSpPr>
                <a:grpSpLocks/>
              </p:cNvGrpSpPr>
              <p:nvPr/>
            </p:nvGrpSpPr>
            <p:grpSpPr bwMode="auto">
              <a:xfrm>
                <a:off x="3292" y="3336"/>
                <a:ext cx="113" cy="42"/>
                <a:chOff x="3373" y="3442"/>
                <a:chExt cx="113" cy="42"/>
              </a:xfrm>
              <a:grpFill/>
            </p:grpSpPr>
            <p:grpSp>
              <p:nvGrpSpPr>
                <p:cNvPr id="332" name="Group 2382"/>
                <p:cNvGrpSpPr>
                  <a:grpSpLocks/>
                </p:cNvGrpSpPr>
                <p:nvPr/>
              </p:nvGrpSpPr>
              <p:grpSpPr bwMode="auto">
                <a:xfrm>
                  <a:off x="3373" y="3442"/>
                  <a:ext cx="113" cy="42"/>
                  <a:chOff x="3373" y="3442"/>
                  <a:chExt cx="113" cy="42"/>
                </a:xfrm>
                <a:grpFill/>
              </p:grpSpPr>
              <p:sp>
                <p:nvSpPr>
                  <p:cNvPr id="377" name="Freeform 2383"/>
                  <p:cNvSpPr>
                    <a:spLocks/>
                  </p:cNvSpPr>
                  <p:nvPr/>
                </p:nvSpPr>
                <p:spPr bwMode="auto">
                  <a:xfrm>
                    <a:off x="3373" y="3442"/>
                    <a:ext cx="70" cy="3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8" y="0"/>
                      </a:cxn>
                      <a:cxn ang="0">
                        <a:pos x="69" y="10"/>
                      </a:cxn>
                      <a:cxn ang="0">
                        <a:pos x="49" y="29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70" h="30">
                        <a:moveTo>
                          <a:pt x="0" y="17"/>
                        </a:moveTo>
                        <a:lnTo>
                          <a:pt x="18" y="0"/>
                        </a:lnTo>
                        <a:lnTo>
                          <a:pt x="69" y="10"/>
                        </a:lnTo>
                        <a:lnTo>
                          <a:pt x="49" y="29"/>
                        </a:lnTo>
                        <a:lnTo>
                          <a:pt x="0" y="17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378" name="Freeform 2384"/>
                  <p:cNvSpPr>
                    <a:spLocks/>
                  </p:cNvSpPr>
                  <p:nvPr/>
                </p:nvSpPr>
                <p:spPr bwMode="auto">
                  <a:xfrm>
                    <a:off x="3373" y="3459"/>
                    <a:ext cx="5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49" y="24"/>
                      </a:cxn>
                      <a:cxn ang="0">
                        <a:pos x="49" y="1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25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49" y="24"/>
                        </a:lnTo>
                        <a:lnTo>
                          <a:pt x="49" y="1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379" name="Freeform 2385"/>
                  <p:cNvSpPr>
                    <a:spLocks/>
                  </p:cNvSpPr>
                  <p:nvPr/>
                </p:nvSpPr>
                <p:spPr bwMode="auto">
                  <a:xfrm>
                    <a:off x="3422" y="3452"/>
                    <a:ext cx="64" cy="32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0" y="0"/>
                      </a:cxn>
                      <a:cxn ang="0">
                        <a:pos x="63" y="4"/>
                      </a:cxn>
                      <a:cxn ang="0">
                        <a:pos x="63" y="18"/>
                      </a:cxn>
                      <a:cxn ang="0">
                        <a:pos x="0" y="31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64" h="32">
                        <a:moveTo>
                          <a:pt x="0" y="16"/>
                        </a:moveTo>
                        <a:lnTo>
                          <a:pt x="20" y="0"/>
                        </a:lnTo>
                        <a:lnTo>
                          <a:pt x="63" y="4"/>
                        </a:lnTo>
                        <a:lnTo>
                          <a:pt x="63" y="18"/>
                        </a:lnTo>
                        <a:lnTo>
                          <a:pt x="0" y="31"/>
                        </a:lnTo>
                        <a:lnTo>
                          <a:pt x="0" y="16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380" name="Freeform 2386"/>
                  <p:cNvSpPr>
                    <a:spLocks/>
                  </p:cNvSpPr>
                  <p:nvPr/>
                </p:nvSpPr>
                <p:spPr bwMode="auto">
                  <a:xfrm>
                    <a:off x="3391" y="3442"/>
                    <a:ext cx="95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7" y="4"/>
                      </a:cxn>
                      <a:cxn ang="0">
                        <a:pos x="94" y="16"/>
                      </a:cxn>
                      <a:cxn ang="0">
                        <a:pos x="51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5" h="17">
                        <a:moveTo>
                          <a:pt x="0" y="0"/>
                        </a:moveTo>
                        <a:lnTo>
                          <a:pt x="47" y="4"/>
                        </a:lnTo>
                        <a:lnTo>
                          <a:pt x="94" y="16"/>
                        </a:lnTo>
                        <a:lnTo>
                          <a:pt x="51" y="1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  <p:grpSp>
              <p:nvGrpSpPr>
                <p:cNvPr id="339" name="Group 2387"/>
                <p:cNvGrpSpPr>
                  <a:grpSpLocks/>
                </p:cNvGrpSpPr>
                <p:nvPr/>
              </p:nvGrpSpPr>
              <p:grpSpPr bwMode="auto">
                <a:xfrm>
                  <a:off x="3373" y="3455"/>
                  <a:ext cx="112" cy="18"/>
                  <a:chOff x="3373" y="3455"/>
                  <a:chExt cx="112" cy="18"/>
                </a:xfrm>
                <a:grpFill/>
              </p:grpSpPr>
              <p:sp>
                <p:nvSpPr>
                  <p:cNvPr id="374" name="Line 2388"/>
                  <p:cNvSpPr>
                    <a:spLocks noChangeShapeType="1"/>
                  </p:cNvSpPr>
                  <p:nvPr/>
                </p:nvSpPr>
                <p:spPr bwMode="auto">
                  <a:xfrm>
                    <a:off x="3373" y="3463"/>
                    <a:ext cx="49" cy="10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375" name="Line 2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2" y="3455"/>
                    <a:ext cx="22" cy="18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376" name="Line 2390"/>
                  <p:cNvSpPr>
                    <a:spLocks noChangeShapeType="1"/>
                  </p:cNvSpPr>
                  <p:nvPr/>
                </p:nvSpPr>
                <p:spPr bwMode="auto">
                  <a:xfrm>
                    <a:off x="3444" y="3455"/>
                    <a:ext cx="41" cy="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301" name="Freeform 2391"/>
              <p:cNvSpPr>
                <a:spLocks/>
              </p:cNvSpPr>
              <p:nvPr/>
            </p:nvSpPr>
            <p:spPr bwMode="auto">
              <a:xfrm>
                <a:off x="3262" y="3239"/>
                <a:ext cx="98" cy="90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6" y="0"/>
                  </a:cxn>
                  <a:cxn ang="0">
                    <a:pos x="96" y="35"/>
                  </a:cxn>
                  <a:cxn ang="0">
                    <a:pos x="0" y="89"/>
                  </a:cxn>
                  <a:cxn ang="0">
                    <a:pos x="0" y="45"/>
                  </a:cxn>
                </a:cxnLst>
                <a:rect l="0" t="0" r="r" b="b"/>
                <a:pathLst>
                  <a:path w="97" h="90">
                    <a:moveTo>
                      <a:pt x="0" y="45"/>
                    </a:moveTo>
                    <a:lnTo>
                      <a:pt x="96" y="0"/>
                    </a:lnTo>
                    <a:lnTo>
                      <a:pt x="96" y="35"/>
                    </a:lnTo>
                    <a:lnTo>
                      <a:pt x="0" y="89"/>
                    </a:lnTo>
                    <a:lnTo>
                      <a:pt x="0" y="45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02" name="Freeform 2392"/>
              <p:cNvSpPr>
                <a:spLocks/>
              </p:cNvSpPr>
              <p:nvPr/>
            </p:nvSpPr>
            <p:spPr bwMode="auto">
              <a:xfrm>
                <a:off x="3260" y="3157"/>
                <a:ext cx="102" cy="13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00" y="0"/>
                  </a:cxn>
                  <a:cxn ang="0">
                    <a:pos x="100" y="86"/>
                  </a:cxn>
                  <a:cxn ang="0">
                    <a:pos x="0" y="130"/>
                  </a:cxn>
                  <a:cxn ang="0">
                    <a:pos x="0" y="26"/>
                  </a:cxn>
                </a:cxnLst>
                <a:rect l="0" t="0" r="r" b="b"/>
                <a:pathLst>
                  <a:path w="101" h="131">
                    <a:moveTo>
                      <a:pt x="0" y="26"/>
                    </a:moveTo>
                    <a:lnTo>
                      <a:pt x="100" y="0"/>
                    </a:lnTo>
                    <a:lnTo>
                      <a:pt x="100" y="86"/>
                    </a:lnTo>
                    <a:lnTo>
                      <a:pt x="0" y="130"/>
                    </a:lnTo>
                    <a:lnTo>
                      <a:pt x="0" y="26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03" name="Freeform 2393"/>
              <p:cNvSpPr>
                <a:spLocks/>
              </p:cNvSpPr>
              <p:nvPr/>
            </p:nvSpPr>
            <p:spPr bwMode="auto">
              <a:xfrm>
                <a:off x="2824" y="3258"/>
                <a:ext cx="467" cy="92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464" y="38"/>
                  </a:cxn>
                  <a:cxn ang="0">
                    <a:pos x="437" y="70"/>
                  </a:cxn>
                  <a:cxn ang="0">
                    <a:pos x="409" y="91"/>
                  </a:cxn>
                  <a:cxn ang="0">
                    <a:pos x="0" y="45"/>
                  </a:cxn>
                  <a:cxn ang="0">
                    <a:pos x="31" y="32"/>
                  </a:cxn>
                  <a:cxn ang="0">
                    <a:pos x="77" y="0"/>
                  </a:cxn>
                </a:cxnLst>
                <a:rect l="0" t="0" r="r" b="b"/>
                <a:pathLst>
                  <a:path w="465" h="92">
                    <a:moveTo>
                      <a:pt x="77" y="0"/>
                    </a:moveTo>
                    <a:lnTo>
                      <a:pt x="464" y="38"/>
                    </a:lnTo>
                    <a:lnTo>
                      <a:pt x="437" y="70"/>
                    </a:lnTo>
                    <a:lnTo>
                      <a:pt x="409" y="91"/>
                    </a:lnTo>
                    <a:lnTo>
                      <a:pt x="0" y="45"/>
                    </a:lnTo>
                    <a:lnTo>
                      <a:pt x="31" y="32"/>
                    </a:lnTo>
                    <a:lnTo>
                      <a:pt x="77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04" name="Line 2394"/>
              <p:cNvSpPr>
                <a:spLocks noChangeShapeType="1"/>
              </p:cNvSpPr>
              <p:nvPr/>
            </p:nvSpPr>
            <p:spPr bwMode="auto">
              <a:xfrm flipV="1">
                <a:off x="3260" y="3198"/>
                <a:ext cx="101" cy="33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05" name="Line 2395"/>
              <p:cNvSpPr>
                <a:spLocks noChangeShapeType="1"/>
              </p:cNvSpPr>
              <p:nvPr/>
            </p:nvSpPr>
            <p:spPr bwMode="auto">
              <a:xfrm flipV="1">
                <a:off x="3277" y="3207"/>
                <a:ext cx="84" cy="30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06" name="Line 2396"/>
              <p:cNvSpPr>
                <a:spLocks noChangeShapeType="1"/>
              </p:cNvSpPr>
              <p:nvPr/>
            </p:nvSpPr>
            <p:spPr bwMode="auto">
              <a:xfrm flipV="1">
                <a:off x="3277" y="3216"/>
                <a:ext cx="84" cy="33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07" name="Line 2397"/>
              <p:cNvSpPr>
                <a:spLocks noChangeShapeType="1"/>
              </p:cNvSpPr>
              <p:nvPr/>
            </p:nvSpPr>
            <p:spPr bwMode="auto">
              <a:xfrm flipV="1">
                <a:off x="3277" y="3225"/>
                <a:ext cx="84" cy="3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08" name="Line 2398"/>
              <p:cNvSpPr>
                <a:spLocks noChangeShapeType="1"/>
              </p:cNvSpPr>
              <p:nvPr/>
            </p:nvSpPr>
            <p:spPr bwMode="auto">
              <a:xfrm flipV="1">
                <a:off x="3277" y="3235"/>
                <a:ext cx="84" cy="37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09" name="Line 2399"/>
              <p:cNvSpPr>
                <a:spLocks noChangeShapeType="1"/>
              </p:cNvSpPr>
              <p:nvPr/>
            </p:nvSpPr>
            <p:spPr bwMode="auto">
              <a:xfrm flipV="1">
                <a:off x="3277" y="3188"/>
                <a:ext cx="84" cy="26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10" name="Line 2400"/>
              <p:cNvSpPr>
                <a:spLocks noChangeShapeType="1"/>
              </p:cNvSpPr>
              <p:nvPr/>
            </p:nvSpPr>
            <p:spPr bwMode="auto">
              <a:xfrm flipV="1">
                <a:off x="3277" y="3176"/>
                <a:ext cx="84" cy="2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11" name="Line 2401"/>
              <p:cNvSpPr>
                <a:spLocks noChangeShapeType="1"/>
              </p:cNvSpPr>
              <p:nvPr/>
            </p:nvSpPr>
            <p:spPr bwMode="auto">
              <a:xfrm flipV="1">
                <a:off x="3277" y="3165"/>
                <a:ext cx="84" cy="2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12" name="Line 2402"/>
              <p:cNvSpPr>
                <a:spLocks noChangeShapeType="1"/>
              </p:cNvSpPr>
              <p:nvPr/>
            </p:nvSpPr>
            <p:spPr bwMode="auto">
              <a:xfrm>
                <a:off x="3277" y="3180"/>
                <a:ext cx="0" cy="99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13" name="Freeform 2403"/>
              <p:cNvSpPr>
                <a:spLocks/>
              </p:cNvSpPr>
              <p:nvPr/>
            </p:nvSpPr>
            <p:spPr bwMode="auto">
              <a:xfrm>
                <a:off x="3217" y="3148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314" name="Freeform 2404"/>
              <p:cNvSpPr>
                <a:spLocks/>
              </p:cNvSpPr>
              <p:nvPr/>
            </p:nvSpPr>
            <p:spPr bwMode="auto">
              <a:xfrm>
                <a:off x="3146" y="3294"/>
                <a:ext cx="112" cy="4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5" y="27"/>
                  </a:cxn>
                  <a:cxn ang="0">
                    <a:pos x="0" y="38"/>
                  </a:cxn>
                  <a:cxn ang="0">
                    <a:pos x="72" y="44"/>
                  </a:cxn>
                  <a:cxn ang="0">
                    <a:pos x="88" y="30"/>
                  </a:cxn>
                  <a:cxn ang="0">
                    <a:pos x="110" y="5"/>
                  </a:cxn>
                  <a:cxn ang="0">
                    <a:pos x="41" y="0"/>
                  </a:cxn>
                </a:cxnLst>
                <a:rect l="0" t="0" r="r" b="b"/>
                <a:pathLst>
                  <a:path w="111" h="45">
                    <a:moveTo>
                      <a:pt x="41" y="0"/>
                    </a:moveTo>
                    <a:lnTo>
                      <a:pt x="15" y="27"/>
                    </a:lnTo>
                    <a:lnTo>
                      <a:pt x="0" y="38"/>
                    </a:lnTo>
                    <a:lnTo>
                      <a:pt x="72" y="44"/>
                    </a:lnTo>
                    <a:lnTo>
                      <a:pt x="88" y="30"/>
                    </a:lnTo>
                    <a:lnTo>
                      <a:pt x="110" y="5"/>
                    </a:lnTo>
                    <a:lnTo>
                      <a:pt x="41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340" name="Group 2405"/>
              <p:cNvGrpSpPr>
                <a:grpSpLocks/>
              </p:cNvGrpSpPr>
              <p:nvPr/>
            </p:nvGrpSpPr>
            <p:grpSpPr bwMode="auto">
              <a:xfrm>
                <a:off x="2826" y="3264"/>
                <a:ext cx="465" cy="102"/>
                <a:chOff x="2909" y="3370"/>
                <a:chExt cx="463" cy="102"/>
              </a:xfrm>
              <a:grpFill/>
            </p:grpSpPr>
            <p:sp>
              <p:nvSpPr>
                <p:cNvPr id="316" name="Freeform 2406"/>
                <p:cNvSpPr>
                  <a:spLocks/>
                </p:cNvSpPr>
                <p:nvPr/>
              </p:nvSpPr>
              <p:spPr bwMode="auto">
                <a:xfrm>
                  <a:off x="2909" y="3409"/>
                  <a:ext cx="408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407" y="62"/>
                    </a:cxn>
                    <a:cxn ang="0">
                      <a:pos x="407" y="4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8" h="63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407" y="62"/>
                      </a:lnTo>
                      <a:lnTo>
                        <a:pt x="407" y="4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317" name="Freeform 2407"/>
                <p:cNvSpPr>
                  <a:spLocks/>
                </p:cNvSpPr>
                <p:nvPr/>
              </p:nvSpPr>
              <p:spPr bwMode="auto">
                <a:xfrm>
                  <a:off x="3316" y="3402"/>
                  <a:ext cx="56" cy="70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69"/>
                    </a:cxn>
                    <a:cxn ang="0">
                      <a:pos x="24" y="53"/>
                    </a:cxn>
                    <a:cxn ang="0">
                      <a:pos x="34" y="44"/>
                    </a:cxn>
                    <a:cxn ang="0">
                      <a:pos x="55" y="19"/>
                    </a:cxn>
                    <a:cxn ang="0">
                      <a:pos x="55" y="0"/>
                    </a:cxn>
                    <a:cxn ang="0">
                      <a:pos x="28" y="32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56" h="70">
                      <a:moveTo>
                        <a:pt x="0" y="53"/>
                      </a:moveTo>
                      <a:lnTo>
                        <a:pt x="0" y="69"/>
                      </a:lnTo>
                      <a:lnTo>
                        <a:pt x="24" y="53"/>
                      </a:lnTo>
                      <a:lnTo>
                        <a:pt x="34" y="44"/>
                      </a:lnTo>
                      <a:lnTo>
                        <a:pt x="55" y="19"/>
                      </a:lnTo>
                      <a:lnTo>
                        <a:pt x="55" y="0"/>
                      </a:lnTo>
                      <a:lnTo>
                        <a:pt x="28" y="32"/>
                      </a:lnTo>
                      <a:lnTo>
                        <a:pt x="0" y="53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318" name="Line 2408"/>
                <p:cNvSpPr>
                  <a:spLocks noChangeShapeType="1"/>
                </p:cNvSpPr>
                <p:nvPr/>
              </p:nvSpPr>
              <p:spPr bwMode="auto">
                <a:xfrm>
                  <a:off x="2909" y="3415"/>
                  <a:ext cx="409" cy="44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grpSp>
              <p:nvGrpSpPr>
                <p:cNvPr id="341" name="Group 2409"/>
                <p:cNvGrpSpPr>
                  <a:grpSpLocks/>
                </p:cNvGrpSpPr>
                <p:nvPr/>
              </p:nvGrpSpPr>
              <p:grpSpPr bwMode="auto">
                <a:xfrm>
                  <a:off x="2934" y="3370"/>
                  <a:ext cx="394" cy="76"/>
                  <a:chOff x="2934" y="3370"/>
                  <a:chExt cx="394" cy="76"/>
                </a:xfrm>
                <a:grpFill/>
              </p:grpSpPr>
              <p:sp>
                <p:nvSpPr>
                  <p:cNvPr id="323" name="Freeform 2410"/>
                  <p:cNvSpPr>
                    <a:spLocks/>
                  </p:cNvSpPr>
                  <p:nvPr/>
                </p:nvSpPr>
                <p:spPr bwMode="auto">
                  <a:xfrm>
                    <a:off x="2934" y="3374"/>
                    <a:ext cx="304" cy="61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16" y="26"/>
                      </a:cxn>
                      <a:cxn ang="0">
                        <a:pos x="0" y="33"/>
                      </a:cxn>
                      <a:cxn ang="0">
                        <a:pos x="258" y="60"/>
                      </a:cxn>
                      <a:cxn ang="0">
                        <a:pos x="276" y="47"/>
                      </a:cxn>
                      <a:cxn ang="0">
                        <a:pos x="303" y="24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304" h="61">
                        <a:moveTo>
                          <a:pt x="53" y="0"/>
                        </a:moveTo>
                        <a:lnTo>
                          <a:pt x="16" y="26"/>
                        </a:lnTo>
                        <a:lnTo>
                          <a:pt x="0" y="33"/>
                        </a:lnTo>
                        <a:lnTo>
                          <a:pt x="258" y="60"/>
                        </a:lnTo>
                        <a:lnTo>
                          <a:pt x="276" y="47"/>
                        </a:lnTo>
                        <a:lnTo>
                          <a:pt x="303" y="24"/>
                        </a:lnTo>
                        <a:lnTo>
                          <a:pt x="53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grpSp>
                <p:nvGrpSpPr>
                  <p:cNvPr id="342" name="Group 2411"/>
                  <p:cNvGrpSpPr>
                    <a:grpSpLocks/>
                  </p:cNvGrpSpPr>
                  <p:nvPr/>
                </p:nvGrpSpPr>
                <p:grpSpPr bwMode="auto">
                  <a:xfrm>
                    <a:off x="2942" y="3370"/>
                    <a:ext cx="386" cy="76"/>
                    <a:chOff x="2942" y="3370"/>
                    <a:chExt cx="386" cy="76"/>
                  </a:xfrm>
                  <a:grpFill/>
                </p:grpSpPr>
                <p:grpSp>
                  <p:nvGrpSpPr>
                    <p:cNvPr id="343" name="Group 2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8" y="3370"/>
                      <a:ext cx="284" cy="62"/>
                      <a:chOff x="2948" y="3370"/>
                      <a:chExt cx="284" cy="62"/>
                    </a:xfrm>
                    <a:grpFill/>
                  </p:grpSpPr>
                  <p:grpSp>
                    <p:nvGrpSpPr>
                      <p:cNvPr id="344" name="Group 24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8" y="3370"/>
                        <a:ext cx="59" cy="41"/>
                        <a:chOff x="2948" y="3370"/>
                        <a:chExt cx="59" cy="41"/>
                      </a:xfrm>
                      <a:grpFill/>
                    </p:grpSpPr>
                    <p:sp>
                      <p:nvSpPr>
                        <p:cNvPr id="370" name="Line 24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48" y="3402"/>
                          <a:ext cx="20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71" name="Line 24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68" y="3370"/>
                          <a:ext cx="39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45" name="Group 24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2" y="3372"/>
                        <a:ext cx="59" cy="41"/>
                        <a:chOff x="2972" y="3372"/>
                        <a:chExt cx="59" cy="41"/>
                      </a:xfrm>
                      <a:grpFill/>
                    </p:grpSpPr>
                    <p:sp>
                      <p:nvSpPr>
                        <p:cNvPr id="368" name="Line 24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72" y="3404"/>
                          <a:ext cx="19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69" name="Line 24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91" y="3372"/>
                          <a:ext cx="40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46" name="Group 2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95" y="3374"/>
                        <a:ext cx="59" cy="41"/>
                        <a:chOff x="2995" y="3374"/>
                        <a:chExt cx="59" cy="41"/>
                      </a:xfrm>
                      <a:grpFill/>
                    </p:grpSpPr>
                    <p:sp>
                      <p:nvSpPr>
                        <p:cNvPr id="366" name="Line 24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95" y="3405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67" name="Line 24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15" y="3374"/>
                          <a:ext cx="39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47" name="Group 24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17" y="3378"/>
                        <a:ext cx="59" cy="39"/>
                        <a:chOff x="3017" y="3378"/>
                        <a:chExt cx="59" cy="39"/>
                      </a:xfrm>
                      <a:grpFill/>
                    </p:grpSpPr>
                    <p:sp>
                      <p:nvSpPr>
                        <p:cNvPr id="364" name="Line 24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17" y="3407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65" name="Line 24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37" y="3378"/>
                          <a:ext cx="39" cy="2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48" name="Group 24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41" y="3378"/>
                        <a:ext cx="59" cy="41"/>
                        <a:chOff x="3041" y="3378"/>
                        <a:chExt cx="59" cy="41"/>
                      </a:xfrm>
                      <a:grpFill/>
                    </p:grpSpPr>
                    <p:sp>
                      <p:nvSpPr>
                        <p:cNvPr id="362" name="Line 24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41" y="3409"/>
                          <a:ext cx="19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63" name="Line 24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60" y="3378"/>
                          <a:ext cx="40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49" name="Group 24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62" y="3380"/>
                        <a:ext cx="59" cy="41"/>
                        <a:chOff x="3062" y="3380"/>
                        <a:chExt cx="59" cy="41"/>
                      </a:xfrm>
                      <a:grpFill/>
                    </p:grpSpPr>
                    <p:sp>
                      <p:nvSpPr>
                        <p:cNvPr id="360" name="Line 24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62" y="3411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61" name="Line 24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82" y="3380"/>
                          <a:ext cx="39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72" name="Group 24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86" y="3381"/>
                        <a:ext cx="59" cy="42"/>
                        <a:chOff x="3086" y="3381"/>
                        <a:chExt cx="59" cy="42"/>
                      </a:xfrm>
                      <a:grpFill/>
                    </p:grpSpPr>
                    <p:sp>
                      <p:nvSpPr>
                        <p:cNvPr id="358" name="Line 24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86" y="3413"/>
                          <a:ext cx="18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59" name="Line 24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04" y="3381"/>
                          <a:ext cx="41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73" name="Group 24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6" y="3385"/>
                        <a:ext cx="59" cy="42"/>
                        <a:chOff x="3106" y="3385"/>
                        <a:chExt cx="59" cy="42"/>
                      </a:xfrm>
                      <a:grpFill/>
                    </p:grpSpPr>
                    <p:sp>
                      <p:nvSpPr>
                        <p:cNvPr id="356" name="Line 24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06" y="3417"/>
                          <a:ext cx="19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57" name="Line 24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25" y="3385"/>
                          <a:ext cx="40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85" name="Group 24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7" y="3389"/>
                        <a:ext cx="59" cy="40"/>
                        <a:chOff x="3127" y="3389"/>
                        <a:chExt cx="59" cy="40"/>
                      </a:xfrm>
                      <a:grpFill/>
                    </p:grpSpPr>
                    <p:sp>
                      <p:nvSpPr>
                        <p:cNvPr id="354" name="Line 24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27" y="3419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55" name="Line 24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47" y="3389"/>
                          <a:ext cx="39" cy="3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86" name="Group 24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51" y="3389"/>
                        <a:ext cx="59" cy="41"/>
                        <a:chOff x="3151" y="3389"/>
                        <a:chExt cx="59" cy="41"/>
                      </a:xfrm>
                      <a:grpFill/>
                    </p:grpSpPr>
                    <p:sp>
                      <p:nvSpPr>
                        <p:cNvPr id="352" name="Line 24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51" y="3421"/>
                          <a:ext cx="18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53" name="Line 24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69" y="3389"/>
                          <a:ext cx="41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98" name="Group 24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72" y="3391"/>
                        <a:ext cx="60" cy="41"/>
                        <a:chOff x="3172" y="3391"/>
                        <a:chExt cx="60" cy="41"/>
                      </a:xfrm>
                      <a:grpFill/>
                    </p:grpSpPr>
                    <p:sp>
                      <p:nvSpPr>
                        <p:cNvPr id="350" name="Line 24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72" y="3423"/>
                          <a:ext cx="18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51" name="Line 24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90" y="3391"/>
                          <a:ext cx="42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99" name="Group 24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1" y="3398"/>
                      <a:ext cx="85" cy="48"/>
                      <a:chOff x="3241" y="3398"/>
                      <a:chExt cx="85" cy="48"/>
                    </a:xfrm>
                    <a:grpFill/>
                  </p:grpSpPr>
                  <p:grpSp>
                    <p:nvGrpSpPr>
                      <p:cNvPr id="403" name="Group 24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77" y="3400"/>
                        <a:ext cx="49" cy="46"/>
                        <a:chOff x="3277" y="3400"/>
                        <a:chExt cx="49" cy="46"/>
                      </a:xfrm>
                      <a:grpFill/>
                    </p:grpSpPr>
                    <p:sp>
                      <p:nvSpPr>
                        <p:cNvPr id="337" name="Line 24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77" y="3434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38" name="Line 24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93" y="3400"/>
                          <a:ext cx="33" cy="3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404" name="Group 24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59" y="3398"/>
                        <a:ext cx="49" cy="46"/>
                        <a:chOff x="3259" y="3398"/>
                        <a:chExt cx="49" cy="46"/>
                      </a:xfrm>
                      <a:grpFill/>
                    </p:grpSpPr>
                    <p:sp>
                      <p:nvSpPr>
                        <p:cNvPr id="335" name="Line 24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59" y="3432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36" name="Line 24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75" y="3398"/>
                          <a:ext cx="33" cy="3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406" name="Group 24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1" y="3398"/>
                        <a:ext cx="50" cy="44"/>
                        <a:chOff x="3241" y="3398"/>
                        <a:chExt cx="50" cy="44"/>
                      </a:xfrm>
                      <a:grpFill/>
                    </p:grpSpPr>
                    <p:sp>
                      <p:nvSpPr>
                        <p:cNvPr id="333" name="Line 24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41" y="3430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34" name="Line 24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57" y="3398"/>
                          <a:ext cx="34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327" name="Line 24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0" y="3383"/>
                      <a:ext cx="358" cy="32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  <p:sp>
                  <p:nvSpPr>
                    <p:cNvPr id="328" name="Line 24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6" y="3391"/>
                      <a:ext cx="366" cy="3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  <p:sp>
                  <p:nvSpPr>
                    <p:cNvPr id="329" name="Line 24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2" y="3400"/>
                      <a:ext cx="370" cy="3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407" name="Group 2459"/>
                <p:cNvGrpSpPr>
                  <a:grpSpLocks/>
                </p:cNvGrpSpPr>
                <p:nvPr/>
              </p:nvGrpSpPr>
              <p:grpSpPr bwMode="auto">
                <a:xfrm>
                  <a:off x="3318" y="3407"/>
                  <a:ext cx="51" cy="52"/>
                  <a:chOff x="3318" y="3407"/>
                  <a:chExt cx="51" cy="52"/>
                </a:xfrm>
                <a:grpFill/>
              </p:grpSpPr>
              <p:sp>
                <p:nvSpPr>
                  <p:cNvPr id="321" name="Line 24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18" y="3438"/>
                    <a:ext cx="28" cy="2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322" name="Line 24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6" y="3407"/>
                    <a:ext cx="23" cy="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</p:grpSp>
      </p:grpSp>
      <p:grpSp>
        <p:nvGrpSpPr>
          <p:cNvPr id="416" name="Group 2320"/>
          <p:cNvGrpSpPr>
            <a:grpSpLocks/>
          </p:cNvGrpSpPr>
          <p:nvPr/>
        </p:nvGrpSpPr>
        <p:grpSpPr bwMode="auto">
          <a:xfrm>
            <a:off x="4248747" y="4482119"/>
            <a:ext cx="646510" cy="494705"/>
            <a:chOff x="2784" y="2880"/>
            <a:chExt cx="663" cy="498"/>
          </a:xfrm>
          <a:solidFill>
            <a:schemeClr val="tx1"/>
          </a:solidFill>
        </p:grpSpPr>
        <p:grpSp>
          <p:nvGrpSpPr>
            <p:cNvPr id="430" name="Group 2321"/>
            <p:cNvGrpSpPr>
              <a:grpSpLocks/>
            </p:cNvGrpSpPr>
            <p:nvPr/>
          </p:nvGrpSpPr>
          <p:grpSpPr bwMode="auto">
            <a:xfrm>
              <a:off x="2840" y="3138"/>
              <a:ext cx="522" cy="47"/>
              <a:chOff x="2923" y="3244"/>
              <a:chExt cx="520" cy="47"/>
            </a:xfrm>
            <a:grpFill/>
          </p:grpSpPr>
          <p:sp>
            <p:nvSpPr>
              <p:cNvPr id="570" name="Freeform 2322"/>
              <p:cNvSpPr>
                <a:spLocks/>
              </p:cNvSpPr>
              <p:nvPr/>
            </p:nvSpPr>
            <p:spPr bwMode="auto">
              <a:xfrm>
                <a:off x="2923" y="3244"/>
                <a:ext cx="520" cy="4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19" y="46"/>
                  </a:cxn>
                  <a:cxn ang="0">
                    <a:pos x="519" y="19"/>
                  </a:cxn>
                  <a:cxn ang="0">
                    <a:pos x="484" y="15"/>
                  </a:cxn>
                  <a:cxn ang="0">
                    <a:pos x="159" y="0"/>
                  </a:cxn>
                  <a:cxn ang="0">
                    <a:pos x="0" y="17"/>
                  </a:cxn>
                </a:cxnLst>
                <a:rect l="0" t="0" r="r" b="b"/>
                <a:pathLst>
                  <a:path w="520" h="47">
                    <a:moveTo>
                      <a:pt x="0" y="17"/>
                    </a:moveTo>
                    <a:lnTo>
                      <a:pt x="419" y="46"/>
                    </a:lnTo>
                    <a:lnTo>
                      <a:pt x="519" y="19"/>
                    </a:lnTo>
                    <a:lnTo>
                      <a:pt x="484" y="15"/>
                    </a:lnTo>
                    <a:lnTo>
                      <a:pt x="159" y="0"/>
                    </a:lnTo>
                    <a:lnTo>
                      <a:pt x="0" y="17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71" name="Freeform 2323"/>
              <p:cNvSpPr>
                <a:spLocks/>
              </p:cNvSpPr>
              <p:nvPr/>
            </p:nvSpPr>
            <p:spPr bwMode="auto">
              <a:xfrm>
                <a:off x="3041" y="3254"/>
                <a:ext cx="382" cy="3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1"/>
                  </a:cxn>
                  <a:cxn ang="0">
                    <a:pos x="309" y="30"/>
                  </a:cxn>
                  <a:cxn ang="0">
                    <a:pos x="358" y="17"/>
                  </a:cxn>
                  <a:cxn ang="0">
                    <a:pos x="354" y="15"/>
                  </a:cxn>
                  <a:cxn ang="0">
                    <a:pos x="381" y="7"/>
                  </a:cxn>
                  <a:cxn ang="0">
                    <a:pos x="364" y="5"/>
                  </a:cxn>
                  <a:cxn ang="0">
                    <a:pos x="31" y="0"/>
                  </a:cxn>
                </a:cxnLst>
                <a:rect l="0" t="0" r="r" b="b"/>
                <a:pathLst>
                  <a:path w="382" h="31">
                    <a:moveTo>
                      <a:pt x="31" y="0"/>
                    </a:moveTo>
                    <a:lnTo>
                      <a:pt x="0" y="11"/>
                    </a:lnTo>
                    <a:lnTo>
                      <a:pt x="309" y="30"/>
                    </a:lnTo>
                    <a:lnTo>
                      <a:pt x="358" y="17"/>
                    </a:lnTo>
                    <a:lnTo>
                      <a:pt x="354" y="15"/>
                    </a:lnTo>
                    <a:lnTo>
                      <a:pt x="381" y="7"/>
                    </a:lnTo>
                    <a:lnTo>
                      <a:pt x="364" y="5"/>
                    </a:lnTo>
                    <a:lnTo>
                      <a:pt x="31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</p:grpSp>
        <p:grpSp>
          <p:nvGrpSpPr>
            <p:cNvPr id="431" name="Group 2324"/>
            <p:cNvGrpSpPr>
              <a:grpSpLocks/>
            </p:cNvGrpSpPr>
            <p:nvPr/>
          </p:nvGrpSpPr>
          <p:grpSpPr bwMode="auto">
            <a:xfrm>
              <a:off x="3264" y="2886"/>
              <a:ext cx="98" cy="286"/>
              <a:chOff x="3346" y="2992"/>
              <a:chExt cx="97" cy="286"/>
            </a:xfrm>
            <a:grpFill/>
          </p:grpSpPr>
          <p:grpSp>
            <p:nvGrpSpPr>
              <p:cNvPr id="432" name="Group 2325"/>
              <p:cNvGrpSpPr>
                <a:grpSpLocks/>
              </p:cNvGrpSpPr>
              <p:nvPr/>
            </p:nvGrpSpPr>
            <p:grpSpPr bwMode="auto">
              <a:xfrm>
                <a:off x="3383" y="3028"/>
                <a:ext cx="60" cy="240"/>
                <a:chOff x="3383" y="3028"/>
                <a:chExt cx="60" cy="240"/>
              </a:xfrm>
              <a:grpFill/>
            </p:grpSpPr>
            <p:sp>
              <p:nvSpPr>
                <p:cNvPr id="544" name="Freeform 2326"/>
                <p:cNvSpPr>
                  <a:spLocks/>
                </p:cNvSpPr>
                <p:nvPr/>
              </p:nvSpPr>
              <p:spPr bwMode="auto">
                <a:xfrm>
                  <a:off x="3383" y="3028"/>
                  <a:ext cx="60" cy="24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9" y="18"/>
                    </a:cxn>
                    <a:cxn ang="0">
                      <a:pos x="53" y="111"/>
                    </a:cxn>
                    <a:cxn ang="0">
                      <a:pos x="47" y="226"/>
                    </a:cxn>
                    <a:cxn ang="0">
                      <a:pos x="0" y="239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0" h="240">
                      <a:moveTo>
                        <a:pt x="6" y="0"/>
                      </a:moveTo>
                      <a:lnTo>
                        <a:pt x="59" y="18"/>
                      </a:lnTo>
                      <a:lnTo>
                        <a:pt x="53" y="111"/>
                      </a:lnTo>
                      <a:lnTo>
                        <a:pt x="47" y="226"/>
                      </a:lnTo>
                      <a:lnTo>
                        <a:pt x="0" y="239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grpSp>
              <p:nvGrpSpPr>
                <p:cNvPr id="434" name="Group 2327"/>
                <p:cNvGrpSpPr>
                  <a:grpSpLocks/>
                </p:cNvGrpSpPr>
                <p:nvPr/>
              </p:nvGrpSpPr>
              <p:grpSpPr bwMode="auto">
                <a:xfrm>
                  <a:off x="3383" y="3037"/>
                  <a:ext cx="57" cy="202"/>
                  <a:chOff x="3383" y="3037"/>
                  <a:chExt cx="57" cy="202"/>
                </a:xfrm>
                <a:grpFill/>
              </p:grpSpPr>
              <p:grpSp>
                <p:nvGrpSpPr>
                  <p:cNvPr id="435" name="Group 2328"/>
                  <p:cNvGrpSpPr>
                    <a:grpSpLocks/>
                  </p:cNvGrpSpPr>
                  <p:nvPr/>
                </p:nvGrpSpPr>
                <p:grpSpPr bwMode="auto">
                  <a:xfrm>
                    <a:off x="3383" y="3037"/>
                    <a:ext cx="57" cy="202"/>
                    <a:chOff x="3383" y="3037"/>
                    <a:chExt cx="57" cy="202"/>
                  </a:xfrm>
                  <a:grpFill/>
                </p:grpSpPr>
                <p:grpSp>
                  <p:nvGrpSpPr>
                    <p:cNvPr id="436" name="Group 23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3" y="3037"/>
                      <a:ext cx="57" cy="122"/>
                      <a:chOff x="3383" y="3037"/>
                      <a:chExt cx="57" cy="122"/>
                    </a:xfrm>
                    <a:grpFill/>
                  </p:grpSpPr>
                  <p:grpSp>
                    <p:nvGrpSpPr>
                      <p:cNvPr id="440" name="Group 2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87" y="3037"/>
                        <a:ext cx="53" cy="65"/>
                        <a:chOff x="3387" y="3037"/>
                        <a:chExt cx="53" cy="65"/>
                      </a:xfrm>
                      <a:grpFill/>
                    </p:grpSpPr>
                    <p:sp>
                      <p:nvSpPr>
                        <p:cNvPr id="564" name="Line 2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37"/>
                          <a:ext cx="51" cy="1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65" name="Line 2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49"/>
                          <a:ext cx="51" cy="17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66" name="Line 2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58"/>
                          <a:ext cx="51" cy="1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67" name="Line 23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70"/>
                          <a:ext cx="49" cy="1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68" name="Line 2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7" y="3080"/>
                          <a:ext cx="51" cy="1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69" name="Line 23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7" y="3090"/>
                          <a:ext cx="51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559" name="Line 23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11"/>
                        <a:ext cx="53" cy="1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60" name="Line 23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21"/>
                        <a:ext cx="53" cy="9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61" name="Line 23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32"/>
                        <a:ext cx="53" cy="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62" name="Line 23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44"/>
                        <a:ext cx="51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63" name="Line 23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54"/>
                        <a:ext cx="49" cy="5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442" name="Group 23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3" y="3164"/>
                      <a:ext cx="51" cy="75"/>
                      <a:chOff x="3383" y="3164"/>
                      <a:chExt cx="51" cy="75"/>
                    </a:xfrm>
                    <a:grpFill/>
                  </p:grpSpPr>
                  <p:sp>
                    <p:nvSpPr>
                      <p:cNvPr id="550" name="Line 23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64"/>
                        <a:ext cx="49" cy="4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1" name="Line 23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76"/>
                        <a:ext cx="49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2" name="Line 23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85"/>
                        <a:ext cx="47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3" name="Line 23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97"/>
                        <a:ext cx="47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4" name="Line 23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05"/>
                        <a:ext cx="47" cy="1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5" name="Line 23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14"/>
                        <a:ext cx="47" cy="4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6" name="Line 23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3" y="3224"/>
                        <a:ext cx="47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7" name="Line 23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33"/>
                        <a:ext cx="45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547" name="Line 2351"/>
                  <p:cNvSpPr>
                    <a:spLocks noChangeShapeType="1"/>
                  </p:cNvSpPr>
                  <p:nvPr/>
                </p:nvSpPr>
                <p:spPr bwMode="auto">
                  <a:xfrm>
                    <a:off x="3385" y="3100"/>
                    <a:ext cx="51" cy="1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457" name="Group 2352"/>
              <p:cNvGrpSpPr>
                <a:grpSpLocks/>
              </p:cNvGrpSpPr>
              <p:nvPr/>
            </p:nvGrpSpPr>
            <p:grpSpPr bwMode="auto">
              <a:xfrm>
                <a:off x="3346" y="2992"/>
                <a:ext cx="55" cy="286"/>
                <a:chOff x="3346" y="2992"/>
                <a:chExt cx="55" cy="286"/>
              </a:xfrm>
              <a:grpFill/>
            </p:grpSpPr>
            <p:sp>
              <p:nvSpPr>
                <p:cNvPr id="542" name="Freeform 2353"/>
                <p:cNvSpPr>
                  <a:spLocks/>
                </p:cNvSpPr>
                <p:nvPr/>
              </p:nvSpPr>
              <p:spPr bwMode="auto">
                <a:xfrm>
                  <a:off x="3346" y="2992"/>
                  <a:ext cx="52" cy="286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9" y="13"/>
                    </a:cxn>
                    <a:cxn ang="0">
                      <a:pos x="51" y="16"/>
                    </a:cxn>
                    <a:cxn ang="0">
                      <a:pos x="39" y="273"/>
                    </a:cxn>
                    <a:cxn ang="0">
                      <a:pos x="35" y="277"/>
                    </a:cxn>
                    <a:cxn ang="0">
                      <a:pos x="0" y="285"/>
                    </a:cxn>
                    <a:cxn ang="0">
                      <a:pos x="6" y="281"/>
                    </a:cxn>
                    <a:cxn ang="0">
                      <a:pos x="6" y="277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2" h="286">
                      <a:moveTo>
                        <a:pt x="11" y="0"/>
                      </a:moveTo>
                      <a:lnTo>
                        <a:pt x="49" y="13"/>
                      </a:lnTo>
                      <a:lnTo>
                        <a:pt x="51" y="16"/>
                      </a:lnTo>
                      <a:lnTo>
                        <a:pt x="39" y="273"/>
                      </a:lnTo>
                      <a:lnTo>
                        <a:pt x="35" y="277"/>
                      </a:lnTo>
                      <a:lnTo>
                        <a:pt x="0" y="285"/>
                      </a:lnTo>
                      <a:lnTo>
                        <a:pt x="6" y="281"/>
                      </a:lnTo>
                      <a:lnTo>
                        <a:pt x="6" y="277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543" name="Arc 2354"/>
                <p:cNvSpPr>
                  <a:spLocks/>
                </p:cNvSpPr>
                <p:nvPr/>
              </p:nvSpPr>
              <p:spPr bwMode="auto">
                <a:xfrm>
                  <a:off x="3393" y="3005"/>
                  <a:ext cx="8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</p:grpSp>
        <p:sp>
          <p:nvSpPr>
            <p:cNvPr id="433" name="Freeform 2355"/>
            <p:cNvSpPr>
              <a:spLocks/>
            </p:cNvSpPr>
            <p:nvPr/>
          </p:nvSpPr>
          <p:spPr bwMode="auto">
            <a:xfrm>
              <a:off x="2988" y="2924"/>
              <a:ext cx="249" cy="2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8" y="0"/>
                </a:cxn>
                <a:cxn ang="0">
                  <a:pos x="238" y="200"/>
                </a:cxn>
                <a:cxn ang="0">
                  <a:pos x="0" y="188"/>
                </a:cxn>
                <a:cxn ang="0">
                  <a:pos x="10" y="0"/>
                </a:cxn>
              </a:cxnLst>
              <a:rect l="0" t="0" r="r" b="b"/>
              <a:pathLst>
                <a:path w="249" h="201">
                  <a:moveTo>
                    <a:pt x="10" y="0"/>
                  </a:moveTo>
                  <a:lnTo>
                    <a:pt x="248" y="0"/>
                  </a:lnTo>
                  <a:lnTo>
                    <a:pt x="238" y="200"/>
                  </a:lnTo>
                  <a:lnTo>
                    <a:pt x="0" y="188"/>
                  </a:lnTo>
                  <a:lnTo>
                    <a:pt x="10" y="0"/>
                  </a:lnTo>
                </a:path>
              </a:pathLst>
            </a:custGeom>
            <a:grpFill/>
            <a:ln w="9525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 sz="1350">
                <a:latin typeface="Arial" charset="0"/>
              </a:endParaRPr>
            </a:p>
          </p:txBody>
        </p:sp>
        <p:grpSp>
          <p:nvGrpSpPr>
            <p:cNvPr id="461" name="Group 2356"/>
            <p:cNvGrpSpPr>
              <a:grpSpLocks/>
            </p:cNvGrpSpPr>
            <p:nvPr/>
          </p:nvGrpSpPr>
          <p:grpSpPr bwMode="auto">
            <a:xfrm>
              <a:off x="2954" y="2880"/>
              <a:ext cx="329" cy="292"/>
              <a:chOff x="3036" y="2986"/>
              <a:chExt cx="328" cy="292"/>
            </a:xfrm>
            <a:grpFill/>
          </p:grpSpPr>
          <p:sp>
            <p:nvSpPr>
              <p:cNvPr id="536" name="Freeform 2357"/>
              <p:cNvSpPr>
                <a:spLocks/>
              </p:cNvSpPr>
              <p:nvPr/>
            </p:nvSpPr>
            <p:spPr bwMode="auto">
              <a:xfrm>
                <a:off x="3037" y="2986"/>
                <a:ext cx="327" cy="292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53" y="1"/>
                  </a:cxn>
                  <a:cxn ang="0">
                    <a:pos x="90" y="0"/>
                  </a:cxn>
                  <a:cxn ang="0">
                    <a:pos x="132" y="0"/>
                  </a:cxn>
                  <a:cxn ang="0">
                    <a:pos x="177" y="0"/>
                  </a:cxn>
                  <a:cxn ang="0">
                    <a:pos x="210" y="0"/>
                  </a:cxn>
                  <a:cxn ang="0">
                    <a:pos x="259" y="1"/>
                  </a:cxn>
                  <a:cxn ang="0">
                    <a:pos x="309" y="3"/>
                  </a:cxn>
                  <a:cxn ang="0">
                    <a:pos x="320" y="3"/>
                  </a:cxn>
                  <a:cxn ang="0">
                    <a:pos x="322" y="5"/>
                  </a:cxn>
                  <a:cxn ang="0">
                    <a:pos x="324" y="5"/>
                  </a:cxn>
                  <a:cxn ang="0">
                    <a:pos x="326" y="9"/>
                  </a:cxn>
                  <a:cxn ang="0">
                    <a:pos x="326" y="11"/>
                  </a:cxn>
                  <a:cxn ang="0">
                    <a:pos x="315" y="287"/>
                  </a:cxn>
                  <a:cxn ang="0">
                    <a:pos x="313" y="291"/>
                  </a:cxn>
                  <a:cxn ang="0">
                    <a:pos x="309" y="291"/>
                  </a:cxn>
                  <a:cxn ang="0">
                    <a:pos x="202" y="285"/>
                  </a:cxn>
                  <a:cxn ang="0">
                    <a:pos x="98" y="277"/>
                  </a:cxn>
                  <a:cxn ang="0">
                    <a:pos x="4" y="271"/>
                  </a:cxn>
                  <a:cxn ang="0">
                    <a:pos x="0" y="264"/>
                  </a:cxn>
                  <a:cxn ang="0">
                    <a:pos x="13" y="13"/>
                  </a:cxn>
                  <a:cxn ang="0">
                    <a:pos x="25" y="3"/>
                  </a:cxn>
                </a:cxnLst>
                <a:rect l="0" t="0" r="r" b="b"/>
                <a:pathLst>
                  <a:path w="327" h="292">
                    <a:moveTo>
                      <a:pt x="25" y="3"/>
                    </a:moveTo>
                    <a:lnTo>
                      <a:pt x="53" y="1"/>
                    </a:lnTo>
                    <a:lnTo>
                      <a:pt x="90" y="0"/>
                    </a:lnTo>
                    <a:lnTo>
                      <a:pt x="132" y="0"/>
                    </a:lnTo>
                    <a:lnTo>
                      <a:pt x="177" y="0"/>
                    </a:lnTo>
                    <a:lnTo>
                      <a:pt x="210" y="0"/>
                    </a:lnTo>
                    <a:lnTo>
                      <a:pt x="259" y="1"/>
                    </a:lnTo>
                    <a:lnTo>
                      <a:pt x="309" y="3"/>
                    </a:lnTo>
                    <a:lnTo>
                      <a:pt x="320" y="3"/>
                    </a:lnTo>
                    <a:lnTo>
                      <a:pt x="322" y="5"/>
                    </a:lnTo>
                    <a:lnTo>
                      <a:pt x="324" y="5"/>
                    </a:lnTo>
                    <a:lnTo>
                      <a:pt x="326" y="9"/>
                    </a:lnTo>
                    <a:lnTo>
                      <a:pt x="326" y="11"/>
                    </a:lnTo>
                    <a:lnTo>
                      <a:pt x="315" y="287"/>
                    </a:lnTo>
                    <a:lnTo>
                      <a:pt x="313" y="291"/>
                    </a:lnTo>
                    <a:lnTo>
                      <a:pt x="309" y="291"/>
                    </a:lnTo>
                    <a:lnTo>
                      <a:pt x="202" y="285"/>
                    </a:lnTo>
                    <a:lnTo>
                      <a:pt x="98" y="277"/>
                    </a:lnTo>
                    <a:lnTo>
                      <a:pt x="4" y="271"/>
                    </a:lnTo>
                    <a:lnTo>
                      <a:pt x="0" y="264"/>
                    </a:lnTo>
                    <a:lnTo>
                      <a:pt x="13" y="13"/>
                    </a:lnTo>
                    <a:lnTo>
                      <a:pt x="25" y="3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37" name="Arc 2358"/>
              <p:cNvSpPr>
                <a:spLocks/>
              </p:cNvSpPr>
              <p:nvPr/>
            </p:nvSpPr>
            <p:spPr bwMode="auto">
              <a:xfrm>
                <a:off x="3355" y="2990"/>
                <a:ext cx="8" cy="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355"/>
                  <a:gd name="T1" fmla="*/ 0 h 21600"/>
                  <a:gd name="T2" fmla="*/ 21355 w 21355"/>
                  <a:gd name="T3" fmla="*/ 18359 h 21600"/>
                  <a:gd name="T4" fmla="*/ 0 w 2135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55" h="21600" fill="none" extrusionOk="0">
                    <a:moveTo>
                      <a:pt x="-1" y="0"/>
                    </a:moveTo>
                    <a:cubicBezTo>
                      <a:pt x="10677" y="0"/>
                      <a:pt x="19753" y="7802"/>
                      <a:pt x="21355" y="18358"/>
                    </a:cubicBezTo>
                  </a:path>
                  <a:path w="21355" h="21600" stroke="0" extrusionOk="0">
                    <a:moveTo>
                      <a:pt x="-1" y="0"/>
                    </a:moveTo>
                    <a:cubicBezTo>
                      <a:pt x="10677" y="0"/>
                      <a:pt x="19753" y="7802"/>
                      <a:pt x="21355" y="18358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38" name="Arc 2359"/>
              <p:cNvSpPr>
                <a:spLocks/>
              </p:cNvSpPr>
              <p:nvPr/>
            </p:nvSpPr>
            <p:spPr bwMode="auto">
              <a:xfrm>
                <a:off x="3051" y="2991"/>
                <a:ext cx="16" cy="12"/>
              </a:xfrm>
              <a:custGeom>
                <a:avLst/>
                <a:gdLst>
                  <a:gd name="G0" fmla="+- 21600 0 0"/>
                  <a:gd name="G1" fmla="+- 21558 0 0"/>
                  <a:gd name="G2" fmla="+- 21600 0 0"/>
                  <a:gd name="T0" fmla="*/ 0 w 21600"/>
                  <a:gd name="T1" fmla="*/ 21558 h 21558"/>
                  <a:gd name="T2" fmla="*/ 20253 w 21600"/>
                  <a:gd name="T3" fmla="*/ 0 h 21558"/>
                  <a:gd name="T4" fmla="*/ 21600 w 21600"/>
                  <a:gd name="T5" fmla="*/ 21558 h 2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58" fill="none" extrusionOk="0">
                    <a:moveTo>
                      <a:pt x="0" y="21558"/>
                    </a:moveTo>
                    <a:cubicBezTo>
                      <a:pt x="0" y="10151"/>
                      <a:pt x="8868" y="711"/>
                      <a:pt x="20253" y="0"/>
                    </a:cubicBezTo>
                  </a:path>
                  <a:path w="21600" h="21558" stroke="0" extrusionOk="0">
                    <a:moveTo>
                      <a:pt x="0" y="21558"/>
                    </a:moveTo>
                    <a:cubicBezTo>
                      <a:pt x="0" y="10151"/>
                      <a:pt x="8868" y="711"/>
                      <a:pt x="20253" y="0"/>
                    </a:cubicBezTo>
                    <a:lnTo>
                      <a:pt x="21600" y="21558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39" name="Arc 2360"/>
              <p:cNvSpPr>
                <a:spLocks/>
              </p:cNvSpPr>
              <p:nvPr/>
            </p:nvSpPr>
            <p:spPr bwMode="auto">
              <a:xfrm>
                <a:off x="3036" y="3249"/>
                <a:ext cx="9" cy="9"/>
              </a:xfrm>
              <a:custGeom>
                <a:avLst/>
                <a:gdLst>
                  <a:gd name="G0" fmla="+- 21600 0 0"/>
                  <a:gd name="G1" fmla="+- 2524 0 0"/>
                  <a:gd name="G2" fmla="+- 21600 0 0"/>
                  <a:gd name="T0" fmla="*/ 24841 w 24841"/>
                  <a:gd name="T1" fmla="*/ 23879 h 24124"/>
                  <a:gd name="T2" fmla="*/ 148 w 24841"/>
                  <a:gd name="T3" fmla="*/ 0 h 24124"/>
                  <a:gd name="T4" fmla="*/ 21600 w 24841"/>
                  <a:gd name="T5" fmla="*/ 2524 h 24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841" h="24124" fill="none" extrusionOk="0">
                    <a:moveTo>
                      <a:pt x="24841" y="23879"/>
                    </a:moveTo>
                    <a:cubicBezTo>
                      <a:pt x="23768" y="24042"/>
                      <a:pt x="22684" y="24123"/>
                      <a:pt x="21600" y="24124"/>
                    </a:cubicBezTo>
                    <a:cubicBezTo>
                      <a:pt x="9670" y="24124"/>
                      <a:pt x="0" y="14453"/>
                      <a:pt x="0" y="2524"/>
                    </a:cubicBezTo>
                    <a:cubicBezTo>
                      <a:pt x="-1" y="1680"/>
                      <a:pt x="49" y="837"/>
                      <a:pt x="147" y="-1"/>
                    </a:cubicBezTo>
                  </a:path>
                  <a:path w="24841" h="24124" stroke="0" extrusionOk="0">
                    <a:moveTo>
                      <a:pt x="24841" y="23879"/>
                    </a:moveTo>
                    <a:cubicBezTo>
                      <a:pt x="23768" y="24042"/>
                      <a:pt x="22684" y="24123"/>
                      <a:pt x="21600" y="24124"/>
                    </a:cubicBezTo>
                    <a:cubicBezTo>
                      <a:pt x="9670" y="24124"/>
                      <a:pt x="0" y="14453"/>
                      <a:pt x="0" y="2524"/>
                    </a:cubicBezTo>
                    <a:cubicBezTo>
                      <a:pt x="-1" y="1680"/>
                      <a:pt x="49" y="837"/>
                      <a:pt x="147" y="-1"/>
                    </a:cubicBezTo>
                    <a:lnTo>
                      <a:pt x="21600" y="2524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</p:grpSp>
        <p:grpSp>
          <p:nvGrpSpPr>
            <p:cNvPr id="462" name="Group 2361"/>
            <p:cNvGrpSpPr>
              <a:grpSpLocks/>
            </p:cNvGrpSpPr>
            <p:nvPr/>
          </p:nvGrpSpPr>
          <p:grpSpPr bwMode="auto">
            <a:xfrm>
              <a:off x="2988" y="2924"/>
              <a:ext cx="252" cy="201"/>
              <a:chOff x="3070" y="3030"/>
              <a:chExt cx="251" cy="201"/>
            </a:xfrm>
            <a:grpFill/>
          </p:grpSpPr>
          <p:grpSp>
            <p:nvGrpSpPr>
              <p:cNvPr id="466" name="Group 2362"/>
              <p:cNvGrpSpPr>
                <a:grpSpLocks/>
              </p:cNvGrpSpPr>
              <p:nvPr/>
            </p:nvGrpSpPr>
            <p:grpSpPr bwMode="auto">
              <a:xfrm>
                <a:off x="3070" y="3030"/>
                <a:ext cx="251" cy="201"/>
                <a:chOff x="3070" y="3030"/>
                <a:chExt cx="251" cy="201"/>
              </a:xfrm>
              <a:grpFill/>
            </p:grpSpPr>
            <p:sp>
              <p:nvSpPr>
                <p:cNvPr id="532" name="Freeform 2363"/>
                <p:cNvSpPr>
                  <a:spLocks/>
                </p:cNvSpPr>
                <p:nvPr/>
              </p:nvSpPr>
              <p:spPr bwMode="auto">
                <a:xfrm>
                  <a:off x="3080" y="3030"/>
                  <a:ext cx="239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8" y="0"/>
                    </a:cxn>
                    <a:cxn ang="0">
                      <a:pos x="232" y="16"/>
                    </a:cxn>
                    <a:cxn ang="0">
                      <a:pos x="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9" h="17">
                      <a:moveTo>
                        <a:pt x="0" y="0"/>
                      </a:moveTo>
                      <a:lnTo>
                        <a:pt x="238" y="0"/>
                      </a:lnTo>
                      <a:lnTo>
                        <a:pt x="232" y="1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533" name="Freeform 2364"/>
                <p:cNvSpPr>
                  <a:spLocks/>
                </p:cNvSpPr>
                <p:nvPr/>
              </p:nvSpPr>
              <p:spPr bwMode="auto">
                <a:xfrm>
                  <a:off x="3304" y="3030"/>
                  <a:ext cx="17" cy="201"/>
                </a:xfrm>
                <a:custGeom>
                  <a:avLst/>
                  <a:gdLst/>
                  <a:ahLst/>
                  <a:cxnLst>
                    <a:cxn ang="0">
                      <a:pos x="11" y="2"/>
                    </a:cxn>
                    <a:cxn ang="0">
                      <a:pos x="16" y="0"/>
                    </a:cxn>
                    <a:cxn ang="0">
                      <a:pos x="11" y="107"/>
                    </a:cxn>
                    <a:cxn ang="0">
                      <a:pos x="4" y="200"/>
                    </a:cxn>
                    <a:cxn ang="0">
                      <a:pos x="0" y="194"/>
                    </a:cxn>
                    <a:cxn ang="0">
                      <a:pos x="11" y="2"/>
                    </a:cxn>
                  </a:cxnLst>
                  <a:rect l="0" t="0" r="r" b="b"/>
                  <a:pathLst>
                    <a:path w="17" h="201">
                      <a:moveTo>
                        <a:pt x="11" y="2"/>
                      </a:moveTo>
                      <a:lnTo>
                        <a:pt x="16" y="0"/>
                      </a:lnTo>
                      <a:lnTo>
                        <a:pt x="11" y="107"/>
                      </a:lnTo>
                      <a:lnTo>
                        <a:pt x="4" y="200"/>
                      </a:lnTo>
                      <a:lnTo>
                        <a:pt x="0" y="194"/>
                      </a:lnTo>
                      <a:lnTo>
                        <a:pt x="11" y="2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534" name="Freeform 2365"/>
                <p:cNvSpPr>
                  <a:spLocks/>
                </p:cNvSpPr>
                <p:nvPr/>
              </p:nvSpPr>
              <p:spPr bwMode="auto">
                <a:xfrm>
                  <a:off x="3070" y="3212"/>
                  <a:ext cx="239" cy="19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238" y="18"/>
                    </a:cxn>
                    <a:cxn ang="0">
                      <a:pos x="234" y="1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39" h="19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238" y="18"/>
                      </a:lnTo>
                      <a:lnTo>
                        <a:pt x="234" y="12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535" name="Freeform 2366"/>
                <p:cNvSpPr>
                  <a:spLocks/>
                </p:cNvSpPr>
                <p:nvPr/>
              </p:nvSpPr>
              <p:spPr bwMode="auto">
                <a:xfrm>
                  <a:off x="3070" y="3030"/>
                  <a:ext cx="17" cy="18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6" y="2"/>
                    </a:cxn>
                    <a:cxn ang="0">
                      <a:pos x="6" y="182"/>
                    </a:cxn>
                    <a:cxn ang="0">
                      <a:pos x="0" y="188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" h="189">
                      <a:moveTo>
                        <a:pt x="10" y="0"/>
                      </a:moveTo>
                      <a:lnTo>
                        <a:pt x="16" y="2"/>
                      </a:lnTo>
                      <a:lnTo>
                        <a:pt x="6" y="182"/>
                      </a:lnTo>
                      <a:lnTo>
                        <a:pt x="0" y="188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  <p:grpSp>
            <p:nvGrpSpPr>
              <p:cNvPr id="467" name="Group 2367"/>
              <p:cNvGrpSpPr>
                <a:grpSpLocks/>
              </p:cNvGrpSpPr>
              <p:nvPr/>
            </p:nvGrpSpPr>
            <p:grpSpPr bwMode="auto">
              <a:xfrm>
                <a:off x="3076" y="3033"/>
                <a:ext cx="237" cy="192"/>
                <a:chOff x="3076" y="3033"/>
                <a:chExt cx="237" cy="192"/>
              </a:xfrm>
              <a:grpFill/>
            </p:grpSpPr>
            <p:sp>
              <p:nvSpPr>
                <p:cNvPr id="529" name="Freeform 2368"/>
                <p:cNvSpPr>
                  <a:spLocks/>
                </p:cNvSpPr>
                <p:nvPr/>
              </p:nvSpPr>
              <p:spPr bwMode="auto">
                <a:xfrm>
                  <a:off x="3076" y="3033"/>
                  <a:ext cx="237" cy="19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36" y="0"/>
                    </a:cxn>
                    <a:cxn ang="0">
                      <a:pos x="228" y="191"/>
                    </a:cxn>
                    <a:cxn ang="0">
                      <a:pos x="0" y="179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37" h="192">
                      <a:moveTo>
                        <a:pt x="10" y="0"/>
                      </a:moveTo>
                      <a:lnTo>
                        <a:pt x="236" y="0"/>
                      </a:lnTo>
                      <a:lnTo>
                        <a:pt x="228" y="191"/>
                      </a:lnTo>
                      <a:lnTo>
                        <a:pt x="0" y="179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530" name="Freeform 2369"/>
                <p:cNvSpPr>
                  <a:spLocks/>
                </p:cNvSpPr>
                <p:nvPr/>
              </p:nvSpPr>
              <p:spPr bwMode="auto">
                <a:xfrm>
                  <a:off x="3084" y="3041"/>
                  <a:ext cx="221" cy="178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220" y="0"/>
                    </a:cxn>
                    <a:cxn ang="0">
                      <a:pos x="212" y="177"/>
                    </a:cxn>
                    <a:cxn ang="0">
                      <a:pos x="0" y="167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221" h="178">
                      <a:moveTo>
                        <a:pt x="8" y="1"/>
                      </a:moveTo>
                      <a:lnTo>
                        <a:pt x="220" y="0"/>
                      </a:lnTo>
                      <a:lnTo>
                        <a:pt x="212" y="177"/>
                      </a:lnTo>
                      <a:lnTo>
                        <a:pt x="0" y="167"/>
                      </a:lnTo>
                      <a:lnTo>
                        <a:pt x="8" y="1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531" name="Freeform 2370"/>
                <p:cNvSpPr>
                  <a:spLocks/>
                </p:cNvSpPr>
                <p:nvPr/>
              </p:nvSpPr>
              <p:spPr bwMode="auto">
                <a:xfrm>
                  <a:off x="3088" y="3053"/>
                  <a:ext cx="209" cy="15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08" y="0"/>
                    </a:cxn>
                    <a:cxn ang="0">
                      <a:pos x="201" y="157"/>
                    </a:cxn>
                    <a:cxn ang="0">
                      <a:pos x="0" y="15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09" h="158">
                      <a:moveTo>
                        <a:pt x="8" y="0"/>
                      </a:moveTo>
                      <a:lnTo>
                        <a:pt x="208" y="0"/>
                      </a:lnTo>
                      <a:lnTo>
                        <a:pt x="201" y="157"/>
                      </a:lnTo>
                      <a:lnTo>
                        <a:pt x="0" y="150"/>
                      </a:lnTo>
                      <a:lnTo>
                        <a:pt x="8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</p:grpSp>
        <p:grpSp>
          <p:nvGrpSpPr>
            <p:cNvPr id="468" name="Group 2371"/>
            <p:cNvGrpSpPr>
              <a:grpSpLocks/>
            </p:cNvGrpSpPr>
            <p:nvPr/>
          </p:nvGrpSpPr>
          <p:grpSpPr bwMode="auto">
            <a:xfrm>
              <a:off x="2784" y="3148"/>
              <a:ext cx="663" cy="230"/>
              <a:chOff x="2784" y="3148"/>
              <a:chExt cx="663" cy="230"/>
            </a:xfrm>
            <a:grpFill/>
          </p:grpSpPr>
          <p:sp>
            <p:nvSpPr>
              <p:cNvPr id="437" name="Freeform 2372"/>
              <p:cNvSpPr>
                <a:spLocks/>
              </p:cNvSpPr>
              <p:nvPr/>
            </p:nvSpPr>
            <p:spPr bwMode="auto">
              <a:xfrm>
                <a:off x="2784" y="3260"/>
                <a:ext cx="66" cy="37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50" y="0"/>
                  </a:cxn>
                  <a:cxn ang="0">
                    <a:pos x="40" y="0"/>
                  </a:cxn>
                  <a:cxn ang="0">
                    <a:pos x="32" y="1"/>
                  </a:cxn>
                  <a:cxn ang="0">
                    <a:pos x="22" y="3"/>
                  </a:cxn>
                  <a:cxn ang="0">
                    <a:pos x="16" y="5"/>
                  </a:cxn>
                  <a:cxn ang="0">
                    <a:pos x="10" y="7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8" y="22"/>
                  </a:cxn>
                  <a:cxn ang="0">
                    <a:pos x="34" y="22"/>
                  </a:cxn>
                  <a:cxn ang="0">
                    <a:pos x="40" y="24"/>
                  </a:cxn>
                  <a:cxn ang="0">
                    <a:pos x="44" y="24"/>
                  </a:cxn>
                  <a:cxn ang="0">
                    <a:pos x="50" y="28"/>
                  </a:cxn>
                  <a:cxn ang="0">
                    <a:pos x="65" y="36"/>
                  </a:cxn>
                  <a:cxn ang="0">
                    <a:pos x="63" y="36"/>
                  </a:cxn>
                  <a:cxn ang="0">
                    <a:pos x="63" y="36"/>
                  </a:cxn>
                </a:cxnLst>
                <a:rect l="0" t="0" r="r" b="b"/>
                <a:pathLst>
                  <a:path w="66" h="37">
                    <a:moveTo>
                      <a:pt x="63" y="0"/>
                    </a:moveTo>
                    <a:lnTo>
                      <a:pt x="50" y="0"/>
                    </a:lnTo>
                    <a:lnTo>
                      <a:pt x="40" y="0"/>
                    </a:lnTo>
                    <a:lnTo>
                      <a:pt x="32" y="1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10" y="7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8" y="22"/>
                    </a:lnTo>
                    <a:lnTo>
                      <a:pt x="34" y="22"/>
                    </a:lnTo>
                    <a:lnTo>
                      <a:pt x="40" y="24"/>
                    </a:lnTo>
                    <a:lnTo>
                      <a:pt x="44" y="24"/>
                    </a:lnTo>
                    <a:lnTo>
                      <a:pt x="50" y="28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3" y="36"/>
                    </a:lnTo>
                  </a:path>
                </a:pathLst>
              </a:custGeom>
              <a:grpFill/>
              <a:ln w="12700" cap="rnd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38" name="Freeform 2373"/>
              <p:cNvSpPr>
                <a:spLocks/>
              </p:cNvSpPr>
              <p:nvPr/>
            </p:nvSpPr>
            <p:spPr bwMode="auto">
              <a:xfrm>
                <a:off x="2843" y="3241"/>
                <a:ext cx="517" cy="8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3"/>
                  </a:cxn>
                  <a:cxn ang="0">
                    <a:pos x="418" y="85"/>
                  </a:cxn>
                  <a:cxn ang="0">
                    <a:pos x="514" y="33"/>
                  </a:cxn>
                  <a:cxn ang="0">
                    <a:pos x="514" y="0"/>
                  </a:cxn>
                  <a:cxn ang="0">
                    <a:pos x="414" y="45"/>
                  </a:cxn>
                  <a:cxn ang="0">
                    <a:pos x="0" y="5"/>
                  </a:cxn>
                </a:cxnLst>
                <a:rect l="0" t="0" r="r" b="b"/>
                <a:pathLst>
                  <a:path w="515" h="86">
                    <a:moveTo>
                      <a:pt x="0" y="5"/>
                    </a:moveTo>
                    <a:lnTo>
                      <a:pt x="0" y="43"/>
                    </a:lnTo>
                    <a:lnTo>
                      <a:pt x="418" y="85"/>
                    </a:lnTo>
                    <a:lnTo>
                      <a:pt x="514" y="33"/>
                    </a:lnTo>
                    <a:lnTo>
                      <a:pt x="514" y="0"/>
                    </a:lnTo>
                    <a:lnTo>
                      <a:pt x="414" y="45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39" name="Freeform 2374"/>
              <p:cNvSpPr>
                <a:spLocks/>
              </p:cNvSpPr>
              <p:nvPr/>
            </p:nvSpPr>
            <p:spPr bwMode="auto">
              <a:xfrm>
                <a:off x="2840" y="3155"/>
                <a:ext cx="422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9" y="28"/>
                  </a:cxn>
                  <a:cxn ang="0">
                    <a:pos x="419" y="134"/>
                  </a:cxn>
                  <a:cxn ang="0">
                    <a:pos x="0" y="94"/>
                  </a:cxn>
                  <a:cxn ang="0">
                    <a:pos x="0" y="0"/>
                  </a:cxn>
                </a:cxnLst>
                <a:rect l="0" t="0" r="r" b="b"/>
                <a:pathLst>
                  <a:path w="420" h="135">
                    <a:moveTo>
                      <a:pt x="0" y="0"/>
                    </a:moveTo>
                    <a:lnTo>
                      <a:pt x="419" y="28"/>
                    </a:lnTo>
                    <a:lnTo>
                      <a:pt x="419" y="134"/>
                    </a:lnTo>
                    <a:lnTo>
                      <a:pt x="0" y="94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472" name="Group 2375"/>
              <p:cNvGrpSpPr>
                <a:grpSpLocks/>
              </p:cNvGrpSpPr>
              <p:nvPr/>
            </p:nvGrpSpPr>
            <p:grpSpPr bwMode="auto">
              <a:xfrm>
                <a:off x="2842" y="3180"/>
                <a:ext cx="419" cy="51"/>
                <a:chOff x="2925" y="3286"/>
                <a:chExt cx="417" cy="51"/>
              </a:xfrm>
              <a:grpFill/>
            </p:grpSpPr>
            <p:sp>
              <p:nvSpPr>
                <p:cNvPr id="523" name="Line 2376"/>
                <p:cNvSpPr>
                  <a:spLocks noChangeShapeType="1"/>
                </p:cNvSpPr>
                <p:nvPr/>
              </p:nvSpPr>
              <p:spPr bwMode="auto">
                <a:xfrm>
                  <a:off x="2925" y="3286"/>
                  <a:ext cx="417" cy="31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524" name="Line 2377"/>
                <p:cNvSpPr>
                  <a:spLocks noChangeShapeType="1"/>
                </p:cNvSpPr>
                <p:nvPr/>
              </p:nvSpPr>
              <p:spPr bwMode="auto">
                <a:xfrm>
                  <a:off x="3232" y="3311"/>
                  <a:ext cx="86" cy="6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525" name="Line 2378"/>
                <p:cNvSpPr>
                  <a:spLocks noChangeShapeType="1"/>
                </p:cNvSpPr>
                <p:nvPr/>
              </p:nvSpPr>
              <p:spPr bwMode="auto">
                <a:xfrm>
                  <a:off x="3127" y="3304"/>
                  <a:ext cx="89" cy="5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526" name="Line 2379"/>
                <p:cNvSpPr>
                  <a:spLocks noChangeShapeType="1"/>
                </p:cNvSpPr>
                <p:nvPr/>
              </p:nvSpPr>
              <p:spPr bwMode="auto">
                <a:xfrm>
                  <a:off x="2925" y="3304"/>
                  <a:ext cx="417" cy="33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  <p:sp>
            <p:nvSpPr>
              <p:cNvPr id="441" name="Freeform 2380"/>
              <p:cNvSpPr>
                <a:spLocks/>
              </p:cNvSpPr>
              <p:nvPr/>
            </p:nvSpPr>
            <p:spPr bwMode="auto">
              <a:xfrm>
                <a:off x="3284" y="3317"/>
                <a:ext cx="163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2"/>
                  </a:cxn>
                  <a:cxn ang="0">
                    <a:pos x="53" y="2"/>
                  </a:cxn>
                  <a:cxn ang="0">
                    <a:pos x="73" y="4"/>
                  </a:cxn>
                  <a:cxn ang="0">
                    <a:pos x="93" y="7"/>
                  </a:cxn>
                  <a:cxn ang="0">
                    <a:pos x="107" y="9"/>
                  </a:cxn>
                  <a:cxn ang="0">
                    <a:pos x="124" y="11"/>
                  </a:cxn>
                  <a:cxn ang="0">
                    <a:pos x="134" y="13"/>
                  </a:cxn>
                  <a:cxn ang="0">
                    <a:pos x="140" y="15"/>
                  </a:cxn>
                  <a:cxn ang="0">
                    <a:pos x="144" y="15"/>
                  </a:cxn>
                  <a:cxn ang="0">
                    <a:pos x="148" y="17"/>
                  </a:cxn>
                  <a:cxn ang="0">
                    <a:pos x="152" y="17"/>
                  </a:cxn>
                  <a:cxn ang="0">
                    <a:pos x="156" y="19"/>
                  </a:cxn>
                  <a:cxn ang="0">
                    <a:pos x="160" y="21"/>
                  </a:cxn>
                  <a:cxn ang="0">
                    <a:pos x="162" y="23"/>
                  </a:cxn>
                  <a:cxn ang="0">
                    <a:pos x="162" y="25"/>
                  </a:cxn>
                  <a:cxn ang="0">
                    <a:pos x="162" y="29"/>
                  </a:cxn>
                  <a:cxn ang="0">
                    <a:pos x="160" y="31"/>
                  </a:cxn>
                  <a:cxn ang="0">
                    <a:pos x="158" y="32"/>
                  </a:cxn>
                  <a:cxn ang="0">
                    <a:pos x="156" y="34"/>
                  </a:cxn>
                  <a:cxn ang="0">
                    <a:pos x="152" y="36"/>
                  </a:cxn>
                  <a:cxn ang="0">
                    <a:pos x="148" y="38"/>
                  </a:cxn>
                  <a:cxn ang="0">
                    <a:pos x="144" y="38"/>
                  </a:cxn>
                  <a:cxn ang="0">
                    <a:pos x="138" y="40"/>
                  </a:cxn>
                  <a:cxn ang="0">
                    <a:pos x="132" y="40"/>
                  </a:cxn>
                  <a:cxn ang="0">
                    <a:pos x="126" y="40"/>
                  </a:cxn>
                  <a:cxn ang="0">
                    <a:pos x="118" y="38"/>
                  </a:cxn>
                </a:cxnLst>
                <a:rect l="0" t="0" r="r" b="b"/>
                <a:pathLst>
                  <a:path w="163" h="41">
                    <a:moveTo>
                      <a:pt x="0" y="0"/>
                    </a:moveTo>
                    <a:lnTo>
                      <a:pt x="32" y="2"/>
                    </a:lnTo>
                    <a:lnTo>
                      <a:pt x="53" y="2"/>
                    </a:lnTo>
                    <a:lnTo>
                      <a:pt x="73" y="4"/>
                    </a:lnTo>
                    <a:lnTo>
                      <a:pt x="93" y="7"/>
                    </a:lnTo>
                    <a:lnTo>
                      <a:pt x="107" y="9"/>
                    </a:lnTo>
                    <a:lnTo>
                      <a:pt x="124" y="11"/>
                    </a:lnTo>
                    <a:lnTo>
                      <a:pt x="134" y="13"/>
                    </a:lnTo>
                    <a:lnTo>
                      <a:pt x="140" y="15"/>
                    </a:lnTo>
                    <a:lnTo>
                      <a:pt x="144" y="15"/>
                    </a:lnTo>
                    <a:lnTo>
                      <a:pt x="148" y="17"/>
                    </a:lnTo>
                    <a:lnTo>
                      <a:pt x="152" y="17"/>
                    </a:lnTo>
                    <a:lnTo>
                      <a:pt x="156" y="19"/>
                    </a:lnTo>
                    <a:lnTo>
                      <a:pt x="160" y="21"/>
                    </a:lnTo>
                    <a:lnTo>
                      <a:pt x="162" y="23"/>
                    </a:lnTo>
                    <a:lnTo>
                      <a:pt x="162" y="25"/>
                    </a:lnTo>
                    <a:lnTo>
                      <a:pt x="162" y="29"/>
                    </a:lnTo>
                    <a:lnTo>
                      <a:pt x="160" y="31"/>
                    </a:lnTo>
                    <a:lnTo>
                      <a:pt x="158" y="32"/>
                    </a:lnTo>
                    <a:lnTo>
                      <a:pt x="156" y="34"/>
                    </a:lnTo>
                    <a:lnTo>
                      <a:pt x="152" y="36"/>
                    </a:lnTo>
                    <a:lnTo>
                      <a:pt x="148" y="38"/>
                    </a:lnTo>
                    <a:lnTo>
                      <a:pt x="144" y="38"/>
                    </a:lnTo>
                    <a:lnTo>
                      <a:pt x="138" y="40"/>
                    </a:lnTo>
                    <a:lnTo>
                      <a:pt x="132" y="40"/>
                    </a:lnTo>
                    <a:lnTo>
                      <a:pt x="126" y="40"/>
                    </a:lnTo>
                    <a:lnTo>
                      <a:pt x="118" y="38"/>
                    </a:lnTo>
                  </a:path>
                </a:pathLst>
              </a:custGeom>
              <a:grpFill/>
              <a:ln w="12700" cap="rnd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473" name="Group 2381"/>
              <p:cNvGrpSpPr>
                <a:grpSpLocks/>
              </p:cNvGrpSpPr>
              <p:nvPr/>
            </p:nvGrpSpPr>
            <p:grpSpPr bwMode="auto">
              <a:xfrm>
                <a:off x="3292" y="3336"/>
                <a:ext cx="113" cy="42"/>
                <a:chOff x="3373" y="3442"/>
                <a:chExt cx="113" cy="42"/>
              </a:xfrm>
              <a:grpFill/>
            </p:grpSpPr>
            <p:grpSp>
              <p:nvGrpSpPr>
                <p:cNvPr id="474" name="Group 2382"/>
                <p:cNvGrpSpPr>
                  <a:grpSpLocks/>
                </p:cNvGrpSpPr>
                <p:nvPr/>
              </p:nvGrpSpPr>
              <p:grpSpPr bwMode="auto">
                <a:xfrm>
                  <a:off x="3373" y="3442"/>
                  <a:ext cx="113" cy="42"/>
                  <a:chOff x="3373" y="3442"/>
                  <a:chExt cx="113" cy="42"/>
                </a:xfrm>
                <a:grpFill/>
              </p:grpSpPr>
              <p:sp>
                <p:nvSpPr>
                  <p:cNvPr id="519" name="Freeform 2383"/>
                  <p:cNvSpPr>
                    <a:spLocks/>
                  </p:cNvSpPr>
                  <p:nvPr/>
                </p:nvSpPr>
                <p:spPr bwMode="auto">
                  <a:xfrm>
                    <a:off x="3373" y="3442"/>
                    <a:ext cx="70" cy="3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8" y="0"/>
                      </a:cxn>
                      <a:cxn ang="0">
                        <a:pos x="69" y="10"/>
                      </a:cxn>
                      <a:cxn ang="0">
                        <a:pos x="49" y="29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70" h="30">
                        <a:moveTo>
                          <a:pt x="0" y="17"/>
                        </a:moveTo>
                        <a:lnTo>
                          <a:pt x="18" y="0"/>
                        </a:lnTo>
                        <a:lnTo>
                          <a:pt x="69" y="10"/>
                        </a:lnTo>
                        <a:lnTo>
                          <a:pt x="49" y="29"/>
                        </a:lnTo>
                        <a:lnTo>
                          <a:pt x="0" y="17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520" name="Freeform 2384"/>
                  <p:cNvSpPr>
                    <a:spLocks/>
                  </p:cNvSpPr>
                  <p:nvPr/>
                </p:nvSpPr>
                <p:spPr bwMode="auto">
                  <a:xfrm>
                    <a:off x="3373" y="3459"/>
                    <a:ext cx="5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49" y="24"/>
                      </a:cxn>
                      <a:cxn ang="0">
                        <a:pos x="49" y="1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25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49" y="24"/>
                        </a:lnTo>
                        <a:lnTo>
                          <a:pt x="49" y="1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521" name="Freeform 2385"/>
                  <p:cNvSpPr>
                    <a:spLocks/>
                  </p:cNvSpPr>
                  <p:nvPr/>
                </p:nvSpPr>
                <p:spPr bwMode="auto">
                  <a:xfrm>
                    <a:off x="3422" y="3452"/>
                    <a:ext cx="64" cy="32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0" y="0"/>
                      </a:cxn>
                      <a:cxn ang="0">
                        <a:pos x="63" y="4"/>
                      </a:cxn>
                      <a:cxn ang="0">
                        <a:pos x="63" y="18"/>
                      </a:cxn>
                      <a:cxn ang="0">
                        <a:pos x="0" y="31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64" h="32">
                        <a:moveTo>
                          <a:pt x="0" y="16"/>
                        </a:moveTo>
                        <a:lnTo>
                          <a:pt x="20" y="0"/>
                        </a:lnTo>
                        <a:lnTo>
                          <a:pt x="63" y="4"/>
                        </a:lnTo>
                        <a:lnTo>
                          <a:pt x="63" y="18"/>
                        </a:lnTo>
                        <a:lnTo>
                          <a:pt x="0" y="31"/>
                        </a:lnTo>
                        <a:lnTo>
                          <a:pt x="0" y="16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522" name="Freeform 2386"/>
                  <p:cNvSpPr>
                    <a:spLocks/>
                  </p:cNvSpPr>
                  <p:nvPr/>
                </p:nvSpPr>
                <p:spPr bwMode="auto">
                  <a:xfrm>
                    <a:off x="3391" y="3442"/>
                    <a:ext cx="95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7" y="4"/>
                      </a:cxn>
                      <a:cxn ang="0">
                        <a:pos x="94" y="16"/>
                      </a:cxn>
                      <a:cxn ang="0">
                        <a:pos x="51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5" h="17">
                        <a:moveTo>
                          <a:pt x="0" y="0"/>
                        </a:moveTo>
                        <a:lnTo>
                          <a:pt x="47" y="4"/>
                        </a:lnTo>
                        <a:lnTo>
                          <a:pt x="94" y="16"/>
                        </a:lnTo>
                        <a:lnTo>
                          <a:pt x="51" y="1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  <p:grpSp>
              <p:nvGrpSpPr>
                <p:cNvPr id="481" name="Group 2387"/>
                <p:cNvGrpSpPr>
                  <a:grpSpLocks/>
                </p:cNvGrpSpPr>
                <p:nvPr/>
              </p:nvGrpSpPr>
              <p:grpSpPr bwMode="auto">
                <a:xfrm>
                  <a:off x="3373" y="3455"/>
                  <a:ext cx="112" cy="18"/>
                  <a:chOff x="3373" y="3455"/>
                  <a:chExt cx="112" cy="18"/>
                </a:xfrm>
                <a:grpFill/>
              </p:grpSpPr>
              <p:sp>
                <p:nvSpPr>
                  <p:cNvPr id="516" name="Line 2388"/>
                  <p:cNvSpPr>
                    <a:spLocks noChangeShapeType="1"/>
                  </p:cNvSpPr>
                  <p:nvPr/>
                </p:nvSpPr>
                <p:spPr bwMode="auto">
                  <a:xfrm>
                    <a:off x="3373" y="3463"/>
                    <a:ext cx="49" cy="10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517" name="Line 2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2" y="3455"/>
                    <a:ext cx="22" cy="18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518" name="Line 2390"/>
                  <p:cNvSpPr>
                    <a:spLocks noChangeShapeType="1"/>
                  </p:cNvSpPr>
                  <p:nvPr/>
                </p:nvSpPr>
                <p:spPr bwMode="auto">
                  <a:xfrm>
                    <a:off x="3444" y="3455"/>
                    <a:ext cx="41" cy="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443" name="Freeform 2391"/>
              <p:cNvSpPr>
                <a:spLocks/>
              </p:cNvSpPr>
              <p:nvPr/>
            </p:nvSpPr>
            <p:spPr bwMode="auto">
              <a:xfrm>
                <a:off x="3262" y="3239"/>
                <a:ext cx="98" cy="90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6" y="0"/>
                  </a:cxn>
                  <a:cxn ang="0">
                    <a:pos x="96" y="35"/>
                  </a:cxn>
                  <a:cxn ang="0">
                    <a:pos x="0" y="89"/>
                  </a:cxn>
                  <a:cxn ang="0">
                    <a:pos x="0" y="45"/>
                  </a:cxn>
                </a:cxnLst>
                <a:rect l="0" t="0" r="r" b="b"/>
                <a:pathLst>
                  <a:path w="97" h="90">
                    <a:moveTo>
                      <a:pt x="0" y="45"/>
                    </a:moveTo>
                    <a:lnTo>
                      <a:pt x="96" y="0"/>
                    </a:lnTo>
                    <a:lnTo>
                      <a:pt x="96" y="35"/>
                    </a:lnTo>
                    <a:lnTo>
                      <a:pt x="0" y="89"/>
                    </a:lnTo>
                    <a:lnTo>
                      <a:pt x="0" y="45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44" name="Freeform 2392"/>
              <p:cNvSpPr>
                <a:spLocks/>
              </p:cNvSpPr>
              <p:nvPr/>
            </p:nvSpPr>
            <p:spPr bwMode="auto">
              <a:xfrm>
                <a:off x="3260" y="3157"/>
                <a:ext cx="102" cy="13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00" y="0"/>
                  </a:cxn>
                  <a:cxn ang="0">
                    <a:pos x="100" y="86"/>
                  </a:cxn>
                  <a:cxn ang="0">
                    <a:pos x="0" y="130"/>
                  </a:cxn>
                  <a:cxn ang="0">
                    <a:pos x="0" y="26"/>
                  </a:cxn>
                </a:cxnLst>
                <a:rect l="0" t="0" r="r" b="b"/>
                <a:pathLst>
                  <a:path w="101" h="131">
                    <a:moveTo>
                      <a:pt x="0" y="26"/>
                    </a:moveTo>
                    <a:lnTo>
                      <a:pt x="100" y="0"/>
                    </a:lnTo>
                    <a:lnTo>
                      <a:pt x="100" y="86"/>
                    </a:lnTo>
                    <a:lnTo>
                      <a:pt x="0" y="130"/>
                    </a:lnTo>
                    <a:lnTo>
                      <a:pt x="0" y="26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45" name="Freeform 2393"/>
              <p:cNvSpPr>
                <a:spLocks/>
              </p:cNvSpPr>
              <p:nvPr/>
            </p:nvSpPr>
            <p:spPr bwMode="auto">
              <a:xfrm>
                <a:off x="2824" y="3258"/>
                <a:ext cx="467" cy="92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464" y="38"/>
                  </a:cxn>
                  <a:cxn ang="0">
                    <a:pos x="437" y="70"/>
                  </a:cxn>
                  <a:cxn ang="0">
                    <a:pos x="409" y="91"/>
                  </a:cxn>
                  <a:cxn ang="0">
                    <a:pos x="0" y="45"/>
                  </a:cxn>
                  <a:cxn ang="0">
                    <a:pos x="31" y="32"/>
                  </a:cxn>
                  <a:cxn ang="0">
                    <a:pos x="77" y="0"/>
                  </a:cxn>
                </a:cxnLst>
                <a:rect l="0" t="0" r="r" b="b"/>
                <a:pathLst>
                  <a:path w="465" h="92">
                    <a:moveTo>
                      <a:pt x="77" y="0"/>
                    </a:moveTo>
                    <a:lnTo>
                      <a:pt x="464" y="38"/>
                    </a:lnTo>
                    <a:lnTo>
                      <a:pt x="437" y="70"/>
                    </a:lnTo>
                    <a:lnTo>
                      <a:pt x="409" y="91"/>
                    </a:lnTo>
                    <a:lnTo>
                      <a:pt x="0" y="45"/>
                    </a:lnTo>
                    <a:lnTo>
                      <a:pt x="31" y="32"/>
                    </a:lnTo>
                    <a:lnTo>
                      <a:pt x="77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46" name="Line 2394"/>
              <p:cNvSpPr>
                <a:spLocks noChangeShapeType="1"/>
              </p:cNvSpPr>
              <p:nvPr/>
            </p:nvSpPr>
            <p:spPr bwMode="auto">
              <a:xfrm flipV="1">
                <a:off x="3260" y="3198"/>
                <a:ext cx="101" cy="33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47" name="Line 2395"/>
              <p:cNvSpPr>
                <a:spLocks noChangeShapeType="1"/>
              </p:cNvSpPr>
              <p:nvPr/>
            </p:nvSpPr>
            <p:spPr bwMode="auto">
              <a:xfrm flipV="1">
                <a:off x="3277" y="3207"/>
                <a:ext cx="84" cy="30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48" name="Line 2396"/>
              <p:cNvSpPr>
                <a:spLocks noChangeShapeType="1"/>
              </p:cNvSpPr>
              <p:nvPr/>
            </p:nvSpPr>
            <p:spPr bwMode="auto">
              <a:xfrm flipV="1">
                <a:off x="3277" y="3216"/>
                <a:ext cx="84" cy="33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49" name="Line 2397"/>
              <p:cNvSpPr>
                <a:spLocks noChangeShapeType="1"/>
              </p:cNvSpPr>
              <p:nvPr/>
            </p:nvSpPr>
            <p:spPr bwMode="auto">
              <a:xfrm flipV="1">
                <a:off x="3277" y="3225"/>
                <a:ext cx="84" cy="3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50" name="Line 2398"/>
              <p:cNvSpPr>
                <a:spLocks noChangeShapeType="1"/>
              </p:cNvSpPr>
              <p:nvPr/>
            </p:nvSpPr>
            <p:spPr bwMode="auto">
              <a:xfrm flipV="1">
                <a:off x="3277" y="3235"/>
                <a:ext cx="84" cy="37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51" name="Line 2399"/>
              <p:cNvSpPr>
                <a:spLocks noChangeShapeType="1"/>
              </p:cNvSpPr>
              <p:nvPr/>
            </p:nvSpPr>
            <p:spPr bwMode="auto">
              <a:xfrm flipV="1">
                <a:off x="3277" y="3188"/>
                <a:ext cx="84" cy="26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52" name="Line 2400"/>
              <p:cNvSpPr>
                <a:spLocks noChangeShapeType="1"/>
              </p:cNvSpPr>
              <p:nvPr/>
            </p:nvSpPr>
            <p:spPr bwMode="auto">
              <a:xfrm flipV="1">
                <a:off x="3277" y="3176"/>
                <a:ext cx="84" cy="2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53" name="Line 2401"/>
              <p:cNvSpPr>
                <a:spLocks noChangeShapeType="1"/>
              </p:cNvSpPr>
              <p:nvPr/>
            </p:nvSpPr>
            <p:spPr bwMode="auto">
              <a:xfrm flipV="1">
                <a:off x="3277" y="3165"/>
                <a:ext cx="84" cy="2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54" name="Line 2402"/>
              <p:cNvSpPr>
                <a:spLocks noChangeShapeType="1"/>
              </p:cNvSpPr>
              <p:nvPr/>
            </p:nvSpPr>
            <p:spPr bwMode="auto">
              <a:xfrm>
                <a:off x="3277" y="3180"/>
                <a:ext cx="0" cy="99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55" name="Freeform 2403"/>
              <p:cNvSpPr>
                <a:spLocks/>
              </p:cNvSpPr>
              <p:nvPr/>
            </p:nvSpPr>
            <p:spPr bwMode="auto">
              <a:xfrm>
                <a:off x="3217" y="3148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456" name="Freeform 2404"/>
              <p:cNvSpPr>
                <a:spLocks/>
              </p:cNvSpPr>
              <p:nvPr/>
            </p:nvSpPr>
            <p:spPr bwMode="auto">
              <a:xfrm>
                <a:off x="3146" y="3294"/>
                <a:ext cx="112" cy="4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5" y="27"/>
                  </a:cxn>
                  <a:cxn ang="0">
                    <a:pos x="0" y="38"/>
                  </a:cxn>
                  <a:cxn ang="0">
                    <a:pos x="72" y="44"/>
                  </a:cxn>
                  <a:cxn ang="0">
                    <a:pos x="88" y="30"/>
                  </a:cxn>
                  <a:cxn ang="0">
                    <a:pos x="110" y="5"/>
                  </a:cxn>
                  <a:cxn ang="0">
                    <a:pos x="41" y="0"/>
                  </a:cxn>
                </a:cxnLst>
                <a:rect l="0" t="0" r="r" b="b"/>
                <a:pathLst>
                  <a:path w="111" h="45">
                    <a:moveTo>
                      <a:pt x="41" y="0"/>
                    </a:moveTo>
                    <a:lnTo>
                      <a:pt x="15" y="27"/>
                    </a:lnTo>
                    <a:lnTo>
                      <a:pt x="0" y="38"/>
                    </a:lnTo>
                    <a:lnTo>
                      <a:pt x="72" y="44"/>
                    </a:lnTo>
                    <a:lnTo>
                      <a:pt x="88" y="30"/>
                    </a:lnTo>
                    <a:lnTo>
                      <a:pt x="110" y="5"/>
                    </a:lnTo>
                    <a:lnTo>
                      <a:pt x="41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482" name="Group 2405"/>
              <p:cNvGrpSpPr>
                <a:grpSpLocks/>
              </p:cNvGrpSpPr>
              <p:nvPr/>
            </p:nvGrpSpPr>
            <p:grpSpPr bwMode="auto">
              <a:xfrm>
                <a:off x="2826" y="3264"/>
                <a:ext cx="465" cy="102"/>
                <a:chOff x="2909" y="3370"/>
                <a:chExt cx="463" cy="102"/>
              </a:xfrm>
              <a:grpFill/>
            </p:grpSpPr>
            <p:sp>
              <p:nvSpPr>
                <p:cNvPr id="458" name="Freeform 2406"/>
                <p:cNvSpPr>
                  <a:spLocks/>
                </p:cNvSpPr>
                <p:nvPr/>
              </p:nvSpPr>
              <p:spPr bwMode="auto">
                <a:xfrm>
                  <a:off x="2909" y="3409"/>
                  <a:ext cx="408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407" y="62"/>
                    </a:cxn>
                    <a:cxn ang="0">
                      <a:pos x="407" y="4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8" h="63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407" y="62"/>
                      </a:lnTo>
                      <a:lnTo>
                        <a:pt x="407" y="4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459" name="Freeform 2407"/>
                <p:cNvSpPr>
                  <a:spLocks/>
                </p:cNvSpPr>
                <p:nvPr/>
              </p:nvSpPr>
              <p:spPr bwMode="auto">
                <a:xfrm>
                  <a:off x="3316" y="3402"/>
                  <a:ext cx="56" cy="70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69"/>
                    </a:cxn>
                    <a:cxn ang="0">
                      <a:pos x="24" y="53"/>
                    </a:cxn>
                    <a:cxn ang="0">
                      <a:pos x="34" y="44"/>
                    </a:cxn>
                    <a:cxn ang="0">
                      <a:pos x="55" y="19"/>
                    </a:cxn>
                    <a:cxn ang="0">
                      <a:pos x="55" y="0"/>
                    </a:cxn>
                    <a:cxn ang="0">
                      <a:pos x="28" y="32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56" h="70">
                      <a:moveTo>
                        <a:pt x="0" y="53"/>
                      </a:moveTo>
                      <a:lnTo>
                        <a:pt x="0" y="69"/>
                      </a:lnTo>
                      <a:lnTo>
                        <a:pt x="24" y="53"/>
                      </a:lnTo>
                      <a:lnTo>
                        <a:pt x="34" y="44"/>
                      </a:lnTo>
                      <a:lnTo>
                        <a:pt x="55" y="19"/>
                      </a:lnTo>
                      <a:lnTo>
                        <a:pt x="55" y="0"/>
                      </a:lnTo>
                      <a:lnTo>
                        <a:pt x="28" y="32"/>
                      </a:lnTo>
                      <a:lnTo>
                        <a:pt x="0" y="53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460" name="Line 2408"/>
                <p:cNvSpPr>
                  <a:spLocks noChangeShapeType="1"/>
                </p:cNvSpPr>
                <p:nvPr/>
              </p:nvSpPr>
              <p:spPr bwMode="auto">
                <a:xfrm>
                  <a:off x="2909" y="3415"/>
                  <a:ext cx="409" cy="44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grpSp>
              <p:nvGrpSpPr>
                <p:cNvPr id="483" name="Group 2409"/>
                <p:cNvGrpSpPr>
                  <a:grpSpLocks/>
                </p:cNvGrpSpPr>
                <p:nvPr/>
              </p:nvGrpSpPr>
              <p:grpSpPr bwMode="auto">
                <a:xfrm>
                  <a:off x="2934" y="3370"/>
                  <a:ext cx="394" cy="76"/>
                  <a:chOff x="2934" y="3370"/>
                  <a:chExt cx="394" cy="76"/>
                </a:xfrm>
                <a:grpFill/>
              </p:grpSpPr>
              <p:sp>
                <p:nvSpPr>
                  <p:cNvPr id="465" name="Freeform 2410"/>
                  <p:cNvSpPr>
                    <a:spLocks/>
                  </p:cNvSpPr>
                  <p:nvPr/>
                </p:nvSpPr>
                <p:spPr bwMode="auto">
                  <a:xfrm>
                    <a:off x="2934" y="3374"/>
                    <a:ext cx="304" cy="61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16" y="26"/>
                      </a:cxn>
                      <a:cxn ang="0">
                        <a:pos x="0" y="33"/>
                      </a:cxn>
                      <a:cxn ang="0">
                        <a:pos x="258" y="60"/>
                      </a:cxn>
                      <a:cxn ang="0">
                        <a:pos x="276" y="47"/>
                      </a:cxn>
                      <a:cxn ang="0">
                        <a:pos x="303" y="24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304" h="61">
                        <a:moveTo>
                          <a:pt x="53" y="0"/>
                        </a:moveTo>
                        <a:lnTo>
                          <a:pt x="16" y="26"/>
                        </a:lnTo>
                        <a:lnTo>
                          <a:pt x="0" y="33"/>
                        </a:lnTo>
                        <a:lnTo>
                          <a:pt x="258" y="60"/>
                        </a:lnTo>
                        <a:lnTo>
                          <a:pt x="276" y="47"/>
                        </a:lnTo>
                        <a:lnTo>
                          <a:pt x="303" y="24"/>
                        </a:lnTo>
                        <a:lnTo>
                          <a:pt x="53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grpSp>
                <p:nvGrpSpPr>
                  <p:cNvPr id="484" name="Group 2411"/>
                  <p:cNvGrpSpPr>
                    <a:grpSpLocks/>
                  </p:cNvGrpSpPr>
                  <p:nvPr/>
                </p:nvGrpSpPr>
                <p:grpSpPr bwMode="auto">
                  <a:xfrm>
                    <a:off x="2942" y="3370"/>
                    <a:ext cx="386" cy="76"/>
                    <a:chOff x="2942" y="3370"/>
                    <a:chExt cx="386" cy="76"/>
                  </a:xfrm>
                  <a:grpFill/>
                </p:grpSpPr>
                <p:grpSp>
                  <p:nvGrpSpPr>
                    <p:cNvPr id="485" name="Group 2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8" y="3370"/>
                      <a:ext cx="284" cy="62"/>
                      <a:chOff x="2948" y="3370"/>
                      <a:chExt cx="284" cy="62"/>
                    </a:xfrm>
                    <a:grpFill/>
                  </p:grpSpPr>
                  <p:grpSp>
                    <p:nvGrpSpPr>
                      <p:cNvPr id="486" name="Group 24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8" y="3370"/>
                        <a:ext cx="59" cy="41"/>
                        <a:chOff x="2948" y="3370"/>
                        <a:chExt cx="59" cy="41"/>
                      </a:xfrm>
                      <a:grpFill/>
                    </p:grpSpPr>
                    <p:sp>
                      <p:nvSpPr>
                        <p:cNvPr id="512" name="Line 24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48" y="3402"/>
                          <a:ext cx="20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13" name="Line 24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68" y="3370"/>
                          <a:ext cx="39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487" name="Group 24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2" y="3372"/>
                        <a:ext cx="59" cy="41"/>
                        <a:chOff x="2972" y="3372"/>
                        <a:chExt cx="59" cy="41"/>
                      </a:xfrm>
                      <a:grpFill/>
                    </p:grpSpPr>
                    <p:sp>
                      <p:nvSpPr>
                        <p:cNvPr id="510" name="Line 24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72" y="3404"/>
                          <a:ext cx="19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11" name="Line 24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91" y="3372"/>
                          <a:ext cx="40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488" name="Group 2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95" y="3374"/>
                        <a:ext cx="59" cy="41"/>
                        <a:chOff x="2995" y="3374"/>
                        <a:chExt cx="59" cy="41"/>
                      </a:xfrm>
                      <a:grpFill/>
                    </p:grpSpPr>
                    <p:sp>
                      <p:nvSpPr>
                        <p:cNvPr id="508" name="Line 24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95" y="3405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09" name="Line 24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15" y="3374"/>
                          <a:ext cx="39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489" name="Group 24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17" y="3378"/>
                        <a:ext cx="59" cy="39"/>
                        <a:chOff x="3017" y="3378"/>
                        <a:chExt cx="59" cy="39"/>
                      </a:xfrm>
                      <a:grpFill/>
                    </p:grpSpPr>
                    <p:sp>
                      <p:nvSpPr>
                        <p:cNvPr id="506" name="Line 24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17" y="3407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07" name="Line 24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37" y="3378"/>
                          <a:ext cx="39" cy="2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490" name="Group 24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41" y="3378"/>
                        <a:ext cx="59" cy="41"/>
                        <a:chOff x="3041" y="3378"/>
                        <a:chExt cx="59" cy="41"/>
                      </a:xfrm>
                      <a:grpFill/>
                    </p:grpSpPr>
                    <p:sp>
                      <p:nvSpPr>
                        <p:cNvPr id="504" name="Line 24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41" y="3409"/>
                          <a:ext cx="19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05" name="Line 24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60" y="3378"/>
                          <a:ext cx="40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491" name="Group 24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62" y="3380"/>
                        <a:ext cx="59" cy="41"/>
                        <a:chOff x="3062" y="3380"/>
                        <a:chExt cx="59" cy="41"/>
                      </a:xfrm>
                      <a:grpFill/>
                    </p:grpSpPr>
                    <p:sp>
                      <p:nvSpPr>
                        <p:cNvPr id="502" name="Line 24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62" y="3411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03" name="Line 24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82" y="3380"/>
                          <a:ext cx="39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14" name="Group 24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86" y="3381"/>
                        <a:ext cx="59" cy="42"/>
                        <a:chOff x="3086" y="3381"/>
                        <a:chExt cx="59" cy="42"/>
                      </a:xfrm>
                      <a:grpFill/>
                    </p:grpSpPr>
                    <p:sp>
                      <p:nvSpPr>
                        <p:cNvPr id="500" name="Line 24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86" y="3413"/>
                          <a:ext cx="18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01" name="Line 24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04" y="3381"/>
                          <a:ext cx="41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15" name="Group 24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6" y="3385"/>
                        <a:ext cx="59" cy="42"/>
                        <a:chOff x="3106" y="3385"/>
                        <a:chExt cx="59" cy="42"/>
                      </a:xfrm>
                      <a:grpFill/>
                    </p:grpSpPr>
                    <p:sp>
                      <p:nvSpPr>
                        <p:cNvPr id="498" name="Line 24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06" y="3417"/>
                          <a:ext cx="19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99" name="Line 24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25" y="3385"/>
                          <a:ext cx="40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27" name="Group 24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7" y="3389"/>
                        <a:ext cx="59" cy="40"/>
                        <a:chOff x="3127" y="3389"/>
                        <a:chExt cx="59" cy="40"/>
                      </a:xfrm>
                      <a:grpFill/>
                    </p:grpSpPr>
                    <p:sp>
                      <p:nvSpPr>
                        <p:cNvPr id="496" name="Line 24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27" y="3419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97" name="Line 24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47" y="3389"/>
                          <a:ext cx="39" cy="3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28" name="Group 24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51" y="3389"/>
                        <a:ext cx="59" cy="41"/>
                        <a:chOff x="3151" y="3389"/>
                        <a:chExt cx="59" cy="41"/>
                      </a:xfrm>
                      <a:grpFill/>
                    </p:grpSpPr>
                    <p:sp>
                      <p:nvSpPr>
                        <p:cNvPr id="494" name="Line 24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51" y="3421"/>
                          <a:ext cx="18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95" name="Line 24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69" y="3389"/>
                          <a:ext cx="41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40" name="Group 24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72" y="3391"/>
                        <a:ext cx="60" cy="41"/>
                        <a:chOff x="3172" y="3391"/>
                        <a:chExt cx="60" cy="41"/>
                      </a:xfrm>
                      <a:grpFill/>
                    </p:grpSpPr>
                    <p:sp>
                      <p:nvSpPr>
                        <p:cNvPr id="492" name="Line 24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72" y="3423"/>
                          <a:ext cx="18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93" name="Line 24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90" y="3391"/>
                          <a:ext cx="42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1" name="Group 24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1" y="3398"/>
                      <a:ext cx="85" cy="48"/>
                      <a:chOff x="3241" y="3398"/>
                      <a:chExt cx="85" cy="48"/>
                    </a:xfrm>
                    <a:grpFill/>
                  </p:grpSpPr>
                  <p:grpSp>
                    <p:nvGrpSpPr>
                      <p:cNvPr id="545" name="Group 24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77" y="3400"/>
                        <a:ext cx="49" cy="46"/>
                        <a:chOff x="3277" y="3400"/>
                        <a:chExt cx="49" cy="46"/>
                      </a:xfrm>
                      <a:grpFill/>
                    </p:grpSpPr>
                    <p:sp>
                      <p:nvSpPr>
                        <p:cNvPr id="479" name="Line 24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77" y="3434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80" name="Line 24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93" y="3400"/>
                          <a:ext cx="33" cy="3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46" name="Group 24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59" y="3398"/>
                        <a:ext cx="49" cy="46"/>
                        <a:chOff x="3259" y="3398"/>
                        <a:chExt cx="49" cy="46"/>
                      </a:xfrm>
                      <a:grpFill/>
                    </p:grpSpPr>
                    <p:sp>
                      <p:nvSpPr>
                        <p:cNvPr id="477" name="Line 24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59" y="3432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78" name="Line 24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75" y="3398"/>
                          <a:ext cx="33" cy="3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48" name="Group 24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1" y="3398"/>
                        <a:ext cx="50" cy="44"/>
                        <a:chOff x="3241" y="3398"/>
                        <a:chExt cx="50" cy="44"/>
                      </a:xfrm>
                      <a:grpFill/>
                    </p:grpSpPr>
                    <p:sp>
                      <p:nvSpPr>
                        <p:cNvPr id="475" name="Line 24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41" y="3430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76" name="Line 24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57" y="3398"/>
                          <a:ext cx="34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69" name="Line 24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0" y="3383"/>
                      <a:ext cx="358" cy="32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  <p:sp>
                  <p:nvSpPr>
                    <p:cNvPr id="470" name="Line 24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6" y="3391"/>
                      <a:ext cx="366" cy="3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  <p:sp>
                  <p:nvSpPr>
                    <p:cNvPr id="471" name="Line 24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2" y="3400"/>
                      <a:ext cx="370" cy="3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549" name="Group 2459"/>
                <p:cNvGrpSpPr>
                  <a:grpSpLocks/>
                </p:cNvGrpSpPr>
                <p:nvPr/>
              </p:nvGrpSpPr>
              <p:grpSpPr bwMode="auto">
                <a:xfrm>
                  <a:off x="3318" y="3407"/>
                  <a:ext cx="51" cy="52"/>
                  <a:chOff x="3318" y="3407"/>
                  <a:chExt cx="51" cy="52"/>
                </a:xfrm>
                <a:grpFill/>
              </p:grpSpPr>
              <p:sp>
                <p:nvSpPr>
                  <p:cNvPr id="463" name="Line 24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18" y="3438"/>
                    <a:ext cx="28" cy="2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464" name="Line 24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6" y="3407"/>
                    <a:ext cx="23" cy="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</p:grpSp>
      </p:grpSp>
      <p:grpSp>
        <p:nvGrpSpPr>
          <p:cNvPr id="558" name="Group 2320"/>
          <p:cNvGrpSpPr>
            <a:grpSpLocks/>
          </p:cNvGrpSpPr>
          <p:nvPr/>
        </p:nvGrpSpPr>
        <p:grpSpPr bwMode="auto">
          <a:xfrm>
            <a:off x="5503605" y="3955561"/>
            <a:ext cx="646510" cy="494705"/>
            <a:chOff x="2784" y="2880"/>
            <a:chExt cx="663" cy="498"/>
          </a:xfrm>
          <a:solidFill>
            <a:schemeClr val="tx1"/>
          </a:solidFill>
        </p:grpSpPr>
        <p:grpSp>
          <p:nvGrpSpPr>
            <p:cNvPr id="572" name="Group 2321"/>
            <p:cNvGrpSpPr>
              <a:grpSpLocks/>
            </p:cNvGrpSpPr>
            <p:nvPr/>
          </p:nvGrpSpPr>
          <p:grpSpPr bwMode="auto">
            <a:xfrm>
              <a:off x="2840" y="3138"/>
              <a:ext cx="522" cy="47"/>
              <a:chOff x="2923" y="3244"/>
              <a:chExt cx="520" cy="47"/>
            </a:xfrm>
            <a:grpFill/>
          </p:grpSpPr>
          <p:sp>
            <p:nvSpPr>
              <p:cNvPr id="712" name="Freeform 2322"/>
              <p:cNvSpPr>
                <a:spLocks/>
              </p:cNvSpPr>
              <p:nvPr/>
            </p:nvSpPr>
            <p:spPr bwMode="auto">
              <a:xfrm>
                <a:off x="2923" y="3244"/>
                <a:ext cx="520" cy="4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19" y="46"/>
                  </a:cxn>
                  <a:cxn ang="0">
                    <a:pos x="519" y="19"/>
                  </a:cxn>
                  <a:cxn ang="0">
                    <a:pos x="484" y="15"/>
                  </a:cxn>
                  <a:cxn ang="0">
                    <a:pos x="159" y="0"/>
                  </a:cxn>
                  <a:cxn ang="0">
                    <a:pos x="0" y="17"/>
                  </a:cxn>
                </a:cxnLst>
                <a:rect l="0" t="0" r="r" b="b"/>
                <a:pathLst>
                  <a:path w="520" h="47">
                    <a:moveTo>
                      <a:pt x="0" y="17"/>
                    </a:moveTo>
                    <a:lnTo>
                      <a:pt x="419" y="46"/>
                    </a:lnTo>
                    <a:lnTo>
                      <a:pt x="519" y="19"/>
                    </a:lnTo>
                    <a:lnTo>
                      <a:pt x="484" y="15"/>
                    </a:lnTo>
                    <a:lnTo>
                      <a:pt x="159" y="0"/>
                    </a:lnTo>
                    <a:lnTo>
                      <a:pt x="0" y="17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713" name="Freeform 2323"/>
              <p:cNvSpPr>
                <a:spLocks/>
              </p:cNvSpPr>
              <p:nvPr/>
            </p:nvSpPr>
            <p:spPr bwMode="auto">
              <a:xfrm>
                <a:off x="3041" y="3254"/>
                <a:ext cx="382" cy="3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1"/>
                  </a:cxn>
                  <a:cxn ang="0">
                    <a:pos x="309" y="30"/>
                  </a:cxn>
                  <a:cxn ang="0">
                    <a:pos x="358" y="17"/>
                  </a:cxn>
                  <a:cxn ang="0">
                    <a:pos x="354" y="15"/>
                  </a:cxn>
                  <a:cxn ang="0">
                    <a:pos x="381" y="7"/>
                  </a:cxn>
                  <a:cxn ang="0">
                    <a:pos x="364" y="5"/>
                  </a:cxn>
                  <a:cxn ang="0">
                    <a:pos x="31" y="0"/>
                  </a:cxn>
                </a:cxnLst>
                <a:rect l="0" t="0" r="r" b="b"/>
                <a:pathLst>
                  <a:path w="382" h="31">
                    <a:moveTo>
                      <a:pt x="31" y="0"/>
                    </a:moveTo>
                    <a:lnTo>
                      <a:pt x="0" y="11"/>
                    </a:lnTo>
                    <a:lnTo>
                      <a:pt x="309" y="30"/>
                    </a:lnTo>
                    <a:lnTo>
                      <a:pt x="358" y="17"/>
                    </a:lnTo>
                    <a:lnTo>
                      <a:pt x="354" y="15"/>
                    </a:lnTo>
                    <a:lnTo>
                      <a:pt x="381" y="7"/>
                    </a:lnTo>
                    <a:lnTo>
                      <a:pt x="364" y="5"/>
                    </a:lnTo>
                    <a:lnTo>
                      <a:pt x="31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</p:grpSp>
        <p:grpSp>
          <p:nvGrpSpPr>
            <p:cNvPr id="573" name="Group 2324"/>
            <p:cNvGrpSpPr>
              <a:grpSpLocks/>
            </p:cNvGrpSpPr>
            <p:nvPr/>
          </p:nvGrpSpPr>
          <p:grpSpPr bwMode="auto">
            <a:xfrm>
              <a:off x="3264" y="2886"/>
              <a:ext cx="98" cy="286"/>
              <a:chOff x="3346" y="2992"/>
              <a:chExt cx="97" cy="286"/>
            </a:xfrm>
            <a:grpFill/>
          </p:grpSpPr>
          <p:grpSp>
            <p:nvGrpSpPr>
              <p:cNvPr id="574" name="Group 2325"/>
              <p:cNvGrpSpPr>
                <a:grpSpLocks/>
              </p:cNvGrpSpPr>
              <p:nvPr/>
            </p:nvGrpSpPr>
            <p:grpSpPr bwMode="auto">
              <a:xfrm>
                <a:off x="3383" y="3028"/>
                <a:ext cx="60" cy="240"/>
                <a:chOff x="3383" y="3028"/>
                <a:chExt cx="60" cy="240"/>
              </a:xfrm>
              <a:grpFill/>
            </p:grpSpPr>
            <p:sp>
              <p:nvSpPr>
                <p:cNvPr id="686" name="Freeform 2326"/>
                <p:cNvSpPr>
                  <a:spLocks/>
                </p:cNvSpPr>
                <p:nvPr/>
              </p:nvSpPr>
              <p:spPr bwMode="auto">
                <a:xfrm>
                  <a:off x="3383" y="3028"/>
                  <a:ext cx="60" cy="24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9" y="18"/>
                    </a:cxn>
                    <a:cxn ang="0">
                      <a:pos x="53" y="111"/>
                    </a:cxn>
                    <a:cxn ang="0">
                      <a:pos x="47" y="226"/>
                    </a:cxn>
                    <a:cxn ang="0">
                      <a:pos x="0" y="239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0" h="240">
                      <a:moveTo>
                        <a:pt x="6" y="0"/>
                      </a:moveTo>
                      <a:lnTo>
                        <a:pt x="59" y="18"/>
                      </a:lnTo>
                      <a:lnTo>
                        <a:pt x="53" y="111"/>
                      </a:lnTo>
                      <a:lnTo>
                        <a:pt x="47" y="226"/>
                      </a:lnTo>
                      <a:lnTo>
                        <a:pt x="0" y="239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grpSp>
              <p:nvGrpSpPr>
                <p:cNvPr id="576" name="Group 2327"/>
                <p:cNvGrpSpPr>
                  <a:grpSpLocks/>
                </p:cNvGrpSpPr>
                <p:nvPr/>
              </p:nvGrpSpPr>
              <p:grpSpPr bwMode="auto">
                <a:xfrm>
                  <a:off x="3383" y="3037"/>
                  <a:ext cx="57" cy="202"/>
                  <a:chOff x="3383" y="3037"/>
                  <a:chExt cx="57" cy="202"/>
                </a:xfrm>
                <a:grpFill/>
              </p:grpSpPr>
              <p:grpSp>
                <p:nvGrpSpPr>
                  <p:cNvPr id="577" name="Group 2328"/>
                  <p:cNvGrpSpPr>
                    <a:grpSpLocks/>
                  </p:cNvGrpSpPr>
                  <p:nvPr/>
                </p:nvGrpSpPr>
                <p:grpSpPr bwMode="auto">
                  <a:xfrm>
                    <a:off x="3383" y="3037"/>
                    <a:ext cx="57" cy="202"/>
                    <a:chOff x="3383" y="3037"/>
                    <a:chExt cx="57" cy="202"/>
                  </a:xfrm>
                  <a:grpFill/>
                </p:grpSpPr>
                <p:grpSp>
                  <p:nvGrpSpPr>
                    <p:cNvPr id="578" name="Group 23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3" y="3037"/>
                      <a:ext cx="57" cy="122"/>
                      <a:chOff x="3383" y="3037"/>
                      <a:chExt cx="57" cy="122"/>
                    </a:xfrm>
                    <a:grpFill/>
                  </p:grpSpPr>
                  <p:grpSp>
                    <p:nvGrpSpPr>
                      <p:cNvPr id="582" name="Group 2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87" y="3037"/>
                        <a:ext cx="53" cy="65"/>
                        <a:chOff x="3387" y="3037"/>
                        <a:chExt cx="53" cy="65"/>
                      </a:xfrm>
                      <a:grpFill/>
                    </p:grpSpPr>
                    <p:sp>
                      <p:nvSpPr>
                        <p:cNvPr id="706" name="Line 2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37"/>
                          <a:ext cx="51" cy="1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07" name="Line 2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49"/>
                          <a:ext cx="51" cy="17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08" name="Line 2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58"/>
                          <a:ext cx="51" cy="18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09" name="Line 23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9" y="3070"/>
                          <a:ext cx="49" cy="1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10" name="Line 2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7" y="3080"/>
                          <a:ext cx="51" cy="1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11" name="Line 23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7" y="3090"/>
                          <a:ext cx="51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701" name="Line 23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11"/>
                        <a:ext cx="53" cy="1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02" name="Line 23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21"/>
                        <a:ext cx="53" cy="9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03" name="Line 23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32"/>
                        <a:ext cx="53" cy="8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04" name="Line 23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3144"/>
                        <a:ext cx="51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05" name="Line 23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54"/>
                        <a:ext cx="49" cy="5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584" name="Group 23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3" y="3164"/>
                      <a:ext cx="51" cy="75"/>
                      <a:chOff x="3383" y="3164"/>
                      <a:chExt cx="51" cy="75"/>
                    </a:xfrm>
                    <a:grpFill/>
                  </p:grpSpPr>
                  <p:sp>
                    <p:nvSpPr>
                      <p:cNvPr id="692" name="Line 23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64"/>
                        <a:ext cx="49" cy="4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3" name="Line 23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76"/>
                        <a:ext cx="49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4" name="Line 23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85"/>
                        <a:ext cx="47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5" name="Line 23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5" y="3197"/>
                        <a:ext cx="47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6" name="Line 23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05"/>
                        <a:ext cx="47" cy="1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7" name="Line 23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14"/>
                        <a:ext cx="47" cy="4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8" name="Line 23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3" y="3224"/>
                        <a:ext cx="47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9" name="Line 23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5" y="3233"/>
                        <a:ext cx="45" cy="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1350">
                          <a:latin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689" name="Line 2351"/>
                  <p:cNvSpPr>
                    <a:spLocks noChangeShapeType="1"/>
                  </p:cNvSpPr>
                  <p:nvPr/>
                </p:nvSpPr>
                <p:spPr bwMode="auto">
                  <a:xfrm>
                    <a:off x="3385" y="3100"/>
                    <a:ext cx="51" cy="1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599" name="Group 2352"/>
              <p:cNvGrpSpPr>
                <a:grpSpLocks/>
              </p:cNvGrpSpPr>
              <p:nvPr/>
            </p:nvGrpSpPr>
            <p:grpSpPr bwMode="auto">
              <a:xfrm>
                <a:off x="3346" y="2992"/>
                <a:ext cx="55" cy="286"/>
                <a:chOff x="3346" y="2992"/>
                <a:chExt cx="55" cy="286"/>
              </a:xfrm>
              <a:grpFill/>
            </p:grpSpPr>
            <p:sp>
              <p:nvSpPr>
                <p:cNvPr id="684" name="Freeform 2353"/>
                <p:cNvSpPr>
                  <a:spLocks/>
                </p:cNvSpPr>
                <p:nvPr/>
              </p:nvSpPr>
              <p:spPr bwMode="auto">
                <a:xfrm>
                  <a:off x="3346" y="2992"/>
                  <a:ext cx="52" cy="286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9" y="13"/>
                    </a:cxn>
                    <a:cxn ang="0">
                      <a:pos x="51" y="16"/>
                    </a:cxn>
                    <a:cxn ang="0">
                      <a:pos x="39" y="273"/>
                    </a:cxn>
                    <a:cxn ang="0">
                      <a:pos x="35" y="277"/>
                    </a:cxn>
                    <a:cxn ang="0">
                      <a:pos x="0" y="285"/>
                    </a:cxn>
                    <a:cxn ang="0">
                      <a:pos x="6" y="281"/>
                    </a:cxn>
                    <a:cxn ang="0">
                      <a:pos x="6" y="277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2" h="286">
                      <a:moveTo>
                        <a:pt x="11" y="0"/>
                      </a:moveTo>
                      <a:lnTo>
                        <a:pt x="49" y="13"/>
                      </a:lnTo>
                      <a:lnTo>
                        <a:pt x="51" y="16"/>
                      </a:lnTo>
                      <a:lnTo>
                        <a:pt x="39" y="273"/>
                      </a:lnTo>
                      <a:lnTo>
                        <a:pt x="35" y="277"/>
                      </a:lnTo>
                      <a:lnTo>
                        <a:pt x="0" y="285"/>
                      </a:lnTo>
                      <a:lnTo>
                        <a:pt x="6" y="281"/>
                      </a:lnTo>
                      <a:lnTo>
                        <a:pt x="6" y="277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685" name="Arc 2354"/>
                <p:cNvSpPr>
                  <a:spLocks/>
                </p:cNvSpPr>
                <p:nvPr/>
              </p:nvSpPr>
              <p:spPr bwMode="auto">
                <a:xfrm>
                  <a:off x="3393" y="3005"/>
                  <a:ext cx="8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</p:grpSp>
        <p:sp>
          <p:nvSpPr>
            <p:cNvPr id="575" name="Freeform 2355"/>
            <p:cNvSpPr>
              <a:spLocks/>
            </p:cNvSpPr>
            <p:nvPr/>
          </p:nvSpPr>
          <p:spPr bwMode="auto">
            <a:xfrm>
              <a:off x="2988" y="2924"/>
              <a:ext cx="249" cy="2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8" y="0"/>
                </a:cxn>
                <a:cxn ang="0">
                  <a:pos x="238" y="200"/>
                </a:cxn>
                <a:cxn ang="0">
                  <a:pos x="0" y="188"/>
                </a:cxn>
                <a:cxn ang="0">
                  <a:pos x="10" y="0"/>
                </a:cxn>
              </a:cxnLst>
              <a:rect l="0" t="0" r="r" b="b"/>
              <a:pathLst>
                <a:path w="249" h="201">
                  <a:moveTo>
                    <a:pt x="10" y="0"/>
                  </a:moveTo>
                  <a:lnTo>
                    <a:pt x="248" y="0"/>
                  </a:lnTo>
                  <a:lnTo>
                    <a:pt x="238" y="200"/>
                  </a:lnTo>
                  <a:lnTo>
                    <a:pt x="0" y="188"/>
                  </a:lnTo>
                  <a:lnTo>
                    <a:pt x="10" y="0"/>
                  </a:lnTo>
                </a:path>
              </a:pathLst>
            </a:custGeom>
            <a:grpFill/>
            <a:ln w="9525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 sz="1350">
                <a:latin typeface="Arial" charset="0"/>
              </a:endParaRPr>
            </a:p>
          </p:txBody>
        </p:sp>
        <p:grpSp>
          <p:nvGrpSpPr>
            <p:cNvPr id="603" name="Group 2356"/>
            <p:cNvGrpSpPr>
              <a:grpSpLocks/>
            </p:cNvGrpSpPr>
            <p:nvPr/>
          </p:nvGrpSpPr>
          <p:grpSpPr bwMode="auto">
            <a:xfrm>
              <a:off x="2954" y="2880"/>
              <a:ext cx="329" cy="292"/>
              <a:chOff x="3036" y="2986"/>
              <a:chExt cx="328" cy="292"/>
            </a:xfrm>
            <a:grpFill/>
          </p:grpSpPr>
          <p:sp>
            <p:nvSpPr>
              <p:cNvPr id="678" name="Freeform 2357"/>
              <p:cNvSpPr>
                <a:spLocks/>
              </p:cNvSpPr>
              <p:nvPr/>
            </p:nvSpPr>
            <p:spPr bwMode="auto">
              <a:xfrm>
                <a:off x="3037" y="2986"/>
                <a:ext cx="327" cy="292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53" y="1"/>
                  </a:cxn>
                  <a:cxn ang="0">
                    <a:pos x="90" y="0"/>
                  </a:cxn>
                  <a:cxn ang="0">
                    <a:pos x="132" y="0"/>
                  </a:cxn>
                  <a:cxn ang="0">
                    <a:pos x="177" y="0"/>
                  </a:cxn>
                  <a:cxn ang="0">
                    <a:pos x="210" y="0"/>
                  </a:cxn>
                  <a:cxn ang="0">
                    <a:pos x="259" y="1"/>
                  </a:cxn>
                  <a:cxn ang="0">
                    <a:pos x="309" y="3"/>
                  </a:cxn>
                  <a:cxn ang="0">
                    <a:pos x="320" y="3"/>
                  </a:cxn>
                  <a:cxn ang="0">
                    <a:pos x="322" y="5"/>
                  </a:cxn>
                  <a:cxn ang="0">
                    <a:pos x="324" y="5"/>
                  </a:cxn>
                  <a:cxn ang="0">
                    <a:pos x="326" y="9"/>
                  </a:cxn>
                  <a:cxn ang="0">
                    <a:pos x="326" y="11"/>
                  </a:cxn>
                  <a:cxn ang="0">
                    <a:pos x="315" y="287"/>
                  </a:cxn>
                  <a:cxn ang="0">
                    <a:pos x="313" y="291"/>
                  </a:cxn>
                  <a:cxn ang="0">
                    <a:pos x="309" y="291"/>
                  </a:cxn>
                  <a:cxn ang="0">
                    <a:pos x="202" y="285"/>
                  </a:cxn>
                  <a:cxn ang="0">
                    <a:pos x="98" y="277"/>
                  </a:cxn>
                  <a:cxn ang="0">
                    <a:pos x="4" y="271"/>
                  </a:cxn>
                  <a:cxn ang="0">
                    <a:pos x="0" y="264"/>
                  </a:cxn>
                  <a:cxn ang="0">
                    <a:pos x="13" y="13"/>
                  </a:cxn>
                  <a:cxn ang="0">
                    <a:pos x="25" y="3"/>
                  </a:cxn>
                </a:cxnLst>
                <a:rect l="0" t="0" r="r" b="b"/>
                <a:pathLst>
                  <a:path w="327" h="292">
                    <a:moveTo>
                      <a:pt x="25" y="3"/>
                    </a:moveTo>
                    <a:lnTo>
                      <a:pt x="53" y="1"/>
                    </a:lnTo>
                    <a:lnTo>
                      <a:pt x="90" y="0"/>
                    </a:lnTo>
                    <a:lnTo>
                      <a:pt x="132" y="0"/>
                    </a:lnTo>
                    <a:lnTo>
                      <a:pt x="177" y="0"/>
                    </a:lnTo>
                    <a:lnTo>
                      <a:pt x="210" y="0"/>
                    </a:lnTo>
                    <a:lnTo>
                      <a:pt x="259" y="1"/>
                    </a:lnTo>
                    <a:lnTo>
                      <a:pt x="309" y="3"/>
                    </a:lnTo>
                    <a:lnTo>
                      <a:pt x="320" y="3"/>
                    </a:lnTo>
                    <a:lnTo>
                      <a:pt x="322" y="5"/>
                    </a:lnTo>
                    <a:lnTo>
                      <a:pt x="324" y="5"/>
                    </a:lnTo>
                    <a:lnTo>
                      <a:pt x="326" y="9"/>
                    </a:lnTo>
                    <a:lnTo>
                      <a:pt x="326" y="11"/>
                    </a:lnTo>
                    <a:lnTo>
                      <a:pt x="315" y="287"/>
                    </a:lnTo>
                    <a:lnTo>
                      <a:pt x="313" y="291"/>
                    </a:lnTo>
                    <a:lnTo>
                      <a:pt x="309" y="291"/>
                    </a:lnTo>
                    <a:lnTo>
                      <a:pt x="202" y="285"/>
                    </a:lnTo>
                    <a:lnTo>
                      <a:pt x="98" y="277"/>
                    </a:lnTo>
                    <a:lnTo>
                      <a:pt x="4" y="271"/>
                    </a:lnTo>
                    <a:lnTo>
                      <a:pt x="0" y="264"/>
                    </a:lnTo>
                    <a:lnTo>
                      <a:pt x="13" y="13"/>
                    </a:lnTo>
                    <a:lnTo>
                      <a:pt x="25" y="3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679" name="Arc 2358"/>
              <p:cNvSpPr>
                <a:spLocks/>
              </p:cNvSpPr>
              <p:nvPr/>
            </p:nvSpPr>
            <p:spPr bwMode="auto">
              <a:xfrm>
                <a:off x="3355" y="2990"/>
                <a:ext cx="8" cy="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355"/>
                  <a:gd name="T1" fmla="*/ 0 h 21600"/>
                  <a:gd name="T2" fmla="*/ 21355 w 21355"/>
                  <a:gd name="T3" fmla="*/ 18359 h 21600"/>
                  <a:gd name="T4" fmla="*/ 0 w 2135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55" h="21600" fill="none" extrusionOk="0">
                    <a:moveTo>
                      <a:pt x="-1" y="0"/>
                    </a:moveTo>
                    <a:cubicBezTo>
                      <a:pt x="10677" y="0"/>
                      <a:pt x="19753" y="7802"/>
                      <a:pt x="21355" y="18358"/>
                    </a:cubicBezTo>
                  </a:path>
                  <a:path w="21355" h="21600" stroke="0" extrusionOk="0">
                    <a:moveTo>
                      <a:pt x="-1" y="0"/>
                    </a:moveTo>
                    <a:cubicBezTo>
                      <a:pt x="10677" y="0"/>
                      <a:pt x="19753" y="7802"/>
                      <a:pt x="21355" y="18358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680" name="Arc 2359"/>
              <p:cNvSpPr>
                <a:spLocks/>
              </p:cNvSpPr>
              <p:nvPr/>
            </p:nvSpPr>
            <p:spPr bwMode="auto">
              <a:xfrm>
                <a:off x="3051" y="2991"/>
                <a:ext cx="16" cy="12"/>
              </a:xfrm>
              <a:custGeom>
                <a:avLst/>
                <a:gdLst>
                  <a:gd name="G0" fmla="+- 21600 0 0"/>
                  <a:gd name="G1" fmla="+- 21558 0 0"/>
                  <a:gd name="G2" fmla="+- 21600 0 0"/>
                  <a:gd name="T0" fmla="*/ 0 w 21600"/>
                  <a:gd name="T1" fmla="*/ 21558 h 21558"/>
                  <a:gd name="T2" fmla="*/ 20253 w 21600"/>
                  <a:gd name="T3" fmla="*/ 0 h 21558"/>
                  <a:gd name="T4" fmla="*/ 21600 w 21600"/>
                  <a:gd name="T5" fmla="*/ 21558 h 2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58" fill="none" extrusionOk="0">
                    <a:moveTo>
                      <a:pt x="0" y="21558"/>
                    </a:moveTo>
                    <a:cubicBezTo>
                      <a:pt x="0" y="10151"/>
                      <a:pt x="8868" y="711"/>
                      <a:pt x="20253" y="0"/>
                    </a:cubicBezTo>
                  </a:path>
                  <a:path w="21600" h="21558" stroke="0" extrusionOk="0">
                    <a:moveTo>
                      <a:pt x="0" y="21558"/>
                    </a:moveTo>
                    <a:cubicBezTo>
                      <a:pt x="0" y="10151"/>
                      <a:pt x="8868" y="711"/>
                      <a:pt x="20253" y="0"/>
                    </a:cubicBezTo>
                    <a:lnTo>
                      <a:pt x="21600" y="21558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681" name="Arc 2360"/>
              <p:cNvSpPr>
                <a:spLocks/>
              </p:cNvSpPr>
              <p:nvPr/>
            </p:nvSpPr>
            <p:spPr bwMode="auto">
              <a:xfrm>
                <a:off x="3036" y="3249"/>
                <a:ext cx="9" cy="9"/>
              </a:xfrm>
              <a:custGeom>
                <a:avLst/>
                <a:gdLst>
                  <a:gd name="G0" fmla="+- 21600 0 0"/>
                  <a:gd name="G1" fmla="+- 2524 0 0"/>
                  <a:gd name="G2" fmla="+- 21600 0 0"/>
                  <a:gd name="T0" fmla="*/ 24841 w 24841"/>
                  <a:gd name="T1" fmla="*/ 23879 h 24124"/>
                  <a:gd name="T2" fmla="*/ 148 w 24841"/>
                  <a:gd name="T3" fmla="*/ 0 h 24124"/>
                  <a:gd name="T4" fmla="*/ 21600 w 24841"/>
                  <a:gd name="T5" fmla="*/ 2524 h 24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841" h="24124" fill="none" extrusionOk="0">
                    <a:moveTo>
                      <a:pt x="24841" y="23879"/>
                    </a:moveTo>
                    <a:cubicBezTo>
                      <a:pt x="23768" y="24042"/>
                      <a:pt x="22684" y="24123"/>
                      <a:pt x="21600" y="24124"/>
                    </a:cubicBezTo>
                    <a:cubicBezTo>
                      <a:pt x="9670" y="24124"/>
                      <a:pt x="0" y="14453"/>
                      <a:pt x="0" y="2524"/>
                    </a:cubicBezTo>
                    <a:cubicBezTo>
                      <a:pt x="-1" y="1680"/>
                      <a:pt x="49" y="837"/>
                      <a:pt x="147" y="-1"/>
                    </a:cubicBezTo>
                  </a:path>
                  <a:path w="24841" h="24124" stroke="0" extrusionOk="0">
                    <a:moveTo>
                      <a:pt x="24841" y="23879"/>
                    </a:moveTo>
                    <a:cubicBezTo>
                      <a:pt x="23768" y="24042"/>
                      <a:pt x="22684" y="24123"/>
                      <a:pt x="21600" y="24124"/>
                    </a:cubicBezTo>
                    <a:cubicBezTo>
                      <a:pt x="9670" y="24124"/>
                      <a:pt x="0" y="14453"/>
                      <a:pt x="0" y="2524"/>
                    </a:cubicBezTo>
                    <a:cubicBezTo>
                      <a:pt x="-1" y="1680"/>
                      <a:pt x="49" y="837"/>
                      <a:pt x="147" y="-1"/>
                    </a:cubicBezTo>
                    <a:lnTo>
                      <a:pt x="21600" y="2524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</p:grpSp>
        <p:grpSp>
          <p:nvGrpSpPr>
            <p:cNvPr id="604" name="Group 2361"/>
            <p:cNvGrpSpPr>
              <a:grpSpLocks/>
            </p:cNvGrpSpPr>
            <p:nvPr/>
          </p:nvGrpSpPr>
          <p:grpSpPr bwMode="auto">
            <a:xfrm>
              <a:off x="2988" y="2924"/>
              <a:ext cx="252" cy="201"/>
              <a:chOff x="3070" y="3030"/>
              <a:chExt cx="251" cy="201"/>
            </a:xfrm>
            <a:grpFill/>
          </p:grpSpPr>
          <p:grpSp>
            <p:nvGrpSpPr>
              <p:cNvPr id="608" name="Group 2362"/>
              <p:cNvGrpSpPr>
                <a:grpSpLocks/>
              </p:cNvGrpSpPr>
              <p:nvPr/>
            </p:nvGrpSpPr>
            <p:grpSpPr bwMode="auto">
              <a:xfrm>
                <a:off x="3070" y="3030"/>
                <a:ext cx="251" cy="201"/>
                <a:chOff x="3070" y="3030"/>
                <a:chExt cx="251" cy="201"/>
              </a:xfrm>
              <a:grpFill/>
            </p:grpSpPr>
            <p:sp>
              <p:nvSpPr>
                <p:cNvPr id="674" name="Freeform 2363"/>
                <p:cNvSpPr>
                  <a:spLocks/>
                </p:cNvSpPr>
                <p:nvPr/>
              </p:nvSpPr>
              <p:spPr bwMode="auto">
                <a:xfrm>
                  <a:off x="3080" y="3030"/>
                  <a:ext cx="239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8" y="0"/>
                    </a:cxn>
                    <a:cxn ang="0">
                      <a:pos x="232" y="16"/>
                    </a:cxn>
                    <a:cxn ang="0">
                      <a:pos x="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9" h="17">
                      <a:moveTo>
                        <a:pt x="0" y="0"/>
                      </a:moveTo>
                      <a:lnTo>
                        <a:pt x="238" y="0"/>
                      </a:lnTo>
                      <a:lnTo>
                        <a:pt x="232" y="1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675" name="Freeform 2364"/>
                <p:cNvSpPr>
                  <a:spLocks/>
                </p:cNvSpPr>
                <p:nvPr/>
              </p:nvSpPr>
              <p:spPr bwMode="auto">
                <a:xfrm>
                  <a:off x="3304" y="3030"/>
                  <a:ext cx="17" cy="201"/>
                </a:xfrm>
                <a:custGeom>
                  <a:avLst/>
                  <a:gdLst/>
                  <a:ahLst/>
                  <a:cxnLst>
                    <a:cxn ang="0">
                      <a:pos x="11" y="2"/>
                    </a:cxn>
                    <a:cxn ang="0">
                      <a:pos x="16" y="0"/>
                    </a:cxn>
                    <a:cxn ang="0">
                      <a:pos x="11" y="107"/>
                    </a:cxn>
                    <a:cxn ang="0">
                      <a:pos x="4" y="200"/>
                    </a:cxn>
                    <a:cxn ang="0">
                      <a:pos x="0" y="194"/>
                    </a:cxn>
                    <a:cxn ang="0">
                      <a:pos x="11" y="2"/>
                    </a:cxn>
                  </a:cxnLst>
                  <a:rect l="0" t="0" r="r" b="b"/>
                  <a:pathLst>
                    <a:path w="17" h="201">
                      <a:moveTo>
                        <a:pt x="11" y="2"/>
                      </a:moveTo>
                      <a:lnTo>
                        <a:pt x="16" y="0"/>
                      </a:lnTo>
                      <a:lnTo>
                        <a:pt x="11" y="107"/>
                      </a:lnTo>
                      <a:lnTo>
                        <a:pt x="4" y="200"/>
                      </a:lnTo>
                      <a:lnTo>
                        <a:pt x="0" y="194"/>
                      </a:lnTo>
                      <a:lnTo>
                        <a:pt x="11" y="2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676" name="Freeform 2365"/>
                <p:cNvSpPr>
                  <a:spLocks/>
                </p:cNvSpPr>
                <p:nvPr/>
              </p:nvSpPr>
              <p:spPr bwMode="auto">
                <a:xfrm>
                  <a:off x="3070" y="3212"/>
                  <a:ext cx="239" cy="19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238" y="18"/>
                    </a:cxn>
                    <a:cxn ang="0">
                      <a:pos x="234" y="1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39" h="19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238" y="18"/>
                      </a:lnTo>
                      <a:lnTo>
                        <a:pt x="234" y="12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677" name="Freeform 2366"/>
                <p:cNvSpPr>
                  <a:spLocks/>
                </p:cNvSpPr>
                <p:nvPr/>
              </p:nvSpPr>
              <p:spPr bwMode="auto">
                <a:xfrm>
                  <a:off x="3070" y="3030"/>
                  <a:ext cx="17" cy="18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6" y="2"/>
                    </a:cxn>
                    <a:cxn ang="0">
                      <a:pos x="6" y="182"/>
                    </a:cxn>
                    <a:cxn ang="0">
                      <a:pos x="0" y="188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" h="189">
                      <a:moveTo>
                        <a:pt x="10" y="0"/>
                      </a:moveTo>
                      <a:lnTo>
                        <a:pt x="16" y="2"/>
                      </a:lnTo>
                      <a:lnTo>
                        <a:pt x="6" y="182"/>
                      </a:lnTo>
                      <a:lnTo>
                        <a:pt x="0" y="188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  <p:grpSp>
            <p:nvGrpSpPr>
              <p:cNvPr id="609" name="Group 2367"/>
              <p:cNvGrpSpPr>
                <a:grpSpLocks/>
              </p:cNvGrpSpPr>
              <p:nvPr/>
            </p:nvGrpSpPr>
            <p:grpSpPr bwMode="auto">
              <a:xfrm>
                <a:off x="3076" y="3033"/>
                <a:ext cx="237" cy="192"/>
                <a:chOff x="3076" y="3033"/>
                <a:chExt cx="237" cy="192"/>
              </a:xfrm>
              <a:grpFill/>
            </p:grpSpPr>
            <p:sp>
              <p:nvSpPr>
                <p:cNvPr id="671" name="Freeform 2368"/>
                <p:cNvSpPr>
                  <a:spLocks/>
                </p:cNvSpPr>
                <p:nvPr/>
              </p:nvSpPr>
              <p:spPr bwMode="auto">
                <a:xfrm>
                  <a:off x="3076" y="3033"/>
                  <a:ext cx="237" cy="19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36" y="0"/>
                    </a:cxn>
                    <a:cxn ang="0">
                      <a:pos x="228" y="191"/>
                    </a:cxn>
                    <a:cxn ang="0">
                      <a:pos x="0" y="179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37" h="192">
                      <a:moveTo>
                        <a:pt x="10" y="0"/>
                      </a:moveTo>
                      <a:lnTo>
                        <a:pt x="236" y="0"/>
                      </a:lnTo>
                      <a:lnTo>
                        <a:pt x="228" y="191"/>
                      </a:lnTo>
                      <a:lnTo>
                        <a:pt x="0" y="179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672" name="Freeform 2369"/>
                <p:cNvSpPr>
                  <a:spLocks/>
                </p:cNvSpPr>
                <p:nvPr/>
              </p:nvSpPr>
              <p:spPr bwMode="auto">
                <a:xfrm>
                  <a:off x="3084" y="3041"/>
                  <a:ext cx="221" cy="178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220" y="0"/>
                    </a:cxn>
                    <a:cxn ang="0">
                      <a:pos x="212" y="177"/>
                    </a:cxn>
                    <a:cxn ang="0">
                      <a:pos x="0" y="167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221" h="178">
                      <a:moveTo>
                        <a:pt x="8" y="1"/>
                      </a:moveTo>
                      <a:lnTo>
                        <a:pt x="220" y="0"/>
                      </a:lnTo>
                      <a:lnTo>
                        <a:pt x="212" y="177"/>
                      </a:lnTo>
                      <a:lnTo>
                        <a:pt x="0" y="167"/>
                      </a:lnTo>
                      <a:lnTo>
                        <a:pt x="8" y="1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673" name="Freeform 2370"/>
                <p:cNvSpPr>
                  <a:spLocks/>
                </p:cNvSpPr>
                <p:nvPr/>
              </p:nvSpPr>
              <p:spPr bwMode="auto">
                <a:xfrm>
                  <a:off x="3088" y="3053"/>
                  <a:ext cx="209" cy="15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08" y="0"/>
                    </a:cxn>
                    <a:cxn ang="0">
                      <a:pos x="201" y="157"/>
                    </a:cxn>
                    <a:cxn ang="0">
                      <a:pos x="0" y="15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09" h="158">
                      <a:moveTo>
                        <a:pt x="8" y="0"/>
                      </a:moveTo>
                      <a:lnTo>
                        <a:pt x="208" y="0"/>
                      </a:lnTo>
                      <a:lnTo>
                        <a:pt x="201" y="157"/>
                      </a:lnTo>
                      <a:lnTo>
                        <a:pt x="0" y="150"/>
                      </a:lnTo>
                      <a:lnTo>
                        <a:pt x="8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</p:grpSp>
        <p:grpSp>
          <p:nvGrpSpPr>
            <p:cNvPr id="610" name="Group 2371"/>
            <p:cNvGrpSpPr>
              <a:grpSpLocks/>
            </p:cNvGrpSpPr>
            <p:nvPr/>
          </p:nvGrpSpPr>
          <p:grpSpPr bwMode="auto">
            <a:xfrm>
              <a:off x="2784" y="3148"/>
              <a:ext cx="663" cy="230"/>
              <a:chOff x="2784" y="3148"/>
              <a:chExt cx="663" cy="230"/>
            </a:xfrm>
            <a:grpFill/>
          </p:grpSpPr>
          <p:sp>
            <p:nvSpPr>
              <p:cNvPr id="579" name="Freeform 2372"/>
              <p:cNvSpPr>
                <a:spLocks/>
              </p:cNvSpPr>
              <p:nvPr/>
            </p:nvSpPr>
            <p:spPr bwMode="auto">
              <a:xfrm>
                <a:off x="2784" y="3260"/>
                <a:ext cx="66" cy="37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50" y="0"/>
                  </a:cxn>
                  <a:cxn ang="0">
                    <a:pos x="40" y="0"/>
                  </a:cxn>
                  <a:cxn ang="0">
                    <a:pos x="32" y="1"/>
                  </a:cxn>
                  <a:cxn ang="0">
                    <a:pos x="22" y="3"/>
                  </a:cxn>
                  <a:cxn ang="0">
                    <a:pos x="16" y="5"/>
                  </a:cxn>
                  <a:cxn ang="0">
                    <a:pos x="10" y="7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8" y="22"/>
                  </a:cxn>
                  <a:cxn ang="0">
                    <a:pos x="34" y="22"/>
                  </a:cxn>
                  <a:cxn ang="0">
                    <a:pos x="40" y="24"/>
                  </a:cxn>
                  <a:cxn ang="0">
                    <a:pos x="44" y="24"/>
                  </a:cxn>
                  <a:cxn ang="0">
                    <a:pos x="50" y="28"/>
                  </a:cxn>
                  <a:cxn ang="0">
                    <a:pos x="65" y="36"/>
                  </a:cxn>
                  <a:cxn ang="0">
                    <a:pos x="63" y="36"/>
                  </a:cxn>
                  <a:cxn ang="0">
                    <a:pos x="63" y="36"/>
                  </a:cxn>
                </a:cxnLst>
                <a:rect l="0" t="0" r="r" b="b"/>
                <a:pathLst>
                  <a:path w="66" h="37">
                    <a:moveTo>
                      <a:pt x="63" y="0"/>
                    </a:moveTo>
                    <a:lnTo>
                      <a:pt x="50" y="0"/>
                    </a:lnTo>
                    <a:lnTo>
                      <a:pt x="40" y="0"/>
                    </a:lnTo>
                    <a:lnTo>
                      <a:pt x="32" y="1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10" y="7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8" y="22"/>
                    </a:lnTo>
                    <a:lnTo>
                      <a:pt x="34" y="22"/>
                    </a:lnTo>
                    <a:lnTo>
                      <a:pt x="40" y="24"/>
                    </a:lnTo>
                    <a:lnTo>
                      <a:pt x="44" y="24"/>
                    </a:lnTo>
                    <a:lnTo>
                      <a:pt x="50" y="28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3" y="36"/>
                    </a:lnTo>
                  </a:path>
                </a:pathLst>
              </a:custGeom>
              <a:grpFill/>
              <a:ln w="12700" cap="rnd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80" name="Freeform 2373"/>
              <p:cNvSpPr>
                <a:spLocks/>
              </p:cNvSpPr>
              <p:nvPr/>
            </p:nvSpPr>
            <p:spPr bwMode="auto">
              <a:xfrm>
                <a:off x="2843" y="3241"/>
                <a:ext cx="517" cy="8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3"/>
                  </a:cxn>
                  <a:cxn ang="0">
                    <a:pos x="418" y="85"/>
                  </a:cxn>
                  <a:cxn ang="0">
                    <a:pos x="514" y="33"/>
                  </a:cxn>
                  <a:cxn ang="0">
                    <a:pos x="514" y="0"/>
                  </a:cxn>
                  <a:cxn ang="0">
                    <a:pos x="414" y="45"/>
                  </a:cxn>
                  <a:cxn ang="0">
                    <a:pos x="0" y="5"/>
                  </a:cxn>
                </a:cxnLst>
                <a:rect l="0" t="0" r="r" b="b"/>
                <a:pathLst>
                  <a:path w="515" h="86">
                    <a:moveTo>
                      <a:pt x="0" y="5"/>
                    </a:moveTo>
                    <a:lnTo>
                      <a:pt x="0" y="43"/>
                    </a:lnTo>
                    <a:lnTo>
                      <a:pt x="418" y="85"/>
                    </a:lnTo>
                    <a:lnTo>
                      <a:pt x="514" y="33"/>
                    </a:lnTo>
                    <a:lnTo>
                      <a:pt x="514" y="0"/>
                    </a:lnTo>
                    <a:lnTo>
                      <a:pt x="414" y="45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81" name="Freeform 2374"/>
              <p:cNvSpPr>
                <a:spLocks/>
              </p:cNvSpPr>
              <p:nvPr/>
            </p:nvSpPr>
            <p:spPr bwMode="auto">
              <a:xfrm>
                <a:off x="2840" y="3155"/>
                <a:ext cx="422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9" y="28"/>
                  </a:cxn>
                  <a:cxn ang="0">
                    <a:pos x="419" y="134"/>
                  </a:cxn>
                  <a:cxn ang="0">
                    <a:pos x="0" y="94"/>
                  </a:cxn>
                  <a:cxn ang="0">
                    <a:pos x="0" y="0"/>
                  </a:cxn>
                </a:cxnLst>
                <a:rect l="0" t="0" r="r" b="b"/>
                <a:pathLst>
                  <a:path w="420" h="135">
                    <a:moveTo>
                      <a:pt x="0" y="0"/>
                    </a:moveTo>
                    <a:lnTo>
                      <a:pt x="419" y="28"/>
                    </a:lnTo>
                    <a:lnTo>
                      <a:pt x="419" y="134"/>
                    </a:lnTo>
                    <a:lnTo>
                      <a:pt x="0" y="94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614" name="Group 2375"/>
              <p:cNvGrpSpPr>
                <a:grpSpLocks/>
              </p:cNvGrpSpPr>
              <p:nvPr/>
            </p:nvGrpSpPr>
            <p:grpSpPr bwMode="auto">
              <a:xfrm>
                <a:off x="2842" y="3180"/>
                <a:ext cx="419" cy="51"/>
                <a:chOff x="2925" y="3286"/>
                <a:chExt cx="417" cy="51"/>
              </a:xfrm>
              <a:grpFill/>
            </p:grpSpPr>
            <p:sp>
              <p:nvSpPr>
                <p:cNvPr id="665" name="Line 2376"/>
                <p:cNvSpPr>
                  <a:spLocks noChangeShapeType="1"/>
                </p:cNvSpPr>
                <p:nvPr/>
              </p:nvSpPr>
              <p:spPr bwMode="auto">
                <a:xfrm>
                  <a:off x="2925" y="3286"/>
                  <a:ext cx="417" cy="31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666" name="Line 2377"/>
                <p:cNvSpPr>
                  <a:spLocks noChangeShapeType="1"/>
                </p:cNvSpPr>
                <p:nvPr/>
              </p:nvSpPr>
              <p:spPr bwMode="auto">
                <a:xfrm>
                  <a:off x="3232" y="3311"/>
                  <a:ext cx="86" cy="6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667" name="Line 2378"/>
                <p:cNvSpPr>
                  <a:spLocks noChangeShapeType="1"/>
                </p:cNvSpPr>
                <p:nvPr/>
              </p:nvSpPr>
              <p:spPr bwMode="auto">
                <a:xfrm>
                  <a:off x="3127" y="3304"/>
                  <a:ext cx="89" cy="5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668" name="Line 2379"/>
                <p:cNvSpPr>
                  <a:spLocks noChangeShapeType="1"/>
                </p:cNvSpPr>
                <p:nvPr/>
              </p:nvSpPr>
              <p:spPr bwMode="auto">
                <a:xfrm>
                  <a:off x="2925" y="3304"/>
                  <a:ext cx="417" cy="33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</p:grpSp>
          <p:sp>
            <p:nvSpPr>
              <p:cNvPr id="583" name="Freeform 2380"/>
              <p:cNvSpPr>
                <a:spLocks/>
              </p:cNvSpPr>
              <p:nvPr/>
            </p:nvSpPr>
            <p:spPr bwMode="auto">
              <a:xfrm>
                <a:off x="3284" y="3317"/>
                <a:ext cx="163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2"/>
                  </a:cxn>
                  <a:cxn ang="0">
                    <a:pos x="53" y="2"/>
                  </a:cxn>
                  <a:cxn ang="0">
                    <a:pos x="73" y="4"/>
                  </a:cxn>
                  <a:cxn ang="0">
                    <a:pos x="93" y="7"/>
                  </a:cxn>
                  <a:cxn ang="0">
                    <a:pos x="107" y="9"/>
                  </a:cxn>
                  <a:cxn ang="0">
                    <a:pos x="124" y="11"/>
                  </a:cxn>
                  <a:cxn ang="0">
                    <a:pos x="134" y="13"/>
                  </a:cxn>
                  <a:cxn ang="0">
                    <a:pos x="140" y="15"/>
                  </a:cxn>
                  <a:cxn ang="0">
                    <a:pos x="144" y="15"/>
                  </a:cxn>
                  <a:cxn ang="0">
                    <a:pos x="148" y="17"/>
                  </a:cxn>
                  <a:cxn ang="0">
                    <a:pos x="152" y="17"/>
                  </a:cxn>
                  <a:cxn ang="0">
                    <a:pos x="156" y="19"/>
                  </a:cxn>
                  <a:cxn ang="0">
                    <a:pos x="160" y="21"/>
                  </a:cxn>
                  <a:cxn ang="0">
                    <a:pos x="162" y="23"/>
                  </a:cxn>
                  <a:cxn ang="0">
                    <a:pos x="162" y="25"/>
                  </a:cxn>
                  <a:cxn ang="0">
                    <a:pos x="162" y="29"/>
                  </a:cxn>
                  <a:cxn ang="0">
                    <a:pos x="160" y="31"/>
                  </a:cxn>
                  <a:cxn ang="0">
                    <a:pos x="158" y="32"/>
                  </a:cxn>
                  <a:cxn ang="0">
                    <a:pos x="156" y="34"/>
                  </a:cxn>
                  <a:cxn ang="0">
                    <a:pos x="152" y="36"/>
                  </a:cxn>
                  <a:cxn ang="0">
                    <a:pos x="148" y="38"/>
                  </a:cxn>
                  <a:cxn ang="0">
                    <a:pos x="144" y="38"/>
                  </a:cxn>
                  <a:cxn ang="0">
                    <a:pos x="138" y="40"/>
                  </a:cxn>
                  <a:cxn ang="0">
                    <a:pos x="132" y="40"/>
                  </a:cxn>
                  <a:cxn ang="0">
                    <a:pos x="126" y="40"/>
                  </a:cxn>
                  <a:cxn ang="0">
                    <a:pos x="118" y="38"/>
                  </a:cxn>
                </a:cxnLst>
                <a:rect l="0" t="0" r="r" b="b"/>
                <a:pathLst>
                  <a:path w="163" h="41">
                    <a:moveTo>
                      <a:pt x="0" y="0"/>
                    </a:moveTo>
                    <a:lnTo>
                      <a:pt x="32" y="2"/>
                    </a:lnTo>
                    <a:lnTo>
                      <a:pt x="53" y="2"/>
                    </a:lnTo>
                    <a:lnTo>
                      <a:pt x="73" y="4"/>
                    </a:lnTo>
                    <a:lnTo>
                      <a:pt x="93" y="7"/>
                    </a:lnTo>
                    <a:lnTo>
                      <a:pt x="107" y="9"/>
                    </a:lnTo>
                    <a:lnTo>
                      <a:pt x="124" y="11"/>
                    </a:lnTo>
                    <a:lnTo>
                      <a:pt x="134" y="13"/>
                    </a:lnTo>
                    <a:lnTo>
                      <a:pt x="140" y="15"/>
                    </a:lnTo>
                    <a:lnTo>
                      <a:pt x="144" y="15"/>
                    </a:lnTo>
                    <a:lnTo>
                      <a:pt x="148" y="17"/>
                    </a:lnTo>
                    <a:lnTo>
                      <a:pt x="152" y="17"/>
                    </a:lnTo>
                    <a:lnTo>
                      <a:pt x="156" y="19"/>
                    </a:lnTo>
                    <a:lnTo>
                      <a:pt x="160" y="21"/>
                    </a:lnTo>
                    <a:lnTo>
                      <a:pt x="162" y="23"/>
                    </a:lnTo>
                    <a:lnTo>
                      <a:pt x="162" y="25"/>
                    </a:lnTo>
                    <a:lnTo>
                      <a:pt x="162" y="29"/>
                    </a:lnTo>
                    <a:lnTo>
                      <a:pt x="160" y="31"/>
                    </a:lnTo>
                    <a:lnTo>
                      <a:pt x="158" y="32"/>
                    </a:lnTo>
                    <a:lnTo>
                      <a:pt x="156" y="34"/>
                    </a:lnTo>
                    <a:lnTo>
                      <a:pt x="152" y="36"/>
                    </a:lnTo>
                    <a:lnTo>
                      <a:pt x="148" y="38"/>
                    </a:lnTo>
                    <a:lnTo>
                      <a:pt x="144" y="38"/>
                    </a:lnTo>
                    <a:lnTo>
                      <a:pt x="138" y="40"/>
                    </a:lnTo>
                    <a:lnTo>
                      <a:pt x="132" y="40"/>
                    </a:lnTo>
                    <a:lnTo>
                      <a:pt x="126" y="40"/>
                    </a:lnTo>
                    <a:lnTo>
                      <a:pt x="118" y="38"/>
                    </a:lnTo>
                  </a:path>
                </a:pathLst>
              </a:custGeom>
              <a:grpFill/>
              <a:ln w="12700" cap="rnd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615" name="Group 2381"/>
              <p:cNvGrpSpPr>
                <a:grpSpLocks/>
              </p:cNvGrpSpPr>
              <p:nvPr/>
            </p:nvGrpSpPr>
            <p:grpSpPr bwMode="auto">
              <a:xfrm>
                <a:off x="3292" y="3336"/>
                <a:ext cx="113" cy="42"/>
                <a:chOff x="3373" y="3442"/>
                <a:chExt cx="113" cy="42"/>
              </a:xfrm>
              <a:grpFill/>
            </p:grpSpPr>
            <p:grpSp>
              <p:nvGrpSpPr>
                <p:cNvPr id="616" name="Group 2382"/>
                <p:cNvGrpSpPr>
                  <a:grpSpLocks/>
                </p:cNvGrpSpPr>
                <p:nvPr/>
              </p:nvGrpSpPr>
              <p:grpSpPr bwMode="auto">
                <a:xfrm>
                  <a:off x="3373" y="3442"/>
                  <a:ext cx="113" cy="42"/>
                  <a:chOff x="3373" y="3442"/>
                  <a:chExt cx="113" cy="42"/>
                </a:xfrm>
                <a:grpFill/>
              </p:grpSpPr>
              <p:sp>
                <p:nvSpPr>
                  <p:cNvPr id="661" name="Freeform 2383"/>
                  <p:cNvSpPr>
                    <a:spLocks/>
                  </p:cNvSpPr>
                  <p:nvPr/>
                </p:nvSpPr>
                <p:spPr bwMode="auto">
                  <a:xfrm>
                    <a:off x="3373" y="3442"/>
                    <a:ext cx="70" cy="3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8" y="0"/>
                      </a:cxn>
                      <a:cxn ang="0">
                        <a:pos x="69" y="10"/>
                      </a:cxn>
                      <a:cxn ang="0">
                        <a:pos x="49" y="29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70" h="30">
                        <a:moveTo>
                          <a:pt x="0" y="17"/>
                        </a:moveTo>
                        <a:lnTo>
                          <a:pt x="18" y="0"/>
                        </a:lnTo>
                        <a:lnTo>
                          <a:pt x="69" y="10"/>
                        </a:lnTo>
                        <a:lnTo>
                          <a:pt x="49" y="29"/>
                        </a:lnTo>
                        <a:lnTo>
                          <a:pt x="0" y="17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662" name="Freeform 2384"/>
                  <p:cNvSpPr>
                    <a:spLocks/>
                  </p:cNvSpPr>
                  <p:nvPr/>
                </p:nvSpPr>
                <p:spPr bwMode="auto">
                  <a:xfrm>
                    <a:off x="3373" y="3459"/>
                    <a:ext cx="5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49" y="24"/>
                      </a:cxn>
                      <a:cxn ang="0">
                        <a:pos x="49" y="1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25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49" y="24"/>
                        </a:lnTo>
                        <a:lnTo>
                          <a:pt x="49" y="1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663" name="Freeform 2385"/>
                  <p:cNvSpPr>
                    <a:spLocks/>
                  </p:cNvSpPr>
                  <p:nvPr/>
                </p:nvSpPr>
                <p:spPr bwMode="auto">
                  <a:xfrm>
                    <a:off x="3422" y="3452"/>
                    <a:ext cx="64" cy="32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0" y="0"/>
                      </a:cxn>
                      <a:cxn ang="0">
                        <a:pos x="63" y="4"/>
                      </a:cxn>
                      <a:cxn ang="0">
                        <a:pos x="63" y="18"/>
                      </a:cxn>
                      <a:cxn ang="0">
                        <a:pos x="0" y="31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64" h="32">
                        <a:moveTo>
                          <a:pt x="0" y="16"/>
                        </a:moveTo>
                        <a:lnTo>
                          <a:pt x="20" y="0"/>
                        </a:lnTo>
                        <a:lnTo>
                          <a:pt x="63" y="4"/>
                        </a:lnTo>
                        <a:lnTo>
                          <a:pt x="63" y="18"/>
                        </a:lnTo>
                        <a:lnTo>
                          <a:pt x="0" y="31"/>
                        </a:lnTo>
                        <a:lnTo>
                          <a:pt x="0" y="16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664" name="Freeform 2386"/>
                  <p:cNvSpPr>
                    <a:spLocks/>
                  </p:cNvSpPr>
                  <p:nvPr/>
                </p:nvSpPr>
                <p:spPr bwMode="auto">
                  <a:xfrm>
                    <a:off x="3391" y="3442"/>
                    <a:ext cx="95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7" y="4"/>
                      </a:cxn>
                      <a:cxn ang="0">
                        <a:pos x="94" y="16"/>
                      </a:cxn>
                      <a:cxn ang="0">
                        <a:pos x="51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5" h="17">
                        <a:moveTo>
                          <a:pt x="0" y="0"/>
                        </a:moveTo>
                        <a:lnTo>
                          <a:pt x="47" y="4"/>
                        </a:lnTo>
                        <a:lnTo>
                          <a:pt x="94" y="16"/>
                        </a:lnTo>
                        <a:lnTo>
                          <a:pt x="51" y="1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  <p:grpSp>
              <p:nvGrpSpPr>
                <p:cNvPr id="623" name="Group 2387"/>
                <p:cNvGrpSpPr>
                  <a:grpSpLocks/>
                </p:cNvGrpSpPr>
                <p:nvPr/>
              </p:nvGrpSpPr>
              <p:grpSpPr bwMode="auto">
                <a:xfrm>
                  <a:off x="3373" y="3455"/>
                  <a:ext cx="112" cy="18"/>
                  <a:chOff x="3373" y="3455"/>
                  <a:chExt cx="112" cy="18"/>
                </a:xfrm>
                <a:grpFill/>
              </p:grpSpPr>
              <p:sp>
                <p:nvSpPr>
                  <p:cNvPr id="658" name="Line 2388"/>
                  <p:cNvSpPr>
                    <a:spLocks noChangeShapeType="1"/>
                  </p:cNvSpPr>
                  <p:nvPr/>
                </p:nvSpPr>
                <p:spPr bwMode="auto">
                  <a:xfrm>
                    <a:off x="3373" y="3463"/>
                    <a:ext cx="49" cy="10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659" name="Line 2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2" y="3455"/>
                    <a:ext cx="22" cy="18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660" name="Line 2390"/>
                  <p:cNvSpPr>
                    <a:spLocks noChangeShapeType="1"/>
                  </p:cNvSpPr>
                  <p:nvPr/>
                </p:nvSpPr>
                <p:spPr bwMode="auto">
                  <a:xfrm>
                    <a:off x="3444" y="3455"/>
                    <a:ext cx="41" cy="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585" name="Freeform 2391"/>
              <p:cNvSpPr>
                <a:spLocks/>
              </p:cNvSpPr>
              <p:nvPr/>
            </p:nvSpPr>
            <p:spPr bwMode="auto">
              <a:xfrm>
                <a:off x="3262" y="3239"/>
                <a:ext cx="98" cy="90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6" y="0"/>
                  </a:cxn>
                  <a:cxn ang="0">
                    <a:pos x="96" y="35"/>
                  </a:cxn>
                  <a:cxn ang="0">
                    <a:pos x="0" y="89"/>
                  </a:cxn>
                  <a:cxn ang="0">
                    <a:pos x="0" y="45"/>
                  </a:cxn>
                </a:cxnLst>
                <a:rect l="0" t="0" r="r" b="b"/>
                <a:pathLst>
                  <a:path w="97" h="90">
                    <a:moveTo>
                      <a:pt x="0" y="45"/>
                    </a:moveTo>
                    <a:lnTo>
                      <a:pt x="96" y="0"/>
                    </a:lnTo>
                    <a:lnTo>
                      <a:pt x="96" y="35"/>
                    </a:lnTo>
                    <a:lnTo>
                      <a:pt x="0" y="89"/>
                    </a:lnTo>
                    <a:lnTo>
                      <a:pt x="0" y="45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86" name="Freeform 2392"/>
              <p:cNvSpPr>
                <a:spLocks/>
              </p:cNvSpPr>
              <p:nvPr/>
            </p:nvSpPr>
            <p:spPr bwMode="auto">
              <a:xfrm>
                <a:off x="3260" y="3157"/>
                <a:ext cx="102" cy="13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00" y="0"/>
                  </a:cxn>
                  <a:cxn ang="0">
                    <a:pos x="100" y="86"/>
                  </a:cxn>
                  <a:cxn ang="0">
                    <a:pos x="0" y="130"/>
                  </a:cxn>
                  <a:cxn ang="0">
                    <a:pos x="0" y="26"/>
                  </a:cxn>
                </a:cxnLst>
                <a:rect l="0" t="0" r="r" b="b"/>
                <a:pathLst>
                  <a:path w="101" h="131">
                    <a:moveTo>
                      <a:pt x="0" y="26"/>
                    </a:moveTo>
                    <a:lnTo>
                      <a:pt x="100" y="0"/>
                    </a:lnTo>
                    <a:lnTo>
                      <a:pt x="100" y="86"/>
                    </a:lnTo>
                    <a:lnTo>
                      <a:pt x="0" y="130"/>
                    </a:lnTo>
                    <a:lnTo>
                      <a:pt x="0" y="26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87" name="Freeform 2393"/>
              <p:cNvSpPr>
                <a:spLocks/>
              </p:cNvSpPr>
              <p:nvPr/>
            </p:nvSpPr>
            <p:spPr bwMode="auto">
              <a:xfrm>
                <a:off x="2824" y="3258"/>
                <a:ext cx="467" cy="92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464" y="38"/>
                  </a:cxn>
                  <a:cxn ang="0">
                    <a:pos x="437" y="70"/>
                  </a:cxn>
                  <a:cxn ang="0">
                    <a:pos x="409" y="91"/>
                  </a:cxn>
                  <a:cxn ang="0">
                    <a:pos x="0" y="45"/>
                  </a:cxn>
                  <a:cxn ang="0">
                    <a:pos x="31" y="32"/>
                  </a:cxn>
                  <a:cxn ang="0">
                    <a:pos x="77" y="0"/>
                  </a:cxn>
                </a:cxnLst>
                <a:rect l="0" t="0" r="r" b="b"/>
                <a:pathLst>
                  <a:path w="465" h="92">
                    <a:moveTo>
                      <a:pt x="77" y="0"/>
                    </a:moveTo>
                    <a:lnTo>
                      <a:pt x="464" y="38"/>
                    </a:lnTo>
                    <a:lnTo>
                      <a:pt x="437" y="70"/>
                    </a:lnTo>
                    <a:lnTo>
                      <a:pt x="409" y="91"/>
                    </a:lnTo>
                    <a:lnTo>
                      <a:pt x="0" y="45"/>
                    </a:lnTo>
                    <a:lnTo>
                      <a:pt x="31" y="32"/>
                    </a:lnTo>
                    <a:lnTo>
                      <a:pt x="77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88" name="Line 2394"/>
              <p:cNvSpPr>
                <a:spLocks noChangeShapeType="1"/>
              </p:cNvSpPr>
              <p:nvPr/>
            </p:nvSpPr>
            <p:spPr bwMode="auto">
              <a:xfrm flipV="1">
                <a:off x="3260" y="3198"/>
                <a:ext cx="101" cy="33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89" name="Line 2395"/>
              <p:cNvSpPr>
                <a:spLocks noChangeShapeType="1"/>
              </p:cNvSpPr>
              <p:nvPr/>
            </p:nvSpPr>
            <p:spPr bwMode="auto">
              <a:xfrm flipV="1">
                <a:off x="3277" y="3207"/>
                <a:ext cx="84" cy="30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90" name="Line 2396"/>
              <p:cNvSpPr>
                <a:spLocks noChangeShapeType="1"/>
              </p:cNvSpPr>
              <p:nvPr/>
            </p:nvSpPr>
            <p:spPr bwMode="auto">
              <a:xfrm flipV="1">
                <a:off x="3277" y="3216"/>
                <a:ext cx="84" cy="33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91" name="Line 2397"/>
              <p:cNvSpPr>
                <a:spLocks noChangeShapeType="1"/>
              </p:cNvSpPr>
              <p:nvPr/>
            </p:nvSpPr>
            <p:spPr bwMode="auto">
              <a:xfrm flipV="1">
                <a:off x="3277" y="3225"/>
                <a:ext cx="84" cy="3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92" name="Line 2398"/>
              <p:cNvSpPr>
                <a:spLocks noChangeShapeType="1"/>
              </p:cNvSpPr>
              <p:nvPr/>
            </p:nvSpPr>
            <p:spPr bwMode="auto">
              <a:xfrm flipV="1">
                <a:off x="3277" y="3235"/>
                <a:ext cx="84" cy="37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93" name="Line 2399"/>
              <p:cNvSpPr>
                <a:spLocks noChangeShapeType="1"/>
              </p:cNvSpPr>
              <p:nvPr/>
            </p:nvSpPr>
            <p:spPr bwMode="auto">
              <a:xfrm flipV="1">
                <a:off x="3277" y="3188"/>
                <a:ext cx="84" cy="26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94" name="Line 2400"/>
              <p:cNvSpPr>
                <a:spLocks noChangeShapeType="1"/>
              </p:cNvSpPr>
              <p:nvPr/>
            </p:nvSpPr>
            <p:spPr bwMode="auto">
              <a:xfrm flipV="1">
                <a:off x="3277" y="3176"/>
                <a:ext cx="84" cy="2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95" name="Line 2401"/>
              <p:cNvSpPr>
                <a:spLocks noChangeShapeType="1"/>
              </p:cNvSpPr>
              <p:nvPr/>
            </p:nvSpPr>
            <p:spPr bwMode="auto">
              <a:xfrm flipV="1">
                <a:off x="3277" y="3165"/>
                <a:ext cx="84" cy="25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96" name="Line 2402"/>
              <p:cNvSpPr>
                <a:spLocks noChangeShapeType="1"/>
              </p:cNvSpPr>
              <p:nvPr/>
            </p:nvSpPr>
            <p:spPr bwMode="auto">
              <a:xfrm>
                <a:off x="3277" y="3180"/>
                <a:ext cx="0" cy="99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97" name="Freeform 2403"/>
              <p:cNvSpPr>
                <a:spLocks/>
              </p:cNvSpPr>
              <p:nvPr/>
            </p:nvSpPr>
            <p:spPr bwMode="auto">
              <a:xfrm>
                <a:off x="3217" y="3148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sp>
            <p:nvSpPr>
              <p:cNvPr id="598" name="Freeform 2404"/>
              <p:cNvSpPr>
                <a:spLocks/>
              </p:cNvSpPr>
              <p:nvPr/>
            </p:nvSpPr>
            <p:spPr bwMode="auto">
              <a:xfrm>
                <a:off x="3146" y="3294"/>
                <a:ext cx="112" cy="4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5" y="27"/>
                  </a:cxn>
                  <a:cxn ang="0">
                    <a:pos x="0" y="38"/>
                  </a:cxn>
                  <a:cxn ang="0">
                    <a:pos x="72" y="44"/>
                  </a:cxn>
                  <a:cxn ang="0">
                    <a:pos x="88" y="30"/>
                  </a:cxn>
                  <a:cxn ang="0">
                    <a:pos x="110" y="5"/>
                  </a:cxn>
                  <a:cxn ang="0">
                    <a:pos x="41" y="0"/>
                  </a:cxn>
                </a:cxnLst>
                <a:rect l="0" t="0" r="r" b="b"/>
                <a:pathLst>
                  <a:path w="111" h="45">
                    <a:moveTo>
                      <a:pt x="41" y="0"/>
                    </a:moveTo>
                    <a:lnTo>
                      <a:pt x="15" y="27"/>
                    </a:lnTo>
                    <a:lnTo>
                      <a:pt x="0" y="38"/>
                    </a:lnTo>
                    <a:lnTo>
                      <a:pt x="72" y="44"/>
                    </a:lnTo>
                    <a:lnTo>
                      <a:pt x="88" y="30"/>
                    </a:lnTo>
                    <a:lnTo>
                      <a:pt x="110" y="5"/>
                    </a:lnTo>
                    <a:lnTo>
                      <a:pt x="41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350">
                  <a:latin typeface="Arial" charset="0"/>
                </a:endParaRPr>
              </a:p>
            </p:txBody>
          </p:sp>
          <p:grpSp>
            <p:nvGrpSpPr>
              <p:cNvPr id="624" name="Group 2405"/>
              <p:cNvGrpSpPr>
                <a:grpSpLocks/>
              </p:cNvGrpSpPr>
              <p:nvPr/>
            </p:nvGrpSpPr>
            <p:grpSpPr bwMode="auto">
              <a:xfrm>
                <a:off x="2826" y="3264"/>
                <a:ext cx="465" cy="102"/>
                <a:chOff x="2909" y="3370"/>
                <a:chExt cx="463" cy="102"/>
              </a:xfrm>
              <a:grpFill/>
            </p:grpSpPr>
            <p:sp>
              <p:nvSpPr>
                <p:cNvPr id="600" name="Freeform 2406"/>
                <p:cNvSpPr>
                  <a:spLocks/>
                </p:cNvSpPr>
                <p:nvPr/>
              </p:nvSpPr>
              <p:spPr bwMode="auto">
                <a:xfrm>
                  <a:off x="2909" y="3409"/>
                  <a:ext cx="408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407" y="62"/>
                    </a:cxn>
                    <a:cxn ang="0">
                      <a:pos x="407" y="4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8" h="63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407" y="62"/>
                      </a:lnTo>
                      <a:lnTo>
                        <a:pt x="407" y="4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601" name="Freeform 2407"/>
                <p:cNvSpPr>
                  <a:spLocks/>
                </p:cNvSpPr>
                <p:nvPr/>
              </p:nvSpPr>
              <p:spPr bwMode="auto">
                <a:xfrm>
                  <a:off x="3316" y="3402"/>
                  <a:ext cx="56" cy="70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69"/>
                    </a:cxn>
                    <a:cxn ang="0">
                      <a:pos x="24" y="53"/>
                    </a:cxn>
                    <a:cxn ang="0">
                      <a:pos x="34" y="44"/>
                    </a:cxn>
                    <a:cxn ang="0">
                      <a:pos x="55" y="19"/>
                    </a:cxn>
                    <a:cxn ang="0">
                      <a:pos x="55" y="0"/>
                    </a:cxn>
                    <a:cxn ang="0">
                      <a:pos x="28" y="32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56" h="70">
                      <a:moveTo>
                        <a:pt x="0" y="53"/>
                      </a:moveTo>
                      <a:lnTo>
                        <a:pt x="0" y="69"/>
                      </a:lnTo>
                      <a:lnTo>
                        <a:pt x="24" y="53"/>
                      </a:lnTo>
                      <a:lnTo>
                        <a:pt x="34" y="44"/>
                      </a:lnTo>
                      <a:lnTo>
                        <a:pt x="55" y="19"/>
                      </a:lnTo>
                      <a:lnTo>
                        <a:pt x="55" y="0"/>
                      </a:lnTo>
                      <a:lnTo>
                        <a:pt x="28" y="32"/>
                      </a:lnTo>
                      <a:lnTo>
                        <a:pt x="0" y="53"/>
                      </a:lnTo>
                    </a:path>
                  </a:pathLst>
                </a:custGeom>
                <a:grpFill/>
                <a:ln w="9525" cap="rnd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sp>
              <p:nvSpPr>
                <p:cNvPr id="602" name="Line 2408"/>
                <p:cNvSpPr>
                  <a:spLocks noChangeShapeType="1"/>
                </p:cNvSpPr>
                <p:nvPr/>
              </p:nvSpPr>
              <p:spPr bwMode="auto">
                <a:xfrm>
                  <a:off x="2909" y="3415"/>
                  <a:ext cx="409" cy="44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1350">
                    <a:latin typeface="Arial" charset="0"/>
                  </a:endParaRPr>
                </a:p>
              </p:txBody>
            </p:sp>
            <p:grpSp>
              <p:nvGrpSpPr>
                <p:cNvPr id="625" name="Group 2409"/>
                <p:cNvGrpSpPr>
                  <a:grpSpLocks/>
                </p:cNvGrpSpPr>
                <p:nvPr/>
              </p:nvGrpSpPr>
              <p:grpSpPr bwMode="auto">
                <a:xfrm>
                  <a:off x="2934" y="3370"/>
                  <a:ext cx="394" cy="76"/>
                  <a:chOff x="2934" y="3370"/>
                  <a:chExt cx="394" cy="76"/>
                </a:xfrm>
                <a:grpFill/>
              </p:grpSpPr>
              <p:sp>
                <p:nvSpPr>
                  <p:cNvPr id="607" name="Freeform 2410"/>
                  <p:cNvSpPr>
                    <a:spLocks/>
                  </p:cNvSpPr>
                  <p:nvPr/>
                </p:nvSpPr>
                <p:spPr bwMode="auto">
                  <a:xfrm>
                    <a:off x="2934" y="3374"/>
                    <a:ext cx="304" cy="61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16" y="26"/>
                      </a:cxn>
                      <a:cxn ang="0">
                        <a:pos x="0" y="33"/>
                      </a:cxn>
                      <a:cxn ang="0">
                        <a:pos x="258" y="60"/>
                      </a:cxn>
                      <a:cxn ang="0">
                        <a:pos x="276" y="47"/>
                      </a:cxn>
                      <a:cxn ang="0">
                        <a:pos x="303" y="24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304" h="61">
                        <a:moveTo>
                          <a:pt x="53" y="0"/>
                        </a:moveTo>
                        <a:lnTo>
                          <a:pt x="16" y="26"/>
                        </a:lnTo>
                        <a:lnTo>
                          <a:pt x="0" y="33"/>
                        </a:lnTo>
                        <a:lnTo>
                          <a:pt x="258" y="60"/>
                        </a:lnTo>
                        <a:lnTo>
                          <a:pt x="276" y="47"/>
                        </a:lnTo>
                        <a:lnTo>
                          <a:pt x="303" y="24"/>
                        </a:lnTo>
                        <a:lnTo>
                          <a:pt x="53" y="0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grpSp>
                <p:nvGrpSpPr>
                  <p:cNvPr id="626" name="Group 2411"/>
                  <p:cNvGrpSpPr>
                    <a:grpSpLocks/>
                  </p:cNvGrpSpPr>
                  <p:nvPr/>
                </p:nvGrpSpPr>
                <p:grpSpPr bwMode="auto">
                  <a:xfrm>
                    <a:off x="2942" y="3370"/>
                    <a:ext cx="386" cy="76"/>
                    <a:chOff x="2942" y="3370"/>
                    <a:chExt cx="386" cy="76"/>
                  </a:xfrm>
                  <a:grpFill/>
                </p:grpSpPr>
                <p:grpSp>
                  <p:nvGrpSpPr>
                    <p:cNvPr id="627" name="Group 2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8" y="3370"/>
                      <a:ext cx="284" cy="62"/>
                      <a:chOff x="2948" y="3370"/>
                      <a:chExt cx="284" cy="62"/>
                    </a:xfrm>
                    <a:grpFill/>
                  </p:grpSpPr>
                  <p:grpSp>
                    <p:nvGrpSpPr>
                      <p:cNvPr id="628" name="Group 24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8" y="3370"/>
                        <a:ext cx="59" cy="41"/>
                        <a:chOff x="2948" y="3370"/>
                        <a:chExt cx="59" cy="41"/>
                      </a:xfrm>
                      <a:grpFill/>
                    </p:grpSpPr>
                    <p:sp>
                      <p:nvSpPr>
                        <p:cNvPr id="654" name="Line 24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48" y="3402"/>
                          <a:ext cx="20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55" name="Line 24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68" y="3370"/>
                          <a:ext cx="39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29" name="Group 24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2" y="3372"/>
                        <a:ext cx="59" cy="41"/>
                        <a:chOff x="2972" y="3372"/>
                        <a:chExt cx="59" cy="41"/>
                      </a:xfrm>
                      <a:grpFill/>
                    </p:grpSpPr>
                    <p:sp>
                      <p:nvSpPr>
                        <p:cNvPr id="652" name="Line 24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72" y="3404"/>
                          <a:ext cx="19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53" name="Line 24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91" y="3372"/>
                          <a:ext cx="40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30" name="Group 2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95" y="3374"/>
                        <a:ext cx="59" cy="41"/>
                        <a:chOff x="2995" y="3374"/>
                        <a:chExt cx="59" cy="41"/>
                      </a:xfrm>
                      <a:grpFill/>
                    </p:grpSpPr>
                    <p:sp>
                      <p:nvSpPr>
                        <p:cNvPr id="650" name="Line 24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95" y="3405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51" name="Line 24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15" y="3374"/>
                          <a:ext cx="39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31" name="Group 24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17" y="3378"/>
                        <a:ext cx="59" cy="39"/>
                        <a:chOff x="3017" y="3378"/>
                        <a:chExt cx="59" cy="39"/>
                      </a:xfrm>
                      <a:grpFill/>
                    </p:grpSpPr>
                    <p:sp>
                      <p:nvSpPr>
                        <p:cNvPr id="648" name="Line 24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17" y="3407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49" name="Line 24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37" y="3378"/>
                          <a:ext cx="39" cy="2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32" name="Group 24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41" y="3378"/>
                        <a:ext cx="59" cy="41"/>
                        <a:chOff x="3041" y="3378"/>
                        <a:chExt cx="59" cy="41"/>
                      </a:xfrm>
                      <a:grpFill/>
                    </p:grpSpPr>
                    <p:sp>
                      <p:nvSpPr>
                        <p:cNvPr id="646" name="Line 24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41" y="3409"/>
                          <a:ext cx="19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47" name="Line 24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60" y="3378"/>
                          <a:ext cx="40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33" name="Group 24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62" y="3380"/>
                        <a:ext cx="59" cy="41"/>
                        <a:chOff x="3062" y="3380"/>
                        <a:chExt cx="59" cy="41"/>
                      </a:xfrm>
                      <a:grpFill/>
                    </p:grpSpPr>
                    <p:sp>
                      <p:nvSpPr>
                        <p:cNvPr id="644" name="Line 24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62" y="3411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45" name="Line 24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82" y="3380"/>
                          <a:ext cx="39" cy="3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56" name="Group 24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86" y="3381"/>
                        <a:ext cx="59" cy="42"/>
                        <a:chOff x="3086" y="3381"/>
                        <a:chExt cx="59" cy="42"/>
                      </a:xfrm>
                      <a:grpFill/>
                    </p:grpSpPr>
                    <p:sp>
                      <p:nvSpPr>
                        <p:cNvPr id="642" name="Line 24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86" y="3413"/>
                          <a:ext cx="18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43" name="Line 24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04" y="3381"/>
                          <a:ext cx="41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57" name="Group 24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6" y="3385"/>
                        <a:ext cx="59" cy="42"/>
                        <a:chOff x="3106" y="3385"/>
                        <a:chExt cx="59" cy="42"/>
                      </a:xfrm>
                      <a:grpFill/>
                    </p:grpSpPr>
                    <p:sp>
                      <p:nvSpPr>
                        <p:cNvPr id="640" name="Line 24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06" y="3417"/>
                          <a:ext cx="19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41" name="Line 24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25" y="3385"/>
                          <a:ext cx="40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69" name="Group 24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7" y="3389"/>
                        <a:ext cx="59" cy="40"/>
                        <a:chOff x="3127" y="3389"/>
                        <a:chExt cx="59" cy="40"/>
                      </a:xfrm>
                      <a:grpFill/>
                    </p:grpSpPr>
                    <p:sp>
                      <p:nvSpPr>
                        <p:cNvPr id="638" name="Line 24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27" y="3419"/>
                          <a:ext cx="20" cy="1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39" name="Line 24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47" y="3389"/>
                          <a:ext cx="39" cy="3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70" name="Group 24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51" y="3389"/>
                        <a:ext cx="59" cy="41"/>
                        <a:chOff x="3151" y="3389"/>
                        <a:chExt cx="59" cy="41"/>
                      </a:xfrm>
                      <a:grpFill/>
                    </p:grpSpPr>
                    <p:sp>
                      <p:nvSpPr>
                        <p:cNvPr id="636" name="Line 24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51" y="3421"/>
                          <a:ext cx="18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37" name="Line 24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69" y="3389"/>
                          <a:ext cx="41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82" name="Group 24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72" y="3391"/>
                        <a:ext cx="60" cy="41"/>
                        <a:chOff x="3172" y="3391"/>
                        <a:chExt cx="60" cy="41"/>
                      </a:xfrm>
                      <a:grpFill/>
                    </p:grpSpPr>
                    <p:sp>
                      <p:nvSpPr>
                        <p:cNvPr id="634" name="Line 24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72" y="3423"/>
                          <a:ext cx="18" cy="9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35" name="Line 24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90" y="3391"/>
                          <a:ext cx="42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83" name="Group 24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1" y="3398"/>
                      <a:ext cx="85" cy="48"/>
                      <a:chOff x="3241" y="3398"/>
                      <a:chExt cx="85" cy="48"/>
                    </a:xfrm>
                    <a:grpFill/>
                  </p:grpSpPr>
                  <p:grpSp>
                    <p:nvGrpSpPr>
                      <p:cNvPr id="687" name="Group 24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77" y="3400"/>
                        <a:ext cx="49" cy="46"/>
                        <a:chOff x="3277" y="3400"/>
                        <a:chExt cx="49" cy="46"/>
                      </a:xfrm>
                      <a:grpFill/>
                    </p:grpSpPr>
                    <p:sp>
                      <p:nvSpPr>
                        <p:cNvPr id="621" name="Line 24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77" y="3434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22" name="Line 24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93" y="3400"/>
                          <a:ext cx="33" cy="3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88" name="Group 24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59" y="3398"/>
                        <a:ext cx="49" cy="46"/>
                        <a:chOff x="3259" y="3398"/>
                        <a:chExt cx="49" cy="46"/>
                      </a:xfrm>
                      <a:grpFill/>
                    </p:grpSpPr>
                    <p:sp>
                      <p:nvSpPr>
                        <p:cNvPr id="619" name="Line 24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59" y="3432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20" name="Line 24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75" y="3398"/>
                          <a:ext cx="33" cy="34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690" name="Group 24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1" y="3398"/>
                        <a:ext cx="50" cy="44"/>
                        <a:chOff x="3241" y="3398"/>
                        <a:chExt cx="50" cy="44"/>
                      </a:xfrm>
                      <a:grpFill/>
                    </p:grpSpPr>
                    <p:sp>
                      <p:nvSpPr>
                        <p:cNvPr id="617" name="Line 24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41" y="3430"/>
                          <a:ext cx="16" cy="1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18" name="Line 24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57" y="3398"/>
                          <a:ext cx="34" cy="32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bg2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1350"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611" name="Line 24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0" y="3383"/>
                      <a:ext cx="358" cy="32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  <p:sp>
                  <p:nvSpPr>
                    <p:cNvPr id="612" name="Line 24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6" y="3391"/>
                      <a:ext cx="366" cy="3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  <p:sp>
                  <p:nvSpPr>
                    <p:cNvPr id="613" name="Line 24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2" y="3400"/>
                      <a:ext cx="370" cy="3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1350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691" name="Group 2459"/>
                <p:cNvGrpSpPr>
                  <a:grpSpLocks/>
                </p:cNvGrpSpPr>
                <p:nvPr/>
              </p:nvGrpSpPr>
              <p:grpSpPr bwMode="auto">
                <a:xfrm>
                  <a:off x="3318" y="3407"/>
                  <a:ext cx="51" cy="52"/>
                  <a:chOff x="3318" y="3407"/>
                  <a:chExt cx="51" cy="52"/>
                </a:xfrm>
                <a:grpFill/>
              </p:grpSpPr>
              <p:sp>
                <p:nvSpPr>
                  <p:cNvPr id="605" name="Line 24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18" y="3438"/>
                    <a:ext cx="28" cy="2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  <p:sp>
                <p:nvSpPr>
                  <p:cNvPr id="606" name="Line 24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6" y="3407"/>
                    <a:ext cx="23" cy="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1350">
                      <a:latin typeface="Arial" charset="0"/>
                    </a:endParaRPr>
                  </a:p>
                </p:txBody>
              </p:sp>
            </p:grpSp>
          </p:grpSp>
        </p:grpSp>
      </p:grpSp>
      <p:cxnSp>
        <p:nvCxnSpPr>
          <p:cNvPr id="715" name="Прямая со стрелкой 714"/>
          <p:cNvCxnSpPr/>
          <p:nvPr/>
        </p:nvCxnSpPr>
        <p:spPr>
          <a:xfrm flipV="1">
            <a:off x="4896149" y="4441628"/>
            <a:ext cx="607219" cy="283072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Прямая со стрелкой 716"/>
          <p:cNvCxnSpPr/>
          <p:nvPr/>
        </p:nvCxnSpPr>
        <p:spPr>
          <a:xfrm flipH="1" flipV="1">
            <a:off x="3721003" y="4360369"/>
            <a:ext cx="567035" cy="283964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" name="Прямая со стрелкой 718"/>
          <p:cNvCxnSpPr/>
          <p:nvPr/>
        </p:nvCxnSpPr>
        <p:spPr>
          <a:xfrm flipV="1">
            <a:off x="4733630" y="3064670"/>
            <a:ext cx="608111" cy="1376958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" name="Прямая со стрелкой 720"/>
          <p:cNvCxnSpPr/>
          <p:nvPr/>
        </p:nvCxnSpPr>
        <p:spPr>
          <a:xfrm flipH="1" flipV="1">
            <a:off x="3923707" y="3104852"/>
            <a:ext cx="567035" cy="1296591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Прямая со стрелкой 722"/>
          <p:cNvCxnSpPr/>
          <p:nvPr/>
        </p:nvCxnSpPr>
        <p:spPr>
          <a:xfrm flipH="1">
            <a:off x="3680820" y="4157663"/>
            <a:ext cx="1863626" cy="0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" name="Прямая со стрелкой 724"/>
          <p:cNvCxnSpPr/>
          <p:nvPr/>
        </p:nvCxnSpPr>
        <p:spPr>
          <a:xfrm flipH="1" flipV="1">
            <a:off x="4045149" y="3023592"/>
            <a:ext cx="1499295" cy="1053704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Прямая со стрелкой 726"/>
          <p:cNvCxnSpPr>
            <a:stCxn id="680" idx="0"/>
          </p:cNvCxnSpPr>
          <p:nvPr/>
        </p:nvCxnSpPr>
        <p:spPr>
          <a:xfrm flipH="1" flipV="1">
            <a:off x="5463185" y="3104852"/>
            <a:ext cx="220564" cy="867966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Прямая со стрелкой 728"/>
          <p:cNvCxnSpPr/>
          <p:nvPr/>
        </p:nvCxnSpPr>
        <p:spPr>
          <a:xfrm flipH="1">
            <a:off x="4045150" y="2700338"/>
            <a:ext cx="1175147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" name="Прямая со стрелкой 730"/>
          <p:cNvCxnSpPr/>
          <p:nvPr/>
        </p:nvCxnSpPr>
        <p:spPr>
          <a:xfrm flipH="1">
            <a:off x="3559373" y="2983408"/>
            <a:ext cx="1579662" cy="931367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3" name="Прямая со стрелкой 732"/>
          <p:cNvCxnSpPr/>
          <p:nvPr/>
        </p:nvCxnSpPr>
        <p:spPr>
          <a:xfrm flipH="1">
            <a:off x="3397749" y="3064671"/>
            <a:ext cx="201811" cy="809923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TextBox 727"/>
          <p:cNvSpPr txBox="1"/>
          <p:nvPr/>
        </p:nvSpPr>
        <p:spPr>
          <a:xfrm>
            <a:off x="5988956" y="2302235"/>
            <a:ext cx="326538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Система устойчива</a:t>
            </a:r>
          </a:p>
          <a:p>
            <a:r>
              <a:rPr lang="ru-RU" sz="2800" dirty="0">
                <a:solidFill>
                  <a:schemeClr val="bg1"/>
                </a:solidFill>
              </a:rPr>
              <a:t>к разрыву связей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между отдельными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пользователями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89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358589" y="514419"/>
            <a:ext cx="8247529" cy="6429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dirty="0">
                <a:solidFill>
                  <a:srgbClr val="FFFF00"/>
                </a:solidFill>
              </a:rPr>
              <a:t>БАС: множественность путей </a:t>
            </a:r>
            <a:br>
              <a:rPr lang="en-US" altLang="ru-RU" sz="3600" dirty="0">
                <a:solidFill>
                  <a:srgbClr val="FFFF00"/>
                </a:solidFill>
              </a:rPr>
            </a:br>
            <a:r>
              <a:rPr lang="ru-RU" altLang="ru-RU" sz="3600" dirty="0">
                <a:solidFill>
                  <a:srgbClr val="FFFF00"/>
                </a:solidFill>
              </a:rPr>
              <a:t>доставки информации</a:t>
            </a:r>
            <a:endParaRPr lang="en-US" altLang="ru-RU" sz="3600" dirty="0">
              <a:solidFill>
                <a:srgbClr val="FFFF00"/>
              </a:solidFill>
            </a:endParaRP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439271" y="1592796"/>
            <a:ext cx="8166847" cy="2545854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000" dirty="0">
                <a:solidFill>
                  <a:schemeClr val="bg1"/>
                </a:solidFill>
              </a:rPr>
              <a:t>Одним из важных моментов обеспечения интеграции ДПАС в гражданское воздушное пространство является требование к надёжности связи между СВП и ДПВС. Когда какое-либо ДПВС способно быть соединёнными со своей СВП не только напрямую, но также и через некоторые другие пути с заданными характеристиками по надёжности связи, </a:t>
            </a:r>
            <a:r>
              <a:rPr lang="ru-RU" altLang="ru-RU" sz="2000" u="sng" dirty="0">
                <a:solidFill>
                  <a:schemeClr val="bg1"/>
                </a:solidFill>
              </a:rPr>
              <a:t>робастность функционирования</a:t>
            </a:r>
            <a:r>
              <a:rPr lang="ru-RU" altLang="ru-RU" sz="2000" dirty="0">
                <a:solidFill>
                  <a:schemeClr val="bg1"/>
                </a:solidFill>
              </a:rPr>
              <a:t> БАС в гражданском воздушном пространстве существенно повышается. </a:t>
            </a:r>
          </a:p>
          <a:p>
            <a:pPr eaLnBrk="1" hangingPunct="1"/>
            <a:r>
              <a:rPr lang="ru-RU" altLang="ru-RU" sz="2000" dirty="0">
                <a:solidFill>
                  <a:schemeClr val="bg1"/>
                </a:solidFill>
              </a:rPr>
              <a:t>Когда какое-либо ДПВС способно получать данные не только от своей СВП и передавать данные не только о собственном ДПВС, фактически предоставляется функция ретранслятора в режиме переприёма через ДПВС. В этом случае СВП может посылать командный сигнал для модификации поведения своего ДПВС не только напрямую, но и с помощью одного или более ДПВС, действующих как находящаяся в воздухе ретрансляционная станция/станции. </a:t>
            </a:r>
          </a:p>
          <a:p>
            <a:pPr eaLnBrk="1" hangingPunct="1"/>
            <a:r>
              <a:rPr lang="ru-RU" altLang="ru-RU" sz="2000" dirty="0">
                <a:solidFill>
                  <a:schemeClr val="bg1"/>
                </a:solidFill>
              </a:rPr>
              <a:t>Вместо ДПВС могут применяться и другие ВС, если они оснащены надлежащими приёмопередатчиками ЛПД С2.</a:t>
            </a:r>
            <a:endParaRPr lang="en-US" altLang="ru-RU" sz="2000" dirty="0">
              <a:solidFill>
                <a:schemeClr val="bg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14.12.2016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Рабочая группа Совета Федераций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98343-25DF-4A97-A809-0051B162B2E7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9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“America must also face the </a:t>
            </a:r>
            <a:r>
              <a:rPr lang="en-US" dirty="0"/>
              <a:t>rapidly growing threat</a:t>
            </a:r>
            <a:r>
              <a:rPr lang="ru-RU" dirty="0"/>
              <a:t> </a:t>
            </a:r>
            <a:r>
              <a:rPr lang="en-US" dirty="0"/>
              <a:t>from cyber-attacks </a:t>
            </a:r>
            <a:r>
              <a:rPr lang="en-US" sz="1800" dirty="0"/>
              <a:t>. . ., our enemies are also seeking the ability to sabotage our power grid,</a:t>
            </a:r>
            <a:r>
              <a:rPr lang="ru-RU" sz="1800" dirty="0"/>
              <a:t> </a:t>
            </a:r>
            <a:r>
              <a:rPr lang="en-US" sz="1800" dirty="0"/>
              <a:t>our financial institutions, </a:t>
            </a:r>
            <a:r>
              <a:rPr lang="en-US" dirty="0"/>
              <a:t>our air traffic control systems</a:t>
            </a:r>
            <a:r>
              <a:rPr lang="en-US" sz="1800" dirty="0"/>
              <a:t>”. </a:t>
            </a:r>
          </a:p>
          <a:p>
            <a:pPr marL="0" indent="0">
              <a:buNone/>
            </a:pPr>
            <a:r>
              <a:rPr lang="en-US" dirty="0"/>
              <a:t>                                           </a:t>
            </a:r>
            <a:r>
              <a:rPr lang="en-US" sz="2400" dirty="0"/>
              <a:t>President Barack Obama, 2013 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38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549728" y="319644"/>
            <a:ext cx="8049985" cy="642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>
                <a:solidFill>
                  <a:srgbClr val="FFFF00"/>
                </a:solidFill>
              </a:rPr>
              <a:t>Самоорганизующаяся сеть в воздухе</a:t>
            </a:r>
            <a:endParaRPr lang="en-US" alt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482" y="1027147"/>
            <a:ext cx="8301317" cy="4979579"/>
          </a:xfrm>
        </p:spPr>
        <p:txBody>
          <a:bodyPr rtlCol="0"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</a:rPr>
              <a:t>При получении информации от окружающих ВС, использовании этой информации для собственной ситуационной осведомлённости и </a:t>
            </a:r>
            <a:r>
              <a:rPr lang="ru-RU" sz="2000" dirty="0" err="1">
                <a:solidFill>
                  <a:schemeClr val="bg1"/>
                </a:solidFill>
              </a:rPr>
              <a:t>самоэшелонирования</a:t>
            </a:r>
            <a:r>
              <a:rPr lang="ru-RU" sz="2000" dirty="0">
                <a:solidFill>
                  <a:schemeClr val="bg1"/>
                </a:solidFill>
              </a:rPr>
              <a:t> (фактически являющегося фундаментом для построения последующих систем </a:t>
            </a:r>
            <a:r>
              <a:rPr lang="en-US" sz="2000" dirty="0">
                <a:solidFill>
                  <a:schemeClr val="bg1"/>
                </a:solidFill>
              </a:rPr>
              <a:t>Detect and Avoid</a:t>
            </a:r>
            <a:r>
              <a:rPr lang="ru-RU" sz="2000" dirty="0">
                <a:solidFill>
                  <a:schemeClr val="bg1"/>
                </a:solidFill>
              </a:rPr>
              <a:t>), передаче данных о собственном положении и передаче (при необходимости) полученных данных на все оборудованные ВС, СДП и УВД, ДПВС будет действовать как узел воздушной сети.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</a:rPr>
              <a:t>Одно из важных свойств такой сети – робастность (повышенная устойчивость к помехами и к различного рода сбоям). ДПВС может получать управляющие сигналы/посылать статусную информацию не только напрямую от/к своей СДП, но и через находящиеся поблизости ДПВС или другие оборудованные ВС (действующих как ретрансляционные станции), при необходимости, несколькими дополнительными путями.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</a:rPr>
              <a:t>Воздушная сеть должна удовлетворять ряду требований, это же соответственно относится и ЛПД С2.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</a:rPr>
              <a:t>Российский приоритет по воздушным сетям закреплён в ИКАО.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14.12.2016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Рабочая группа Совета Федераций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C5F79-A884-436C-A2C7-55B91B319D3E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33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>
                <a:solidFill>
                  <a:srgbClr val="FFFF00"/>
                </a:solidFill>
              </a:rPr>
              <a:t>12-я аэронавигационная конференция</a:t>
            </a:r>
            <a:br>
              <a:rPr lang="ru-RU" altLang="ru-RU" sz="3200" dirty="0">
                <a:solidFill>
                  <a:srgbClr val="FFFF00"/>
                </a:solidFill>
              </a:rPr>
            </a:br>
            <a:r>
              <a:rPr lang="ru-RU" altLang="ru-RU" sz="3200" dirty="0">
                <a:solidFill>
                  <a:srgbClr val="FFFF00"/>
                </a:solidFill>
              </a:rPr>
              <a:t>Монреаль, 19-30 ноября 2012 г.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341" y="1825625"/>
            <a:ext cx="8399930" cy="4351338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Доклад комитета конференции по пункту 1 повестки дня</a:t>
            </a:r>
          </a:p>
          <a:p>
            <a:pPr marL="0" indent="0" algn="just">
              <a:buNone/>
              <a:tabLst>
                <a:tab pos="4339829" algn="l"/>
              </a:tabLst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4339829" algn="l"/>
              </a:tabLst>
              <a:defRPr/>
            </a:pPr>
            <a:r>
              <a:rPr lang="ru-RU" b="1" dirty="0">
                <a:solidFill>
                  <a:schemeClr val="bg1"/>
                </a:solidFill>
              </a:rPr>
              <a:t>«Рекомендация 1/10. Автоматическое зависимое наблюдение – самоорганизующиеся беспроводные сети передачи данных.</a:t>
            </a:r>
          </a:p>
          <a:p>
            <a:pPr marL="0" indent="0" algn="just"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ИКАО рассмотреть вопрос использования самоорганизующихся беспроводных сетей передачи данных на основе технологии VDL режима 4, принимая во внимание:</a:t>
            </a:r>
          </a:p>
          <a:p>
            <a:pPr marL="455414" indent="-203597" algn="just">
              <a:buNone/>
              <a:tabLst>
                <a:tab pos="4339829" algn="l"/>
                <a:tab pos="4489847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a) </a:t>
            </a:r>
            <a:r>
              <a:rPr lang="ru-RU" dirty="0">
                <a:solidFill>
                  <a:schemeClr val="bg1"/>
                </a:solidFill>
              </a:rPr>
              <a:t> возможные технические преимущества;</a:t>
            </a:r>
          </a:p>
          <a:p>
            <a:pPr marL="455414" indent="-203597" algn="just">
              <a:buNone/>
              <a:tabLst>
                <a:tab pos="4339829" algn="l"/>
                <a:tab pos="4489847" algn="l"/>
              </a:tabLst>
              <a:defRPr/>
            </a:pPr>
            <a:r>
              <a:rPr lang="ru-RU" dirty="0" err="1">
                <a:solidFill>
                  <a:schemeClr val="bg1"/>
                </a:solidFill>
              </a:rPr>
              <a:t>b</a:t>
            </a:r>
            <a:r>
              <a:rPr lang="ru-RU" dirty="0">
                <a:solidFill>
                  <a:schemeClr val="bg1"/>
                </a:solidFill>
              </a:rPr>
              <a:t>) возможность удовлетворения какой-либо насущной эксплуатационной потребности;</a:t>
            </a:r>
          </a:p>
          <a:p>
            <a:pPr marL="455414" indent="-203597" algn="just">
              <a:buNone/>
              <a:tabLst>
                <a:tab pos="4339829" algn="l"/>
                <a:tab pos="4489847" algn="l"/>
              </a:tabLst>
              <a:defRPr/>
            </a:pPr>
            <a:r>
              <a:rPr lang="ru-RU" dirty="0" err="1">
                <a:solidFill>
                  <a:schemeClr val="bg1"/>
                </a:solidFill>
              </a:rPr>
              <a:t>c</a:t>
            </a:r>
            <a:r>
              <a:rPr lang="ru-RU" dirty="0">
                <a:solidFill>
                  <a:schemeClr val="bg1"/>
                </a:solidFill>
              </a:rPr>
              <a:t>) влияние на мировой парк воздушных судов с точки зрения аспектов разработки и переоснащения».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14.12.2016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Рабочая группа Совета Федераций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1D3B9-12A7-473B-B5F9-DBE9EAD61FA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90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14.12.2016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Рабочая группа Совета Федераций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CA386-B158-4B0D-BD47-2816091E8CC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69635" name="Picture 6" descr="Справ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6" y="573741"/>
            <a:ext cx="7126955" cy="57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83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11336"/>
            <a:ext cx="7886700" cy="1325563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Предотвращение столкновений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Установка </a:t>
            </a:r>
            <a:r>
              <a:rPr lang="en-US" dirty="0" err="1">
                <a:solidFill>
                  <a:schemeClr val="bg1"/>
                </a:solidFill>
              </a:rPr>
              <a:t>ACAS</a:t>
            </a:r>
            <a:r>
              <a:rPr lang="en-US" baseline="-25000" dirty="0" err="1">
                <a:solidFill>
                  <a:schemeClr val="bg1"/>
                </a:solidFill>
              </a:rPr>
              <a:t>u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ru-RU" dirty="0">
                <a:solidFill>
                  <a:schemeClr val="bg1"/>
                </a:solidFill>
              </a:rPr>
              <a:t>развитие </a:t>
            </a:r>
            <a:r>
              <a:rPr lang="en-US" dirty="0">
                <a:solidFill>
                  <a:schemeClr val="bg1"/>
                </a:solidFill>
              </a:rPr>
              <a:t>TCAS) </a:t>
            </a:r>
            <a:r>
              <a:rPr lang="ru-RU" dirty="0">
                <a:solidFill>
                  <a:schemeClr val="bg1"/>
                </a:solidFill>
              </a:rPr>
              <a:t>только на крупных БВС по причинам размещения, энергетики, стоимости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На средних и малых в мире – не определено</a:t>
            </a:r>
          </a:p>
          <a:p>
            <a:r>
              <a:rPr lang="ru-RU" dirty="0">
                <a:solidFill>
                  <a:schemeClr val="bg1"/>
                </a:solidFill>
              </a:rPr>
              <a:t>С учётом использования временн</a:t>
            </a:r>
            <a:r>
              <a:rPr lang="ru-RU" u="sng" dirty="0">
                <a:solidFill>
                  <a:schemeClr val="bg1"/>
                </a:solidFill>
              </a:rPr>
              <a:t>о</a:t>
            </a:r>
            <a:r>
              <a:rPr lang="ru-RU" dirty="0">
                <a:solidFill>
                  <a:schemeClr val="bg1"/>
                </a:solidFill>
              </a:rPr>
              <a:t>й привязки сообщений АЗН-В на базе </a:t>
            </a:r>
            <a:r>
              <a:rPr lang="en-US" dirty="0">
                <a:solidFill>
                  <a:schemeClr val="bg1"/>
                </a:solidFill>
              </a:rPr>
              <a:t>VDL-4 </a:t>
            </a:r>
            <a:r>
              <a:rPr lang="ru-RU" dirty="0">
                <a:solidFill>
                  <a:schemeClr val="bg1"/>
                </a:solidFill>
              </a:rPr>
              <a:t>был разработан, доложен в комитете ИКАО по наблюдению и одобрен метод использования оценки расстояния между воздушными судами в качестве основы для построения системы предотвращения столкновений; ФГУП «</a:t>
            </a:r>
            <a:r>
              <a:rPr lang="ru-RU" dirty="0" err="1">
                <a:solidFill>
                  <a:schemeClr val="bg1"/>
                </a:solidFill>
              </a:rPr>
              <a:t>ГосНИИАС</a:t>
            </a:r>
            <a:r>
              <a:rPr lang="ru-RU" dirty="0">
                <a:solidFill>
                  <a:schemeClr val="bg1"/>
                </a:solidFill>
              </a:rPr>
              <a:t>» завершает работы по созданию соответствующих малогабаритных аппаратно-программных средств; Комитетом ИКАО по БАС одобрен   проект стандарта на ЛПД для БАС на базе </a:t>
            </a:r>
            <a:r>
              <a:rPr lang="en-US" dirty="0">
                <a:solidFill>
                  <a:schemeClr val="bg1"/>
                </a:solidFill>
              </a:rPr>
              <a:t>VDL-4.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14.12.2016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Рабочая группа Совета Федераций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DE916-38D7-42A3-8F13-6B10F2966EC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68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Основные выводы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 ЛПД 1090 </a:t>
            </a:r>
            <a:r>
              <a:rPr lang="en-US" dirty="0">
                <a:solidFill>
                  <a:srgbClr val="FFFF00"/>
                </a:solidFill>
              </a:rPr>
              <a:t>ES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72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909" y="204109"/>
            <a:ext cx="7576458" cy="99417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Технические характеристики 1090 </a:t>
            </a:r>
            <a:r>
              <a:rPr lang="en-US" sz="2400" dirty="0">
                <a:solidFill>
                  <a:schemeClr val="bg1"/>
                </a:solidFill>
              </a:rPr>
              <a:t>ES </a:t>
            </a:r>
            <a:r>
              <a:rPr lang="ru-RU" sz="2400" dirty="0">
                <a:solidFill>
                  <a:schemeClr val="bg1"/>
                </a:solidFill>
              </a:rPr>
              <a:t>и</a:t>
            </a:r>
            <a:r>
              <a:rPr lang="en-US" sz="2400" dirty="0">
                <a:solidFill>
                  <a:schemeClr val="bg1"/>
                </a:solidFill>
              </a:rPr>
              <a:t> VDL-4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789286"/>
              </p:ext>
            </p:extLst>
          </p:nvPr>
        </p:nvGraphicFramePr>
        <p:xfrm>
          <a:off x="715595" y="1289001"/>
          <a:ext cx="7627085" cy="530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8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952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1090 </a:t>
                      </a:r>
                      <a:r>
                        <a:rPr lang="en-US" sz="2100" dirty="0"/>
                        <a:t>ES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VDL-4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6375"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Рабочая частота                                        1090 МГц</a:t>
                      </a:r>
                    </a:p>
                    <a:p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Число частотных каналов                       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1</a:t>
                      </a: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Скорость передачи данных                      1 Мбит/сек</a:t>
                      </a: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однако в при плотном траффике – наложение сообщений друг на друга (явление насыщения).</a:t>
                      </a: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Тип модуляции                             импульсно-фазовая</a:t>
                      </a: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Техника доступа             случайные короткие  сообщения</a:t>
                      </a: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Длина сообщения                                              112 бит</a:t>
                      </a: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                               в перспективе   204 бит</a:t>
                      </a: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Работа в режиме точка – точка           невозможна</a:t>
                      </a: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Работа в режиме 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FIS-B                        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невозможна</a:t>
                      </a: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Распространено во всём мире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без обеспечения </a:t>
                      </a:r>
                      <a:r>
                        <a:rPr lang="ru-RU" sz="12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киберзащищённости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</a:t>
                      </a:r>
                    </a:p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9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Диапазон рабочих частот        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118,000-136,975 МГц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Две глобальные частоты по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Приложению 10 Том 5</a:t>
                      </a:r>
                      <a:endParaRPr lang="en-US" sz="1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необходимости выделяются дополнит. частоты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Шаг сетки рабочих частот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    25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кГц</a:t>
                      </a: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Скорость передачи данных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19.2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кбит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Тип модуляции                                                    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GFSK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Техника доступа                  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множественный доступ с</a:t>
                      </a:r>
                    </a:p>
                    <a:p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временным разделением (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STDMA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Длина сообщения - любой длины, в т. ч. стандартные сообщения 160 бит. В течение 1 сек. может происходит обмен стандартными сообщениями между 75 клиентами.</a:t>
                      </a: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Работа в режиме точка – точка           возможна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Работа в режиме 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FIS-B                        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возможна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Развивается главным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образом только в России, что с точки зрения государственной авиации является преимуществом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CEE-3AA1-4DF8-B2FC-5ED707E5FAB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05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488" y="222992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ru-RU" sz="3000" dirty="0" err="1">
                <a:solidFill>
                  <a:schemeClr val="bg1"/>
                </a:solidFill>
              </a:rPr>
              <a:t>Кибербезопасность</a:t>
            </a:r>
            <a:r>
              <a:rPr lang="ru-RU" sz="3000" dirty="0">
                <a:solidFill>
                  <a:schemeClr val="bg1"/>
                </a:solidFill>
              </a:rPr>
              <a:t> АЗН-В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405940"/>
              </p:ext>
            </p:extLst>
          </p:nvPr>
        </p:nvGraphicFramePr>
        <p:xfrm>
          <a:off x="745672" y="1326777"/>
          <a:ext cx="7543800" cy="5029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09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Функции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1090 </a:t>
                      </a:r>
                      <a:r>
                        <a:rPr lang="en-US" sz="1200" dirty="0"/>
                        <a:t>ES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VDL-4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r>
                        <a:rPr lang="ru-RU" sz="1200" dirty="0"/>
                        <a:t>В</a:t>
                      </a:r>
                      <a:r>
                        <a:rPr lang="ru-RU" sz="1200" baseline="0" dirty="0"/>
                        <a:t> системе УВД (борт – земля):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039">
                <a:tc>
                  <a:txBody>
                    <a:bodyPr/>
                    <a:lstStyle/>
                    <a:p>
                      <a:r>
                        <a:rPr lang="ru-RU" sz="1200" baseline="0" dirty="0"/>
                        <a:t>При п</a:t>
                      </a:r>
                      <a:r>
                        <a:rPr lang="ru-RU" sz="1200" dirty="0"/>
                        <a:t>оддержке</a:t>
                      </a:r>
                      <a:r>
                        <a:rPr lang="ru-RU" sz="1200" baseline="0" dirty="0"/>
                        <a:t> ВРЛ или МПСН, но это уже трудно назвать АЗН-В</a:t>
                      </a:r>
                      <a:r>
                        <a:rPr lang="ru-RU" sz="1200" dirty="0"/>
                        <a:t>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/>
                          </a:solidFill>
                        </a:rPr>
                        <a:t>обеспечивается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6"/>
                          </a:solidFill>
                        </a:rPr>
                        <a:t>обеспечивается,</a:t>
                      </a:r>
                    </a:p>
                    <a:p>
                      <a:r>
                        <a:rPr lang="ru-RU" sz="1200" dirty="0"/>
                        <a:t>поддержка не требуется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039">
                <a:tc>
                  <a:txBody>
                    <a:bodyPr/>
                    <a:lstStyle/>
                    <a:p>
                      <a:r>
                        <a:rPr lang="ru-RU" sz="1200" dirty="0"/>
                        <a:t>Без поддержки ВРЛ</a:t>
                      </a:r>
                      <a:r>
                        <a:rPr lang="ru-RU" sz="1200" baseline="0" dirty="0"/>
                        <a:t> или МПСН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не обеспечивается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6"/>
                          </a:solidFill>
                        </a:rPr>
                        <a:t>обеспечивается,</a:t>
                      </a:r>
                    </a:p>
                    <a:p>
                      <a:r>
                        <a:rPr lang="ru-RU" sz="1200" dirty="0"/>
                        <a:t>поддержка не требуется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r>
                        <a:rPr lang="ru-RU" sz="1200" dirty="0"/>
                        <a:t>В воздухе (борт - борт):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r>
                        <a:rPr lang="ru-RU" sz="1200" dirty="0"/>
                        <a:t>Коммерческая авиация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При поддержке</a:t>
                      </a:r>
                      <a:r>
                        <a:rPr lang="ru-RU" sz="1200" baseline="0" dirty="0"/>
                        <a:t> </a:t>
                      </a:r>
                      <a:r>
                        <a:rPr lang="en-US" sz="1200" baseline="0" dirty="0"/>
                        <a:t>TCAS</a:t>
                      </a:r>
                      <a:r>
                        <a:rPr lang="ru-RU" sz="1200" baseline="0" dirty="0"/>
                        <a:t> на малых расстояниях.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/>
                        <a:t>Какое же это АЗН-В?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6"/>
                          </a:solidFill>
                        </a:rPr>
                        <a:t>обеспечивается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6"/>
                          </a:solidFill>
                        </a:rPr>
                        <a:t>обеспечивается,</a:t>
                      </a:r>
                    </a:p>
                    <a:p>
                      <a:r>
                        <a:rPr lang="ru-RU" sz="1200" dirty="0"/>
                        <a:t>поддержка не требуется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За пределами </a:t>
                      </a:r>
                      <a:r>
                        <a:rPr lang="en-US" sz="1200" dirty="0"/>
                        <a:t>TCAS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не</a:t>
                      </a:r>
                      <a:r>
                        <a:rPr lang="ru-RU" sz="1200" b="1" baseline="0" dirty="0">
                          <a:solidFill>
                            <a:srgbClr val="FF0000"/>
                          </a:solidFill>
                        </a:rPr>
                        <a:t> обеспечивается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6"/>
                          </a:solidFill>
                        </a:rPr>
                        <a:t>обеспечивается,</a:t>
                      </a:r>
                    </a:p>
                    <a:p>
                      <a:r>
                        <a:rPr lang="ru-RU" sz="1200" dirty="0"/>
                        <a:t>поддержка не требуется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АОН, вертолёты, беспилотные системы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не обеспечивается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6"/>
                          </a:solidFill>
                        </a:rPr>
                        <a:t>обеспечивается,</a:t>
                      </a:r>
                    </a:p>
                    <a:p>
                      <a:r>
                        <a:rPr lang="ru-RU" sz="1200" dirty="0"/>
                        <a:t>поддержка не требуется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CEE-3AA1-4DF8-B2FC-5ED707E5FAB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3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72" y="-2430"/>
            <a:ext cx="7543800" cy="9941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Не только наблюдение, но и другие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функции аэронавигационного обслуживания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635635"/>
              </p:ext>
            </p:extLst>
          </p:nvPr>
        </p:nvGraphicFramePr>
        <p:xfrm>
          <a:off x="821872" y="1074569"/>
          <a:ext cx="7693479" cy="4905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0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989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Функции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1090 ES/</a:t>
                      </a:r>
                      <a:r>
                        <a:rPr lang="ru-RU" sz="1200" dirty="0">
                          <a:effectLst/>
                        </a:rPr>
                        <a:t>дополнит.</a:t>
                      </a:r>
                      <a:r>
                        <a:rPr lang="ru-RU" sz="1200" baseline="0" dirty="0">
                          <a:effectLst/>
                        </a:rPr>
                        <a:t> ЛПД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VDL-4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08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Наблюдение радиовещательное АЗН-В </a:t>
                      </a:r>
                      <a:r>
                        <a:rPr lang="en-US" sz="1200" dirty="0">
                          <a:effectLst/>
                        </a:rPr>
                        <a:t>Out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Да; насыщение при плотном трафике, без гарантий доставки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328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Наблюдение радиовещательное АЗН-В </a:t>
                      </a:r>
                      <a:r>
                        <a:rPr lang="en-US" sz="1200" dirty="0">
                          <a:effectLst/>
                        </a:rPr>
                        <a:t>In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L="0" marR="8953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Да, но в программах </a:t>
                      </a:r>
                      <a:r>
                        <a:rPr lang="en-US" sz="1200" dirty="0" err="1">
                          <a:effectLst/>
                        </a:rPr>
                        <a:t>NextGen</a:t>
                      </a:r>
                      <a:r>
                        <a:rPr lang="ru-RU" sz="1200" dirty="0">
                          <a:effectLst/>
                        </a:rPr>
                        <a:t> и  </a:t>
                      </a:r>
                      <a:r>
                        <a:rPr lang="en-US" sz="1200" dirty="0">
                          <a:effectLst/>
                        </a:rPr>
                        <a:t>SESAR</a:t>
                      </a:r>
                      <a:r>
                        <a:rPr lang="ru-RU" sz="1200" dirty="0">
                          <a:effectLst/>
                        </a:rPr>
                        <a:t> не предусмотрено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L="0" marR="8953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532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Радиовещательное </a:t>
                      </a:r>
                      <a:r>
                        <a:rPr lang="en-US" sz="1200" dirty="0">
                          <a:effectLst/>
                        </a:rPr>
                        <a:t>TIS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effectLst/>
                        </a:rPr>
                        <a:t>B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принципе Да, но в России станции </a:t>
                      </a:r>
                      <a:r>
                        <a:rPr lang="en-US" sz="1200" dirty="0">
                          <a:effectLst/>
                        </a:rPr>
                        <a:t>TIS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effectLst/>
                        </a:rPr>
                        <a:t>B </a:t>
                      </a:r>
                      <a:r>
                        <a:rPr lang="ru-RU" sz="1200" dirty="0">
                          <a:effectLst/>
                        </a:rPr>
                        <a:t>1090 </a:t>
                      </a:r>
                      <a:r>
                        <a:rPr lang="en-US" sz="1200" dirty="0">
                          <a:effectLst/>
                        </a:rPr>
                        <a:t>ES </a:t>
                      </a:r>
                      <a:r>
                        <a:rPr lang="ru-RU" sz="1200" dirty="0">
                          <a:effectLst/>
                        </a:rPr>
                        <a:t>нет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440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и спасание</a:t>
                      </a: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принципе Да, практического опыта в России нет</a:t>
                      </a: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L="0" marR="8953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Да, одобрено </a:t>
                      </a:r>
                      <a:r>
                        <a:rPr lang="ru-RU" sz="12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Росавиацией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Связь точка – точка: пилот-диспетчер, контрактное АЗН, связь с авиакомпанией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L="0" marR="8953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VDL-2</a:t>
                      </a:r>
                      <a:r>
                        <a:rPr lang="ru-RU" sz="1200" baseline="0" dirty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полный конфуз с </a:t>
                      </a:r>
                    </a:p>
                    <a:p>
                      <a:pPr marL="0" marR="8953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VDL</a:t>
                      </a:r>
                      <a:r>
                        <a:rPr lang="ru-RU" sz="1200" dirty="0">
                          <a:effectLst/>
                        </a:rPr>
                        <a:t>-2 в Европе, планы внедрения существенно отложены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264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DGNSS: </a:t>
                      </a:r>
                      <a:r>
                        <a:rPr lang="ru-RU" sz="1200">
                          <a:effectLst/>
                        </a:rPr>
                        <a:t>целостность  + диф. поправки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VDB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919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Движение по поверхности 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SMGCS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AeroMax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532"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Радиовещательное полетно-информационное обслуживание </a:t>
                      </a:r>
                      <a:r>
                        <a:rPr lang="en-US" sz="1200" dirty="0">
                          <a:effectLst/>
                        </a:rPr>
                        <a:t>FIS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effectLst/>
                        </a:rPr>
                        <a:t>B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концепции </a:t>
                      </a:r>
                      <a:r>
                        <a:rPr lang="en-US" sz="1200" dirty="0">
                          <a:effectLst/>
                        </a:rPr>
                        <a:t>FAA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ru-RU" sz="1200" baseline="0" dirty="0">
                          <a:effectLst/>
                        </a:rPr>
                        <a:t>п</a:t>
                      </a:r>
                      <a:r>
                        <a:rPr lang="ru-RU" sz="1200" dirty="0">
                          <a:effectLst/>
                        </a:rPr>
                        <a:t>ринципиально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64" marR="4936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71550" y="6424025"/>
            <a:ext cx="2057400" cy="365125"/>
          </a:xfrm>
        </p:spPr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CEE-3AA1-4DF8-B2FC-5ED707E5FAB6}" type="slidenum">
              <a:rPr lang="ru-RU" smtClean="0"/>
              <a:t>37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3389" y="6122367"/>
            <a:ext cx="814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Все виды обмена данными должны быть </a:t>
            </a:r>
            <a:r>
              <a:rPr lang="ru-RU" sz="2400" b="1" dirty="0" err="1">
                <a:solidFill>
                  <a:srgbClr val="FFFF00"/>
                </a:solidFill>
              </a:rPr>
              <a:t>киберзащищены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1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</a:rPr>
              <a:t>АЗН-В для государственной авиации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126936"/>
              </p:ext>
            </p:extLst>
          </p:nvPr>
        </p:nvGraphicFramePr>
        <p:xfrm>
          <a:off x="555812" y="1443317"/>
          <a:ext cx="7959537" cy="4823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4415">
                <a:tc>
                  <a:txBody>
                    <a:bodyPr/>
                    <a:lstStyle/>
                    <a:p>
                      <a:pPr algn="ctr"/>
                      <a:endParaRPr lang="ru-RU" sz="2100" dirty="0"/>
                    </a:p>
                    <a:p>
                      <a:pPr algn="ctr"/>
                      <a:r>
                        <a:rPr lang="ru-RU" sz="2100" dirty="0"/>
                        <a:t>Наблюдение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2100" dirty="0"/>
                    </a:p>
                    <a:p>
                      <a:pPr algn="ctr"/>
                      <a:r>
                        <a:rPr lang="ru-RU" sz="2100" dirty="0"/>
                        <a:t>1090 </a:t>
                      </a:r>
                      <a:r>
                        <a:rPr lang="en-US" sz="2100" dirty="0"/>
                        <a:t>ES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2100" dirty="0"/>
                    </a:p>
                    <a:p>
                      <a:pPr algn="ctr"/>
                      <a:r>
                        <a:rPr lang="en-US" sz="2100" dirty="0"/>
                        <a:t>VDL-4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415">
                <a:tc>
                  <a:txBody>
                    <a:bodyPr/>
                    <a:lstStyle/>
                    <a:p>
                      <a:r>
                        <a:rPr lang="ru-RU" sz="1800" dirty="0"/>
                        <a:t>До</a:t>
                      </a:r>
                      <a:r>
                        <a:rPr lang="ru-RU" sz="1800" baseline="0" dirty="0"/>
                        <a:t> 2018 г.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Прозрачность через  интернет и </a:t>
                      </a:r>
                      <a:r>
                        <a:rPr lang="en-US" sz="1800" dirty="0"/>
                        <a:t>flightradar24.com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Большая серия боевых (2003-2005)  и боевых и демонстрационных (2006-2016) полётов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4181">
                <a:tc>
                  <a:txBody>
                    <a:bodyPr/>
                    <a:lstStyle/>
                    <a:p>
                      <a:r>
                        <a:rPr lang="ru-RU" sz="1800" dirty="0"/>
                        <a:t>С 2018 г.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i="0" dirty="0"/>
                        <a:t>Абсолютная прозрачность напрямую</a:t>
                      </a:r>
                      <a:r>
                        <a:rPr lang="ru-RU" sz="1800" i="0" baseline="0" dirty="0"/>
                        <a:t> в США и др. через  </a:t>
                      </a:r>
                      <a:r>
                        <a:rPr lang="en-US" sz="1800" i="0" baseline="0" dirty="0"/>
                        <a:t>Iridium-2 </a:t>
                      </a:r>
                      <a:r>
                        <a:rPr lang="ru-RU" sz="1800" i="0" baseline="0" dirty="0"/>
                        <a:t>и АЗН-В космического базирования </a:t>
                      </a:r>
                      <a:endParaRPr lang="ru-RU" sz="18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Используется в </a:t>
                      </a:r>
                      <a:r>
                        <a:rPr lang="ru-RU" sz="1800" baseline="0" dirty="0"/>
                        <a:t>авиации ФСБ, ФСО</a:t>
                      </a:r>
                      <a:r>
                        <a:rPr lang="en-US" sz="1800" baseline="0" dirty="0"/>
                        <a:t>;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Планируется использование</a:t>
                      </a:r>
                      <a:r>
                        <a:rPr lang="ru-RU" sz="1800" baseline="0" dirty="0"/>
                        <a:t> в ВТА и др.</a:t>
                      </a:r>
                      <a:r>
                        <a:rPr lang="en-US" sz="1800" baseline="0" dirty="0"/>
                        <a:t> </a:t>
                      </a:r>
                      <a:r>
                        <a:rPr lang="ru-RU" sz="1800" baseline="0" dirty="0"/>
                        <a:t>с обеспечением полной</a:t>
                      </a:r>
                      <a:r>
                        <a:rPr lang="en-US" sz="1800" baseline="0" dirty="0"/>
                        <a:t> </a:t>
                      </a:r>
                      <a:r>
                        <a:rPr lang="ru-RU" sz="1800" baseline="0" dirty="0"/>
                        <a:t>аутентификации и конфиденциальности    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CEE-3AA1-4DF8-B2FC-5ED707E5FAB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51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</a:rPr>
              <a:t>Самоорганизующиеся воздушные сети,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обеспечивающие полную </a:t>
            </a:r>
            <a:r>
              <a:rPr lang="ru-RU" sz="2700" dirty="0" err="1">
                <a:solidFill>
                  <a:schemeClr val="bg1"/>
                </a:solidFill>
              </a:rPr>
              <a:t>кибербезопасность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и другие функции аэронавигационного обслуживания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682923"/>
              </p:ext>
            </p:extLst>
          </p:nvPr>
        </p:nvGraphicFramePr>
        <p:xfrm>
          <a:off x="484093" y="1801906"/>
          <a:ext cx="8139953" cy="4784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3888">
                <a:tc>
                  <a:txBody>
                    <a:bodyPr/>
                    <a:lstStyle/>
                    <a:p>
                      <a:pPr algn="ctr"/>
                      <a:endParaRPr lang="ru-RU" sz="2100" dirty="0"/>
                    </a:p>
                    <a:p>
                      <a:pPr algn="ctr"/>
                      <a:r>
                        <a:rPr lang="ru-RU" sz="2100" dirty="0"/>
                        <a:t>Функция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ru-RU" sz="2100" dirty="0"/>
                        <a:t>1090 </a:t>
                      </a:r>
                      <a:r>
                        <a:rPr lang="en-US" sz="2100" dirty="0"/>
                        <a:t>ES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en-US" sz="2100" dirty="0"/>
                        <a:t>VDL-4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557">
                <a:tc>
                  <a:txBody>
                    <a:bodyPr/>
                    <a:lstStyle/>
                    <a:p>
                      <a:r>
                        <a:rPr lang="ru-RU" sz="2400" dirty="0"/>
                        <a:t>Возможность</a:t>
                      </a:r>
                      <a:r>
                        <a:rPr lang="ru-RU" sz="2400" baseline="0" dirty="0"/>
                        <a:t> создания и функционирования самоорганизующейся воздушной сети с полным решением задач </a:t>
                      </a:r>
                      <a:r>
                        <a:rPr lang="ru-RU" sz="2400" baseline="0" dirty="0" err="1"/>
                        <a:t>кибербезопасности</a:t>
                      </a:r>
                      <a:r>
                        <a:rPr lang="ru-RU" sz="2400" baseline="0" dirty="0"/>
                        <a:t> и широким спектром аэронавигационных услуг</a:t>
                      </a:r>
                      <a:endParaRPr lang="ru-RU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Весьма </a:t>
                      </a:r>
                    </a:p>
                    <a:p>
                      <a:pPr algn="ctr"/>
                      <a:r>
                        <a:rPr lang="ru-RU" sz="2400" dirty="0"/>
                        <a:t>проблематично,</a:t>
                      </a:r>
                      <a:r>
                        <a:rPr lang="ru-RU" sz="2400" baseline="0" dirty="0"/>
                        <a:t> </a:t>
                      </a:r>
                      <a:r>
                        <a:rPr lang="ru-RU" sz="2400" baseline="0" dirty="0" err="1"/>
                        <a:t>временн</a:t>
                      </a:r>
                      <a:r>
                        <a:rPr lang="en-US" sz="2400" baseline="0" dirty="0"/>
                        <a:t>á</a:t>
                      </a:r>
                      <a:r>
                        <a:rPr lang="ru-RU" sz="2400" baseline="0" dirty="0"/>
                        <a:t>я привязка отсутствует,</a:t>
                      </a:r>
                      <a:r>
                        <a:rPr lang="ru-RU" sz="2400" dirty="0"/>
                        <a:t> публикаций по</a:t>
                      </a:r>
                      <a:r>
                        <a:rPr lang="ru-RU" sz="2400" baseline="0" dirty="0"/>
                        <a:t> данному вопросу нет, зарубежный прогноз </a:t>
                      </a:r>
                      <a:r>
                        <a:rPr lang="ru-RU" sz="2400" baseline="0" dirty="0" err="1"/>
                        <a:t>отрицат</a:t>
                      </a:r>
                      <a:r>
                        <a:rPr lang="ru-RU" sz="2400" baseline="0" dirty="0"/>
                        <a:t>.</a:t>
                      </a:r>
                      <a:endParaRPr lang="ru-RU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Одобрено</a:t>
                      </a:r>
                      <a:r>
                        <a:rPr lang="ru-RU" sz="2400" baseline="0" dirty="0"/>
                        <a:t> 12-й АНК ИКАО и 38-й Ассамблеей, </a:t>
                      </a:r>
                      <a:r>
                        <a:rPr lang="ru-RU" sz="2400" dirty="0"/>
                        <a:t>проекты </a:t>
                      </a:r>
                      <a:r>
                        <a:rPr lang="ru-RU" sz="2400"/>
                        <a:t>стандартов приняты </a:t>
                      </a:r>
                      <a:r>
                        <a:rPr lang="ru-RU" sz="2400" dirty="0"/>
                        <a:t>в ИКАО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CEE-3AA1-4DF8-B2FC-5ED707E5FAB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9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9616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«Чёрный лебедь»</a:t>
            </a:r>
            <a:r>
              <a:rPr lang="ru-RU" sz="2800" dirty="0"/>
              <a:t> — теория, рассматривающая </a:t>
            </a:r>
            <a:r>
              <a:rPr lang="ru-RU" sz="2800" dirty="0" err="1"/>
              <a:t>труднопрогнозируемые</a:t>
            </a:r>
            <a:r>
              <a:rPr lang="ru-RU" sz="2800" dirty="0"/>
              <a:t> и редкие события, которые имеют значительные последствия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3" y="1690689"/>
            <a:ext cx="3797531" cy="2531687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2046" y="1595708"/>
            <a:ext cx="52891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 </a:t>
            </a:r>
            <a:r>
              <a:rPr lang="ru-RU" sz="2000" dirty="0" err="1"/>
              <a:t>Талебу</a:t>
            </a:r>
            <a:r>
              <a:rPr lang="ru-RU" sz="2000" dirty="0"/>
              <a:t>, критерии «Чёрного лебедя»:</a:t>
            </a:r>
          </a:p>
          <a:p>
            <a:r>
              <a:rPr lang="ru-RU" sz="2000" dirty="0"/>
              <a:t> 1. Событие является неожиданным (для эксперта)</a:t>
            </a:r>
          </a:p>
          <a:p>
            <a:r>
              <a:rPr lang="ru-RU" sz="2000" dirty="0"/>
              <a:t>2. Событие производит значительные последствия</a:t>
            </a:r>
          </a:p>
          <a:p>
            <a:r>
              <a:rPr lang="ru-RU" sz="2000" dirty="0"/>
              <a:t>3. После наступления, в ретроспективе, событие имеет рационалистическое объяснение, как если бы событие было ожидаемым. </a:t>
            </a:r>
            <a:endParaRPr lang="ru-RU" sz="20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976" y="4365421"/>
            <a:ext cx="8486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Примерами «Чёрных лебедей» являются развитие и внедрение </a:t>
            </a:r>
            <a:r>
              <a:rPr lang="ru-RU" dirty="0">
                <a:hlinkClick r:id="rId3" tooltip="Интернет"/>
              </a:rPr>
              <a:t>Интернета</a:t>
            </a:r>
            <a:r>
              <a:rPr lang="ru-RU" dirty="0"/>
              <a:t>, </a:t>
            </a:r>
            <a:r>
              <a:rPr lang="ru-RU" dirty="0">
                <a:hlinkClick r:id="rId4" tooltip="Первая мировая война"/>
              </a:rPr>
              <a:t>Первая мировая война</a:t>
            </a:r>
            <a:r>
              <a:rPr lang="ru-RU" dirty="0"/>
              <a:t>, развал </a:t>
            </a:r>
            <a:r>
              <a:rPr lang="ru-RU" dirty="0">
                <a:hlinkClick r:id="rId5" tooltip="Союз Советских Социалистических Республик"/>
              </a:rPr>
              <a:t>Советского Союза</a:t>
            </a:r>
            <a:r>
              <a:rPr lang="ru-RU" dirty="0"/>
              <a:t> и </a:t>
            </a:r>
            <a:r>
              <a:rPr lang="ru-RU" dirty="0">
                <a:hlinkClick r:id="rId6" tooltip="Террористические акты 11 сентября 2001 года"/>
              </a:rPr>
              <a:t>атака 11 сентября</a:t>
            </a:r>
            <a:r>
              <a:rPr lang="ru-RU" dirty="0"/>
              <a:t>. «Чёрными лебедями» могут быть не только негативные события, но и непрогнозируемые «удачи».</a:t>
            </a:r>
          </a:p>
          <a:p>
            <a:r>
              <a:rPr lang="ru-RU" dirty="0"/>
              <a:t>По </a:t>
            </a:r>
            <a:r>
              <a:rPr lang="ru-RU" dirty="0" err="1"/>
              <a:t>Талебу</a:t>
            </a:r>
            <a:r>
              <a:rPr lang="ru-RU" dirty="0"/>
              <a:t>, человечество неспособно успешно прогнозировать своё будущее, а уверенность в своих знаниях опережает сами знания и порождает </a:t>
            </a:r>
            <a:r>
              <a:rPr lang="ru-RU" dirty="0">
                <a:hlinkClick r:id="rId7" tooltip="Эффект сверхуверенности"/>
              </a:rPr>
              <a:t>феномен «</a:t>
            </a:r>
            <a:r>
              <a:rPr lang="ru-RU" dirty="0" err="1">
                <a:hlinkClick r:id="rId7" tooltip="Эффект сверхуверенности"/>
              </a:rPr>
              <a:t>сверхуверенности</a:t>
            </a:r>
            <a:r>
              <a:rPr lang="ru-RU" dirty="0">
                <a:hlinkClick r:id="rId7" tooltip="Эффект сверхуверенности"/>
              </a:rPr>
              <a:t>»</a:t>
            </a:r>
            <a:r>
              <a:rPr lang="ru-RU" dirty="0"/>
              <a:t>.</a:t>
            </a:r>
          </a:p>
          <a:p>
            <a:r>
              <a:rPr lang="ru-RU" dirty="0"/>
              <a:t>Ретроспективные заблуждения— вера в успешное предсказание будущих событий на основании анализа произошедших. Посмотрим, что будет с австралийским УВД.</a:t>
            </a:r>
          </a:p>
        </p:txBody>
      </p:sp>
    </p:spTree>
    <p:extLst>
      <p:ext uri="{BB962C8B-B14F-4D97-AF65-F5344CB8AC3E}">
        <p14:creationId xmlns:p14="http://schemas.microsoft.com/office/powerpoint/2010/main" val="182371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4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Для предложений в проект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82874"/>
            <a:ext cx="7886700" cy="5475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Пункты Доктрины:</a:t>
            </a:r>
          </a:p>
          <a:p>
            <a:pPr marL="0" indent="0" fontAlgn="t">
              <a:buNone/>
            </a:pPr>
            <a:r>
              <a:rPr lang="ru-RU" dirty="0">
                <a:solidFill>
                  <a:schemeClr val="bg1"/>
                </a:solidFill>
              </a:rPr>
              <a:t>«37. Реализация Доктрины осуществляется на основе отраслевых документов. В целях актуализации таких документов Советом Безопасности РФ определяется перечень приоритетных направлений обеспечения информационной безопасности на среднесрочную перспективу </a:t>
            </a:r>
          </a:p>
          <a:p>
            <a:pPr marL="0" indent="0" fontAlgn="t">
              <a:buNone/>
            </a:pPr>
            <a:r>
              <a:rPr lang="ru-RU" dirty="0">
                <a:solidFill>
                  <a:schemeClr val="bg1"/>
                </a:solidFill>
              </a:rPr>
              <a:t>38. Результаты мониторинга реализации Доктрины отражаются в ежегодном докладе Секретаря Совета Безопасности Российской Федерации Президенту Российской Федерации о состоянии национальной безопасности и мерах по ее укреплению».</a:t>
            </a:r>
          </a:p>
          <a:p>
            <a:pPr marL="0" indent="0" fontAlgn="t">
              <a:buNone/>
            </a:pPr>
            <a:r>
              <a:rPr lang="ru-RU" dirty="0">
                <a:solidFill>
                  <a:srgbClr val="FFFF00"/>
                </a:solidFill>
              </a:rPr>
              <a:t>По обращению </a:t>
            </a:r>
            <a:r>
              <a:rPr lang="ru-RU" dirty="0" err="1">
                <a:solidFill>
                  <a:srgbClr val="FFFF00"/>
                </a:solidFill>
              </a:rPr>
              <a:t>ГосНИИАС</a:t>
            </a:r>
            <a:r>
              <a:rPr lang="ru-RU" dirty="0">
                <a:solidFill>
                  <a:srgbClr val="FFFF00"/>
                </a:solidFill>
              </a:rPr>
              <a:t> в Совет Безопасности запущено рассмотрение вопроса в Минобороны, ФСБ, ФСО, </a:t>
            </a:r>
            <a:r>
              <a:rPr lang="ru-RU" dirty="0" err="1">
                <a:solidFill>
                  <a:srgbClr val="FFFF00"/>
                </a:solidFill>
              </a:rPr>
              <a:t>Минпромторге</a:t>
            </a:r>
            <a:r>
              <a:rPr lang="ru-RU" dirty="0">
                <a:solidFill>
                  <a:srgbClr val="FFFF00"/>
                </a:solidFill>
              </a:rPr>
              <a:t> и Минтрансе.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44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Иерархия обеспечения информационной безопасности (п. 33 Доктрины)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Президент РФ</a:t>
            </a:r>
          </a:p>
          <a:p>
            <a:r>
              <a:rPr lang="ru-RU" dirty="0">
                <a:solidFill>
                  <a:schemeClr val="bg1"/>
                </a:solidFill>
              </a:rPr>
              <a:t>Совет Федерации Федерального Собрания РФ, </a:t>
            </a:r>
          </a:p>
          <a:p>
            <a:r>
              <a:rPr lang="ru-RU" dirty="0">
                <a:solidFill>
                  <a:schemeClr val="bg1"/>
                </a:solidFill>
              </a:rPr>
              <a:t>Государственная Дума Федерального Собрания РФ, </a:t>
            </a:r>
          </a:p>
          <a:p>
            <a:r>
              <a:rPr lang="ru-RU" dirty="0">
                <a:solidFill>
                  <a:schemeClr val="bg1"/>
                </a:solidFill>
              </a:rPr>
              <a:t>Правительство РФ, </a:t>
            </a:r>
          </a:p>
          <a:p>
            <a:r>
              <a:rPr lang="ru-RU" dirty="0">
                <a:solidFill>
                  <a:schemeClr val="bg1"/>
                </a:solidFill>
              </a:rPr>
              <a:t>Совет Безопасности РФ, </a:t>
            </a:r>
          </a:p>
          <a:p>
            <a:r>
              <a:rPr lang="ru-RU" dirty="0">
                <a:solidFill>
                  <a:schemeClr val="bg1"/>
                </a:solidFill>
              </a:rPr>
              <a:t>федеральные органы исполнительной власти, </a:t>
            </a:r>
          </a:p>
          <a:p>
            <a:r>
              <a:rPr lang="ru-RU" dirty="0">
                <a:solidFill>
                  <a:schemeClr val="bg1"/>
                </a:solidFill>
              </a:rPr>
              <a:t>Военно-промышленная комиссия РФ, </a:t>
            </a:r>
          </a:p>
          <a:p>
            <a:r>
              <a:rPr lang="ru-RU" dirty="0">
                <a:solidFill>
                  <a:schemeClr val="bg1"/>
                </a:solidFill>
              </a:rPr>
              <a:t>межведомственные органы, создаваемые Президентом РФ и Правительством РФ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43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В соответствии с иерархией по п. 33 Доктрины  предложение в проект Решения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</a:rPr>
              <a:t>С учётом отсутствия обеспечения необходимой информационной безопасности в принятом Минтрансом РФ решении о монопольном применении линии передачи данных 1090 </a:t>
            </a:r>
            <a:r>
              <a:rPr lang="en-US" dirty="0">
                <a:solidFill>
                  <a:schemeClr val="bg2"/>
                </a:solidFill>
              </a:rPr>
              <a:t>ES</a:t>
            </a:r>
            <a:r>
              <a:rPr lang="ru-RU" dirty="0">
                <a:solidFill>
                  <a:schemeClr val="bg2"/>
                </a:solidFill>
              </a:rPr>
              <a:t> Министерству обороны РФ, ФСБ РФ, ФСО РФ, Минтрансу РФ и </a:t>
            </a:r>
            <a:r>
              <a:rPr lang="ru-RU" dirty="0" err="1">
                <a:solidFill>
                  <a:schemeClr val="bg2"/>
                </a:solidFill>
              </a:rPr>
              <a:t>Минпромторгу</a:t>
            </a:r>
            <a:r>
              <a:rPr lang="ru-RU" dirty="0">
                <a:solidFill>
                  <a:schemeClr val="bg2"/>
                </a:solidFill>
              </a:rPr>
              <a:t> РФ совместно рассмотреть вопрос использования информационно безопасных комплексных технологий при организации воздушного движения над территорией Российской Федерации.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270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ctrTitle"/>
          </p:nvPr>
        </p:nvSpPr>
        <p:spPr>
          <a:xfrm>
            <a:off x="623207" y="2459070"/>
            <a:ext cx="7905750" cy="82688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>
                <a:solidFill>
                  <a:srgbClr val="FFFF00"/>
                </a:solidFill>
              </a:rPr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Falkov@gosniias.ru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8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t"/>
            <a:r>
              <a:rPr lang="ru-RU" b="1" dirty="0">
                <a:solidFill>
                  <a:srgbClr val="FFFF00"/>
                </a:solidFill>
              </a:rPr>
              <a:t>ДОКТРИНА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информационной безопасности Российской Федерации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ru-RU" i="1" dirty="0">
                <a:solidFill>
                  <a:srgbClr val="FFFF00"/>
                </a:solidFill>
              </a:rPr>
              <a:t>Утверждена Указом Президента Российской Федерации от 5 декабря 2016 г. №646</a:t>
            </a:r>
            <a:endParaRPr lang="en-US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Всё нижеследующее рассмотрение подпадает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под соответственные пункты Доктрины.</a:t>
            </a:r>
            <a:endParaRPr lang="ru-RU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20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3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Соответствие Пунктам Доктрины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960799"/>
              </p:ext>
            </p:extLst>
          </p:nvPr>
        </p:nvGraphicFramePr>
        <p:xfrm>
          <a:off x="628650" y="1426226"/>
          <a:ext cx="7886700" cy="510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52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НАБЛЮДЕНИЕ ВОЗДУШНЫХ</a:t>
                      </a:r>
                      <a:r>
                        <a:rPr lang="ru-RU" baseline="0" dirty="0">
                          <a:solidFill>
                            <a:srgbClr val="FFFF00"/>
                          </a:solidFill>
                        </a:rPr>
                        <a:t> СУДОВ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Пункты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20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Стандартное наблюдение любого воздушного судна </a:t>
                      </a:r>
                      <a:r>
                        <a:rPr lang="ru-RU" sz="2800" u="sng" dirty="0">
                          <a:solidFill>
                            <a:schemeClr val="tx1"/>
                          </a:solidFill>
                        </a:rPr>
                        <a:t>системой УВД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(борт-земля):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-  вторичная радиолокация (ВРЛ);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</a:rPr>
                        <a:t>мультилатерация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 (МПСН);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 автоматическое зависимое наблюдение    радиовещательного типа (АЗН-В).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Наблюдение </a:t>
                      </a:r>
                      <a:r>
                        <a:rPr lang="ru-RU" sz="2800" u="sng" dirty="0">
                          <a:solidFill>
                            <a:schemeClr val="tx1"/>
                          </a:solidFill>
                        </a:rPr>
                        <a:t>«борт - борт»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с обеспечением ситуационной осведомлённости пилотов: только АЗН-В.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1-2,</a:t>
                      </a:r>
                      <a:r>
                        <a:rPr lang="en-US" sz="2400" baseline="0" dirty="0"/>
                        <a:t> 8-11, 15-</a:t>
                      </a:r>
                      <a:r>
                        <a:rPr lang="ru-RU" sz="2400" baseline="0" dirty="0"/>
                        <a:t>21, 23-25,</a:t>
                      </a:r>
                      <a:r>
                        <a:rPr lang="en-US" sz="2400" baseline="0" dirty="0"/>
                        <a:t> </a:t>
                      </a:r>
                      <a:r>
                        <a:rPr lang="ru-RU" sz="2400" baseline="0" dirty="0"/>
                        <a:t>26-29; </a:t>
                      </a:r>
                    </a:p>
                    <a:p>
                      <a:r>
                        <a:rPr lang="ru-RU" sz="2400" baseline="0" dirty="0"/>
                        <a:t>    </a:t>
                      </a:r>
                      <a:r>
                        <a:rPr lang="en-US" sz="2400" baseline="0" dirty="0"/>
                        <a:t>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9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7" y="217986"/>
            <a:ext cx="8618483" cy="13255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Пункты Доктрины напрямую относятся к наблюдению воздушных судов с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использованием технологии 1090 </a:t>
            </a:r>
            <a:r>
              <a:rPr lang="en-US" sz="2800" dirty="0">
                <a:solidFill>
                  <a:srgbClr val="FFFF00"/>
                </a:solidFill>
              </a:rPr>
              <a:t>ES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96408"/>
            <a:ext cx="7886700" cy="55824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10 (об информационных угрозах): Практика внедрения информационных технологий без увязки с обеспечением информационной безопасности существенно повышает вероятность проявления информационных угроз.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23г (о повышении безопасности функционирования объектов информационной инфраструктуры): Необходимость недопущения иностранного контроля за функционированием информационных объектов; обеспечение безопасности информации, обрабатываемой в информационных системах на территории Российской Федерации;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23д: Повышение безопасности функционирования образцов вооружения, военной и специальной техники и автоматизированных систем управления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3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1" name="Picture 1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650" y="115888"/>
            <a:ext cx="4248150" cy="625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9629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1480" y="594360"/>
            <a:ext cx="354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0080" y="841248"/>
            <a:ext cx="3483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До 2016 г. всё шло более-менее нормально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1520" y="3426609"/>
            <a:ext cx="3227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Существовала Программа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5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4644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Вопреки указанной программе.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>Из перечня  поручений Президента  Российской  Федерации  по вопросу</a:t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en-US" sz="3200" dirty="0" err="1">
                <a:solidFill>
                  <a:srgbClr val="FFFF00"/>
                </a:solidFill>
              </a:rPr>
              <a:t>повышения</a:t>
            </a:r>
            <a:r>
              <a:rPr lang="ru-RU" sz="3200" dirty="0">
                <a:solidFill>
                  <a:srgbClr val="FFFF00"/>
                </a:solidFill>
              </a:rPr>
              <a:t> уровня</a:t>
            </a:r>
            <a:r>
              <a:rPr lang="en-US" sz="3200" dirty="0">
                <a:solidFill>
                  <a:srgbClr val="FFFF00"/>
                </a:solidFill>
              </a:rPr>
              <a:t>  </a:t>
            </a:r>
            <a:r>
              <a:rPr lang="en-US" sz="3200" dirty="0" err="1">
                <a:solidFill>
                  <a:srgbClr val="FFFF00"/>
                </a:solidFill>
              </a:rPr>
              <a:t>безопасности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полетов</a:t>
            </a:r>
            <a:r>
              <a:rPr lang="ru-RU" sz="3200" dirty="0">
                <a:solidFill>
                  <a:srgbClr val="FFFF00"/>
                </a:solidFill>
              </a:rPr>
              <a:t> Пр-800 от 29.04.2016</a:t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156" y="3035856"/>
            <a:ext cx="78867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Правительству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Российской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Федерации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а) разработать и утвердить комплекс мероприятий по скоординированному внедрению единого стандарта системы автоматического зависимого наблюдения за магистральными воздушными судами и воздушными судами авиации общего назначения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14.12.2016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Рабочая группа Совета Федераций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A0A-6A2A-465C-96B4-A335B2609A1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824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3568</Words>
  <Application>Microsoft Office PowerPoint</Application>
  <PresentationFormat>Экран (4:3)</PresentationFormat>
  <Paragraphs>427</Paragraphs>
  <Slides>43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Tahoma</vt:lpstr>
      <vt:lpstr>Times New Roman</vt:lpstr>
      <vt:lpstr>Тема Office</vt:lpstr>
      <vt:lpstr>   ГосНИИ АВИАЦИОННЫХ СИСТЕМ (ГосНИИАС) </vt:lpstr>
      <vt:lpstr>Презентация PowerPoint</vt:lpstr>
      <vt:lpstr>Презентация PowerPoint</vt:lpstr>
      <vt:lpstr>«Чёрный лебедь» — теория, рассматривающая труднопрогнозируемые и редкие события, которые имеют значительные последствия</vt:lpstr>
      <vt:lpstr>ДОКТРИНА информационной безопасности Российской Федерации</vt:lpstr>
      <vt:lpstr>Соответствие Пунктам Доктрины</vt:lpstr>
      <vt:lpstr>Пункты Доктрины напрямую относятся к наблюдению воздушных судов с использованием технологии 1090 ES</vt:lpstr>
      <vt:lpstr>Презентация PowerPoint</vt:lpstr>
      <vt:lpstr>Вопреки указанной программе. Из перечня  поручений Президента  Российской  Федерации  по вопросу повышения уровня  безопасности полетов Пр-800 от 29.04.2016 </vt:lpstr>
      <vt:lpstr>   Несмотря на неоднократные пояснения со стороны Минпромторга о пагубности принимаемого решения  Из протокола совещания по выполнению подпункта «а» пункта 1 Перечня поручений Президента Российской Федерации по вопросу повышения уровня безопасности полетов от 29.04.2016 № Пр-800 под председательством Министра транспорта Российской Федерации М.Ю.Соколова</vt:lpstr>
      <vt:lpstr>По данным EURECOM, 2012</vt:lpstr>
      <vt:lpstr>Выводы EURECOM</vt:lpstr>
      <vt:lpstr>ГосНИИАС: собственный эксперимент. Наблюдение полётов май 2016 г.</vt:lpstr>
      <vt:lpstr>Выводы по эксперименту</vt:lpstr>
      <vt:lpstr>Общие выводы по АЗН-В 1090 ES с позиции обеспечения кибербезопасности</vt:lpstr>
      <vt:lpstr>Октябрь 2016 г., Комитет ИКАО по наблюдению, поправки в Doc 9924 «Руководство по авиационному наблюдению»</vt:lpstr>
      <vt:lpstr>АЗН-В и государственная авиация</vt:lpstr>
      <vt:lpstr> Концепция АЗН-В космического базирования  Спутники Iridium второго поколения, оборудованные приемником АЗН-В  1090 ES</vt:lpstr>
      <vt:lpstr>Глобальное покрытие</vt:lpstr>
      <vt:lpstr>С  2018 года </vt:lpstr>
      <vt:lpstr>Основные выводы по ВС государственной авиации</vt:lpstr>
      <vt:lpstr>Беспилотная авиация</vt:lpstr>
      <vt:lpstr>Существующая ситуация в мире</vt:lpstr>
      <vt:lpstr>Состояние вопроса интеграции БАС в гражданское воздушное пространство   в мире и в Российской Федерации </vt:lpstr>
      <vt:lpstr>Ссылки в Интернете,  документ на сайте ИКАО</vt:lpstr>
      <vt:lpstr>Описание российских полётов БАС</vt:lpstr>
      <vt:lpstr>Основные технические проблемы при внедрении БАС в гражданское воздушное пространство</vt:lpstr>
      <vt:lpstr>Сеть «каждый с каждым»</vt:lpstr>
      <vt:lpstr>БАС: множественность путей  доставки информации</vt:lpstr>
      <vt:lpstr>Самоорганизующаяся сеть в воздухе</vt:lpstr>
      <vt:lpstr>12-я аэронавигационная конференция Монреаль, 19-30 ноября 2012 г. </vt:lpstr>
      <vt:lpstr>Презентация PowerPoint</vt:lpstr>
      <vt:lpstr>Предотвращение столкновений</vt:lpstr>
      <vt:lpstr>Основные выводы  по ЛПД 1090 ES</vt:lpstr>
      <vt:lpstr>Технические характеристики 1090 ES и VDL-4</vt:lpstr>
      <vt:lpstr>Кибербезопасность АЗН-В</vt:lpstr>
      <vt:lpstr>Не только наблюдение, но и другие функции аэронавигационного обслуживания</vt:lpstr>
      <vt:lpstr>АЗН-В для государственной авиации</vt:lpstr>
      <vt:lpstr>Самоорганизующиеся воздушные сети, обеспечивающие полную кибербезопасность  и другие функции аэронавигационного обслуживания</vt:lpstr>
      <vt:lpstr>Для предложений в проект решения</vt:lpstr>
      <vt:lpstr>Иерархия обеспечения информационной безопасности (п. 33 Доктрины)</vt:lpstr>
      <vt:lpstr>В соответствии с иерархией по п. 33 Доктрины  предложение в проект Решения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ГосНИИ АВИАЦИОННЫХ СИСТЕМ (ГосНИИАС)</dc:title>
  <dc:creator>Falkov</dc:creator>
  <cp:lastModifiedBy>Edward Falkov</cp:lastModifiedBy>
  <cp:revision>59</cp:revision>
  <dcterms:created xsi:type="dcterms:W3CDTF">2016-12-08T13:20:39Z</dcterms:created>
  <dcterms:modified xsi:type="dcterms:W3CDTF">2020-01-21T11:02:07Z</dcterms:modified>
</cp:coreProperties>
</file>